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Override5.xml" ContentType="application/vnd.openxmlformats-officedocument.themeOverr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theme/themeOverride1.xml" ContentType="application/vnd.openxmlformats-officedocument.themeOverr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charts/chart7.xml" ContentType="application/vnd.openxmlformats-officedocument.drawingml.chart+xml"/>
  <Override PartName="/ppt/notesSlides/notesSlide7.xml" ContentType="application/vnd.openxmlformats-officedocument.presentationml.notesSlide+xml"/>
  <Override PartName="/ppt/charts/chart3.xml" ContentType="application/vnd.openxmlformats-officedocument.drawingml.chart+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theme/themeOverride6.xml" ContentType="application/vnd.openxmlformats-officedocument.themeOverr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theme/themeOverride2.xml" ContentType="application/vnd.openxmlformats-officedocument.themeOverr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notesSlides/notesSlide31.xml" ContentType="application/vnd.openxmlformats-officedocument.presentationml.notesSlide+xml"/>
  <Default Extension="gif" ContentType="image/gif"/>
  <Override PartName="/ppt/slides/slide89.xml" ContentType="application/vnd.openxmlformats-officedocument.presentationml.slide+xml"/>
  <Override PartName="/ppt/charts/chart4.xml" ContentType="application/vnd.openxmlformats-officedocument.drawingml.char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notesSlides/notesSlide4.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theme/themeOverride3.xml" ContentType="application/vnd.openxmlformats-officedocument.themeOverr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charts/chart5.xml" ContentType="application/vnd.openxmlformats-officedocument.drawingml.chart+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Default Extension="jpeg" ContentType="image/jpeg"/>
  <Override PartName="/ppt/theme/themeOverride4.xml" ContentType="application/vnd.openxmlformats-officedocument.themeOverride+xml"/>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11.xml" ContentType="application/vnd.openxmlformats-officedocument.presentationml.notesSlide+xml"/>
  <Override PartName="/ppt/charts/chart6.xml" ContentType="application/vnd.openxmlformats-officedocument.drawingml.chart+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2" r:id="rId2"/>
  </p:sldMasterIdLst>
  <p:notesMasterIdLst>
    <p:notesMasterId r:id="rId98"/>
  </p:notesMasterIdLst>
  <p:sldIdLst>
    <p:sldId id="256" r:id="rId3"/>
    <p:sldId id="332" r:id="rId4"/>
    <p:sldId id="310" r:id="rId5"/>
    <p:sldId id="311" r:id="rId6"/>
    <p:sldId id="312" r:id="rId7"/>
    <p:sldId id="313" r:id="rId8"/>
    <p:sldId id="314" r:id="rId9"/>
    <p:sldId id="315" r:id="rId10"/>
    <p:sldId id="316" r:id="rId11"/>
    <p:sldId id="345" r:id="rId12"/>
    <p:sldId id="344" r:id="rId13"/>
    <p:sldId id="317" r:id="rId14"/>
    <p:sldId id="318" r:id="rId15"/>
    <p:sldId id="319" r:id="rId16"/>
    <p:sldId id="346" r:id="rId17"/>
    <p:sldId id="339" r:id="rId18"/>
    <p:sldId id="342" r:id="rId19"/>
    <p:sldId id="365" r:id="rId20"/>
    <p:sldId id="402" r:id="rId21"/>
    <p:sldId id="341" r:id="rId22"/>
    <p:sldId id="347" r:id="rId23"/>
    <p:sldId id="373" r:id="rId24"/>
    <p:sldId id="374" r:id="rId25"/>
    <p:sldId id="375" r:id="rId26"/>
    <p:sldId id="387" r:id="rId27"/>
    <p:sldId id="376" r:id="rId28"/>
    <p:sldId id="343" r:id="rId29"/>
    <p:sldId id="348" r:id="rId30"/>
    <p:sldId id="392" r:id="rId31"/>
    <p:sldId id="350" r:id="rId32"/>
    <p:sldId id="349" r:id="rId33"/>
    <p:sldId id="360" r:id="rId34"/>
    <p:sldId id="361" r:id="rId35"/>
    <p:sldId id="362" r:id="rId36"/>
    <p:sldId id="352" r:id="rId37"/>
    <p:sldId id="386" r:id="rId38"/>
    <p:sldId id="354" r:id="rId39"/>
    <p:sldId id="363" r:id="rId40"/>
    <p:sldId id="408" r:id="rId41"/>
    <p:sldId id="355" r:id="rId42"/>
    <p:sldId id="409" r:id="rId43"/>
    <p:sldId id="356" r:id="rId44"/>
    <p:sldId id="388" r:id="rId45"/>
    <p:sldId id="383" r:id="rId46"/>
    <p:sldId id="389" r:id="rId47"/>
    <p:sldId id="384" r:id="rId48"/>
    <p:sldId id="390" r:id="rId49"/>
    <p:sldId id="385" r:id="rId50"/>
    <p:sldId id="351" r:id="rId51"/>
    <p:sldId id="371" r:id="rId52"/>
    <p:sldId id="357" r:id="rId53"/>
    <p:sldId id="358" r:id="rId54"/>
    <p:sldId id="359" r:id="rId55"/>
    <p:sldId id="372" r:id="rId56"/>
    <p:sldId id="377" r:id="rId57"/>
    <p:sldId id="403" r:id="rId58"/>
    <p:sldId id="262" r:id="rId59"/>
    <p:sldId id="394" r:id="rId60"/>
    <p:sldId id="263" r:id="rId61"/>
    <p:sldId id="393" r:id="rId62"/>
    <p:sldId id="404" r:id="rId63"/>
    <p:sldId id="405" r:id="rId64"/>
    <p:sldId id="410" r:id="rId65"/>
    <p:sldId id="406" r:id="rId66"/>
    <p:sldId id="407" r:id="rId67"/>
    <p:sldId id="401" r:id="rId68"/>
    <p:sldId id="397" r:id="rId69"/>
    <p:sldId id="398" r:id="rId70"/>
    <p:sldId id="399" r:id="rId71"/>
    <p:sldId id="400" r:id="rId72"/>
    <p:sldId id="267" r:id="rId73"/>
    <p:sldId id="285" r:id="rId74"/>
    <p:sldId id="286" r:id="rId75"/>
    <p:sldId id="307" r:id="rId76"/>
    <p:sldId id="309" r:id="rId77"/>
    <p:sldId id="284" r:id="rId78"/>
    <p:sldId id="287" r:id="rId79"/>
    <p:sldId id="288" r:id="rId80"/>
    <p:sldId id="289" r:id="rId81"/>
    <p:sldId id="300" r:id="rId82"/>
    <p:sldId id="301" r:id="rId83"/>
    <p:sldId id="302" r:id="rId84"/>
    <p:sldId id="303" r:id="rId85"/>
    <p:sldId id="396" r:id="rId86"/>
    <p:sldId id="395" r:id="rId87"/>
    <p:sldId id="292" r:id="rId88"/>
    <p:sldId id="293" r:id="rId89"/>
    <p:sldId id="268" r:id="rId90"/>
    <p:sldId id="294" r:id="rId91"/>
    <p:sldId id="270" r:id="rId92"/>
    <p:sldId id="382" r:id="rId93"/>
    <p:sldId id="378" r:id="rId94"/>
    <p:sldId id="411" r:id="rId95"/>
    <p:sldId id="412" r:id="rId96"/>
    <p:sldId id="413" r:id="rId9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93" autoAdjust="0"/>
    <p:restoredTop sz="85190" autoAdjust="0"/>
  </p:normalViewPr>
  <p:slideViewPr>
    <p:cSldViewPr>
      <p:cViewPr>
        <p:scale>
          <a:sx n="100" d="100"/>
          <a:sy n="100" d="100"/>
        </p:scale>
        <p:origin x="-1860" y="-78"/>
      </p:cViewPr>
      <p:guideLst>
        <p:guide orient="horz" pos="2160"/>
        <p:guide pos="2880"/>
      </p:guideLst>
    </p:cSldViewPr>
  </p:slideViewPr>
  <p:outlineViewPr>
    <p:cViewPr>
      <p:scale>
        <a:sx n="33" d="100"/>
        <a:sy n="33" d="100"/>
      </p:scale>
      <p:origin x="0" y="3198"/>
    </p:cViewPr>
  </p:outlineViewPr>
  <p:notesTextViewPr>
    <p:cViewPr>
      <p:scale>
        <a:sx n="100" d="100"/>
        <a:sy n="100" d="100"/>
      </p:scale>
      <p:origin x="0" y="0"/>
    </p:cViewPr>
  </p:notesTextViewPr>
  <p:sorterViewPr>
    <p:cViewPr>
      <p:scale>
        <a:sx n="66" d="100"/>
        <a:sy n="66" d="100"/>
      </p:scale>
      <p:origin x="0" y="594"/>
    </p:cViewPr>
  </p:sorterViewPr>
  <p:notesViewPr>
    <p:cSldViewPr>
      <p:cViewPr varScale="1">
        <p:scale>
          <a:sx n="86" d="100"/>
          <a:sy n="86" d="100"/>
        </p:scale>
        <p:origin x="-1974" y="-8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slide" Target="slides/slide87.xml"/><Relationship Id="rId97" Type="http://schemas.openxmlformats.org/officeDocument/2006/relationships/slide" Target="slides/slide95.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charts/_rels/chart1.xml.rels><?xml version="1.0" encoding="UTF-8" standalone="yes"?>
<Relationships xmlns="http://schemas.openxmlformats.org/package/2006/relationships"><Relationship Id="rId1" Type="http://schemas.openxmlformats.org/officeDocument/2006/relationships/oleObject" Target="file:///C:\Users\David\Documents\UMD\ENAE788D-AdvSpace\Project\CostEstimate_r1.xlsx" TargetMode="External"/></Relationships>
</file>

<file path=ppt/charts/_rels/chart2.xml.rels><?xml version="1.0" encoding="UTF-8" standalone="yes"?>
<Relationships xmlns="http://schemas.openxmlformats.org/package/2006/relationships"><Relationship Id="rId2" Type="http://schemas.openxmlformats.org/officeDocument/2006/relationships/oleObject" Target="file:///D:\Documents%20and%20Settings\david.petkofsky\My%20Documents\Grad\AdvSpaceSystems\Project\life-support-new.xlsx" TargetMode="External"/><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oleObject" Target="file:///D:\Documents%20and%20Settings\david.petkofsky\My%20Documents\Grad\AdvSpaceSystems\Project\life-support-new.xlsx" TargetMode="External"/><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2" Type="http://schemas.openxmlformats.org/officeDocument/2006/relationships/oleObject" Target="file:///D:\Documents%20and%20Settings\david.petkofsky\My%20Documents\Grad\AdvSpaceSystems\Project\life-support-new.xlsx" TargetMode="External"/><Relationship Id="rId1" Type="http://schemas.openxmlformats.org/officeDocument/2006/relationships/themeOverride" Target="../theme/themeOverride3.xml"/></Relationships>
</file>

<file path=ppt/charts/_rels/chart5.xml.rels><?xml version="1.0" encoding="UTF-8" standalone="yes"?>
<Relationships xmlns="http://schemas.openxmlformats.org/package/2006/relationships"><Relationship Id="rId2" Type="http://schemas.openxmlformats.org/officeDocument/2006/relationships/oleObject" Target="file:///D:\Documents%20and%20Settings\david.petkofsky\My%20Documents\Grad\AdvSpaceSystems\Project\life-support-new.xlsx" TargetMode="External"/><Relationship Id="rId1" Type="http://schemas.openxmlformats.org/officeDocument/2006/relationships/themeOverride" Target="../theme/themeOverride4.xml"/></Relationships>
</file>

<file path=ppt/charts/_rels/chart6.xml.rels><?xml version="1.0" encoding="UTF-8" standalone="yes"?>
<Relationships xmlns="http://schemas.openxmlformats.org/package/2006/relationships"><Relationship Id="rId2" Type="http://schemas.openxmlformats.org/officeDocument/2006/relationships/oleObject" Target="file:///D:\Documents%20and%20Settings\david.petkofsky\My%20Documents\Grad\AdvSpaceSystems\Project\life-support-new.xlsx" TargetMode="External"/><Relationship Id="rId1" Type="http://schemas.openxmlformats.org/officeDocument/2006/relationships/themeOverride" Target="../theme/themeOverride5.xml"/></Relationships>
</file>

<file path=ppt/charts/_rels/chart7.xml.rels><?xml version="1.0" encoding="UTF-8" standalone="yes"?>
<Relationships xmlns="http://schemas.openxmlformats.org/package/2006/relationships"><Relationship Id="rId2" Type="http://schemas.openxmlformats.org/officeDocument/2006/relationships/oleObject" Target="file:///D:\Documents%20and%20Settings\david.petkofsky\My%20Documents\Grad\AdvSpaceSystems\Project\life-support-new.xlsx" TargetMode="External"/><Relationship Id="rId1" Type="http://schemas.openxmlformats.org/officeDocument/2006/relationships/themeOverride" Target="../theme/themeOverride6.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a:t># of Flights Between Failure vs Surge Rate for Resilient System</a:t>
            </a:r>
          </a:p>
        </c:rich>
      </c:tx>
      <c:layout/>
    </c:title>
    <c:plotArea>
      <c:layout/>
      <c:scatterChart>
        <c:scatterStyle val="lineMarker"/>
        <c:ser>
          <c:idx val="0"/>
          <c:order val="0"/>
          <c:spPr>
            <a:ln w="28575">
              <a:noFill/>
            </a:ln>
          </c:spPr>
          <c:xVal>
            <c:numRef>
              <c:f>Resiliency!$G$11:$G$17</c:f>
              <c:numCache>
                <c:formatCode>General</c:formatCode>
                <c:ptCount val="7"/>
                <c:pt idx="0">
                  <c:v>30</c:v>
                </c:pt>
                <c:pt idx="1">
                  <c:v>35</c:v>
                </c:pt>
                <c:pt idx="2">
                  <c:v>40</c:v>
                </c:pt>
                <c:pt idx="3">
                  <c:v>45</c:v>
                </c:pt>
                <c:pt idx="4">
                  <c:v>50</c:v>
                </c:pt>
                <c:pt idx="5">
                  <c:v>55</c:v>
                </c:pt>
                <c:pt idx="6">
                  <c:v>60</c:v>
                </c:pt>
              </c:numCache>
            </c:numRef>
          </c:xVal>
          <c:yVal>
            <c:numRef>
              <c:f>Resiliency!$H$11:$H$17</c:f>
              <c:numCache>
                <c:formatCode>General</c:formatCode>
                <c:ptCount val="7"/>
                <c:pt idx="0">
                  <c:v>5.74</c:v>
                </c:pt>
                <c:pt idx="1">
                  <c:v>3.4139999999999997</c:v>
                </c:pt>
                <c:pt idx="2">
                  <c:v>2.62</c:v>
                </c:pt>
                <c:pt idx="3">
                  <c:v>2.2200000000000002</c:v>
                </c:pt>
                <c:pt idx="4">
                  <c:v>1.9800000000000002</c:v>
                </c:pt>
                <c:pt idx="5">
                  <c:v>1.82</c:v>
                </c:pt>
                <c:pt idx="6">
                  <c:v>1.7</c:v>
                </c:pt>
              </c:numCache>
            </c:numRef>
          </c:yVal>
        </c:ser>
        <c:axId val="48295296"/>
        <c:axId val="48457984"/>
      </c:scatterChart>
      <c:valAx>
        <c:axId val="48295296"/>
        <c:scaling>
          <c:orientation val="minMax"/>
          <c:max val="65"/>
          <c:min val="25"/>
        </c:scaling>
        <c:axPos val="b"/>
        <c:title>
          <c:tx>
            <c:rich>
              <a:bodyPr/>
              <a:lstStyle/>
              <a:p>
                <a:pPr>
                  <a:defRPr/>
                </a:pPr>
                <a:r>
                  <a:rPr lang="en-US" sz="1600" dirty="0"/>
                  <a:t>Expected Number of Flights</a:t>
                </a:r>
                <a:r>
                  <a:rPr lang="en-US" sz="1600" baseline="0" dirty="0"/>
                  <a:t> between Failures </a:t>
                </a:r>
                <a:endParaRPr lang="en-US" sz="1600" dirty="0"/>
              </a:p>
            </c:rich>
          </c:tx>
          <c:layout/>
        </c:title>
        <c:numFmt formatCode="General" sourceLinked="1"/>
        <c:tickLblPos val="nextTo"/>
        <c:crossAx val="48457984"/>
        <c:crosses val="autoZero"/>
        <c:crossBetween val="midCat"/>
      </c:valAx>
      <c:valAx>
        <c:axId val="48457984"/>
        <c:scaling>
          <c:orientation val="minMax"/>
        </c:scaling>
        <c:axPos val="l"/>
        <c:majorGridlines/>
        <c:title>
          <c:tx>
            <c:rich>
              <a:bodyPr rot="-5400000" vert="horz"/>
              <a:lstStyle/>
              <a:p>
                <a:pPr>
                  <a:defRPr/>
                </a:pPr>
                <a:r>
                  <a:rPr lang="en-US" sz="1600" dirty="0"/>
                  <a:t>Surge Rate</a:t>
                </a:r>
              </a:p>
            </c:rich>
          </c:tx>
          <c:layout/>
        </c:title>
        <c:numFmt formatCode="General" sourceLinked="1"/>
        <c:tickLblPos val="nextTo"/>
        <c:crossAx val="48295296"/>
        <c:crosses val="autoZero"/>
        <c:crossBetween val="midCat"/>
      </c:valAx>
    </c:plotArea>
    <c:plotVisOnly val="1"/>
  </c:chart>
  <c:spPr>
    <a:solidFill>
      <a:schemeClr val="bg1"/>
    </a:solidFill>
  </c:sp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lrMapOvr bg1="lt1" tx1="dk1" bg2="lt2" tx2="dk2" accent1="accent1" accent2="accent2" accent3="accent3" accent4="accent4" accent5="accent5" accent6="accent6" hlink="hlink" folHlink="folHlink"/>
  <c:chart>
    <c:title>
      <c:tx>
        <c:rich>
          <a:bodyPr/>
          <a:lstStyle/>
          <a:p>
            <a:pPr>
              <a:defRPr/>
            </a:pPr>
            <a:r>
              <a:rPr lang="en-US" sz="1400"/>
              <a:t>Mass Required for CO2</a:t>
            </a:r>
            <a:r>
              <a:rPr lang="en-US" sz="1400" baseline="0"/>
              <a:t> Scrubbing vs Mission Length for a 2 Person Crew</a:t>
            </a:r>
            <a:endParaRPr lang="en-US" sz="1400"/>
          </a:p>
        </c:rich>
      </c:tx>
    </c:title>
    <c:plotArea>
      <c:layout/>
      <c:scatterChart>
        <c:scatterStyle val="lineMarker"/>
        <c:ser>
          <c:idx val="0"/>
          <c:order val="0"/>
          <c:tx>
            <c:v>LiOH</c:v>
          </c:tx>
          <c:xVal>
            <c:numRef>
              <c:f>'CO2 Scrubbing Data'!$B$4:$B$303</c:f>
              <c:numCache>
                <c:formatCode>General</c:formatCode>
                <c:ptCount val="300"/>
                <c:pt idx="0">
                  <c:v>2</c:v>
                </c:pt>
                <c:pt idx="1">
                  <c:v>4</c:v>
                </c:pt>
                <c:pt idx="2">
                  <c:v>6</c:v>
                </c:pt>
                <c:pt idx="3">
                  <c:v>8</c:v>
                </c:pt>
                <c:pt idx="4">
                  <c:v>10</c:v>
                </c:pt>
                <c:pt idx="5">
                  <c:v>12</c:v>
                </c:pt>
                <c:pt idx="6">
                  <c:v>14</c:v>
                </c:pt>
                <c:pt idx="7">
                  <c:v>16</c:v>
                </c:pt>
                <c:pt idx="8">
                  <c:v>18</c:v>
                </c:pt>
                <c:pt idx="9">
                  <c:v>20</c:v>
                </c:pt>
                <c:pt idx="10">
                  <c:v>22</c:v>
                </c:pt>
                <c:pt idx="11">
                  <c:v>24</c:v>
                </c:pt>
                <c:pt idx="12">
                  <c:v>26</c:v>
                </c:pt>
                <c:pt idx="13">
                  <c:v>28</c:v>
                </c:pt>
                <c:pt idx="14">
                  <c:v>30</c:v>
                </c:pt>
                <c:pt idx="15">
                  <c:v>32</c:v>
                </c:pt>
                <c:pt idx="16">
                  <c:v>34</c:v>
                </c:pt>
                <c:pt idx="17">
                  <c:v>36</c:v>
                </c:pt>
                <c:pt idx="18">
                  <c:v>38</c:v>
                </c:pt>
                <c:pt idx="19">
                  <c:v>40</c:v>
                </c:pt>
                <c:pt idx="20">
                  <c:v>42</c:v>
                </c:pt>
                <c:pt idx="21">
                  <c:v>44</c:v>
                </c:pt>
                <c:pt idx="22">
                  <c:v>46</c:v>
                </c:pt>
                <c:pt idx="23">
                  <c:v>48</c:v>
                </c:pt>
                <c:pt idx="24">
                  <c:v>50</c:v>
                </c:pt>
                <c:pt idx="25">
                  <c:v>52</c:v>
                </c:pt>
                <c:pt idx="26">
                  <c:v>54</c:v>
                </c:pt>
                <c:pt idx="27">
                  <c:v>56</c:v>
                </c:pt>
                <c:pt idx="28">
                  <c:v>58</c:v>
                </c:pt>
                <c:pt idx="29">
                  <c:v>60</c:v>
                </c:pt>
                <c:pt idx="30">
                  <c:v>62</c:v>
                </c:pt>
                <c:pt idx="31">
                  <c:v>64</c:v>
                </c:pt>
                <c:pt idx="32">
                  <c:v>66</c:v>
                </c:pt>
                <c:pt idx="33">
                  <c:v>68</c:v>
                </c:pt>
                <c:pt idx="34">
                  <c:v>70</c:v>
                </c:pt>
                <c:pt idx="35">
                  <c:v>72</c:v>
                </c:pt>
                <c:pt idx="36">
                  <c:v>74</c:v>
                </c:pt>
                <c:pt idx="37">
                  <c:v>76</c:v>
                </c:pt>
                <c:pt idx="38">
                  <c:v>78</c:v>
                </c:pt>
                <c:pt idx="39">
                  <c:v>80</c:v>
                </c:pt>
                <c:pt idx="40">
                  <c:v>82</c:v>
                </c:pt>
                <c:pt idx="41">
                  <c:v>84</c:v>
                </c:pt>
                <c:pt idx="42">
                  <c:v>86</c:v>
                </c:pt>
                <c:pt idx="43">
                  <c:v>88</c:v>
                </c:pt>
                <c:pt idx="44">
                  <c:v>90</c:v>
                </c:pt>
                <c:pt idx="45">
                  <c:v>92</c:v>
                </c:pt>
                <c:pt idx="46">
                  <c:v>94</c:v>
                </c:pt>
                <c:pt idx="47">
                  <c:v>96</c:v>
                </c:pt>
                <c:pt idx="48">
                  <c:v>98</c:v>
                </c:pt>
                <c:pt idx="49">
                  <c:v>100</c:v>
                </c:pt>
                <c:pt idx="50">
                  <c:v>102</c:v>
                </c:pt>
                <c:pt idx="51">
                  <c:v>104</c:v>
                </c:pt>
                <c:pt idx="52">
                  <c:v>106</c:v>
                </c:pt>
                <c:pt idx="53">
                  <c:v>108</c:v>
                </c:pt>
                <c:pt idx="54">
                  <c:v>110</c:v>
                </c:pt>
                <c:pt idx="55">
                  <c:v>112</c:v>
                </c:pt>
                <c:pt idx="56">
                  <c:v>114</c:v>
                </c:pt>
                <c:pt idx="57">
                  <c:v>116</c:v>
                </c:pt>
                <c:pt idx="58">
                  <c:v>118</c:v>
                </c:pt>
                <c:pt idx="59">
                  <c:v>120</c:v>
                </c:pt>
                <c:pt idx="60">
                  <c:v>122</c:v>
                </c:pt>
                <c:pt idx="61">
                  <c:v>124</c:v>
                </c:pt>
                <c:pt idx="62">
                  <c:v>126</c:v>
                </c:pt>
                <c:pt idx="63">
                  <c:v>128</c:v>
                </c:pt>
                <c:pt idx="64">
                  <c:v>130</c:v>
                </c:pt>
                <c:pt idx="65">
                  <c:v>132</c:v>
                </c:pt>
                <c:pt idx="66">
                  <c:v>134</c:v>
                </c:pt>
                <c:pt idx="67">
                  <c:v>136</c:v>
                </c:pt>
                <c:pt idx="68">
                  <c:v>138</c:v>
                </c:pt>
                <c:pt idx="69">
                  <c:v>140</c:v>
                </c:pt>
                <c:pt idx="70">
                  <c:v>142</c:v>
                </c:pt>
                <c:pt idx="71">
                  <c:v>144</c:v>
                </c:pt>
                <c:pt idx="72">
                  <c:v>146</c:v>
                </c:pt>
                <c:pt idx="73">
                  <c:v>148</c:v>
                </c:pt>
                <c:pt idx="74">
                  <c:v>150</c:v>
                </c:pt>
                <c:pt idx="75">
                  <c:v>152</c:v>
                </c:pt>
                <c:pt idx="76">
                  <c:v>154</c:v>
                </c:pt>
                <c:pt idx="77">
                  <c:v>156</c:v>
                </c:pt>
                <c:pt idx="78">
                  <c:v>158</c:v>
                </c:pt>
                <c:pt idx="79">
                  <c:v>160</c:v>
                </c:pt>
                <c:pt idx="80">
                  <c:v>162</c:v>
                </c:pt>
                <c:pt idx="81">
                  <c:v>164</c:v>
                </c:pt>
                <c:pt idx="82">
                  <c:v>166</c:v>
                </c:pt>
                <c:pt idx="83">
                  <c:v>168</c:v>
                </c:pt>
                <c:pt idx="84">
                  <c:v>170</c:v>
                </c:pt>
                <c:pt idx="85">
                  <c:v>172</c:v>
                </c:pt>
                <c:pt idx="86">
                  <c:v>174</c:v>
                </c:pt>
                <c:pt idx="87">
                  <c:v>176</c:v>
                </c:pt>
                <c:pt idx="88">
                  <c:v>178</c:v>
                </c:pt>
                <c:pt idx="89">
                  <c:v>180</c:v>
                </c:pt>
                <c:pt idx="90">
                  <c:v>182</c:v>
                </c:pt>
                <c:pt idx="91">
                  <c:v>184</c:v>
                </c:pt>
                <c:pt idx="92">
                  <c:v>186</c:v>
                </c:pt>
                <c:pt idx="93">
                  <c:v>188</c:v>
                </c:pt>
                <c:pt idx="94">
                  <c:v>190</c:v>
                </c:pt>
                <c:pt idx="95">
                  <c:v>192</c:v>
                </c:pt>
                <c:pt idx="96">
                  <c:v>194</c:v>
                </c:pt>
                <c:pt idx="97">
                  <c:v>196</c:v>
                </c:pt>
                <c:pt idx="98">
                  <c:v>198</c:v>
                </c:pt>
                <c:pt idx="99">
                  <c:v>200</c:v>
                </c:pt>
                <c:pt idx="100">
                  <c:v>202</c:v>
                </c:pt>
                <c:pt idx="101">
                  <c:v>204</c:v>
                </c:pt>
                <c:pt idx="102">
                  <c:v>206</c:v>
                </c:pt>
                <c:pt idx="103">
                  <c:v>208</c:v>
                </c:pt>
                <c:pt idx="104">
                  <c:v>210</c:v>
                </c:pt>
                <c:pt idx="105">
                  <c:v>212</c:v>
                </c:pt>
                <c:pt idx="106">
                  <c:v>214</c:v>
                </c:pt>
                <c:pt idx="107">
                  <c:v>216</c:v>
                </c:pt>
                <c:pt idx="108">
                  <c:v>218</c:v>
                </c:pt>
                <c:pt idx="109">
                  <c:v>220</c:v>
                </c:pt>
                <c:pt idx="110">
                  <c:v>222</c:v>
                </c:pt>
                <c:pt idx="111">
                  <c:v>224</c:v>
                </c:pt>
                <c:pt idx="112">
                  <c:v>226</c:v>
                </c:pt>
                <c:pt idx="113">
                  <c:v>228</c:v>
                </c:pt>
                <c:pt idx="114">
                  <c:v>230</c:v>
                </c:pt>
                <c:pt idx="115">
                  <c:v>232</c:v>
                </c:pt>
                <c:pt idx="116">
                  <c:v>234</c:v>
                </c:pt>
                <c:pt idx="117">
                  <c:v>236</c:v>
                </c:pt>
                <c:pt idx="118">
                  <c:v>238</c:v>
                </c:pt>
                <c:pt idx="119">
                  <c:v>240</c:v>
                </c:pt>
                <c:pt idx="120">
                  <c:v>242</c:v>
                </c:pt>
                <c:pt idx="121">
                  <c:v>244</c:v>
                </c:pt>
                <c:pt idx="122">
                  <c:v>246</c:v>
                </c:pt>
                <c:pt idx="123">
                  <c:v>248</c:v>
                </c:pt>
                <c:pt idx="124">
                  <c:v>250</c:v>
                </c:pt>
                <c:pt idx="125">
                  <c:v>252</c:v>
                </c:pt>
                <c:pt idx="126">
                  <c:v>254</c:v>
                </c:pt>
                <c:pt idx="127">
                  <c:v>256</c:v>
                </c:pt>
                <c:pt idx="128">
                  <c:v>258</c:v>
                </c:pt>
                <c:pt idx="129">
                  <c:v>260</c:v>
                </c:pt>
                <c:pt idx="130">
                  <c:v>262</c:v>
                </c:pt>
                <c:pt idx="131">
                  <c:v>264</c:v>
                </c:pt>
                <c:pt idx="132">
                  <c:v>266</c:v>
                </c:pt>
                <c:pt idx="133">
                  <c:v>268</c:v>
                </c:pt>
                <c:pt idx="134">
                  <c:v>270</c:v>
                </c:pt>
                <c:pt idx="135">
                  <c:v>272</c:v>
                </c:pt>
                <c:pt idx="136">
                  <c:v>274</c:v>
                </c:pt>
                <c:pt idx="137">
                  <c:v>276</c:v>
                </c:pt>
                <c:pt idx="138">
                  <c:v>278</c:v>
                </c:pt>
                <c:pt idx="139">
                  <c:v>280</c:v>
                </c:pt>
                <c:pt idx="140">
                  <c:v>282</c:v>
                </c:pt>
                <c:pt idx="141">
                  <c:v>284</c:v>
                </c:pt>
                <c:pt idx="142">
                  <c:v>286</c:v>
                </c:pt>
                <c:pt idx="143">
                  <c:v>288</c:v>
                </c:pt>
                <c:pt idx="144">
                  <c:v>290</c:v>
                </c:pt>
                <c:pt idx="145">
                  <c:v>292</c:v>
                </c:pt>
                <c:pt idx="146">
                  <c:v>294</c:v>
                </c:pt>
                <c:pt idx="147">
                  <c:v>296</c:v>
                </c:pt>
                <c:pt idx="148">
                  <c:v>298</c:v>
                </c:pt>
                <c:pt idx="149">
                  <c:v>300</c:v>
                </c:pt>
                <c:pt idx="150">
                  <c:v>302</c:v>
                </c:pt>
                <c:pt idx="151">
                  <c:v>304</c:v>
                </c:pt>
                <c:pt idx="152">
                  <c:v>306</c:v>
                </c:pt>
                <c:pt idx="153">
                  <c:v>308</c:v>
                </c:pt>
                <c:pt idx="154">
                  <c:v>310</c:v>
                </c:pt>
                <c:pt idx="155">
                  <c:v>312</c:v>
                </c:pt>
                <c:pt idx="156">
                  <c:v>314</c:v>
                </c:pt>
                <c:pt idx="157">
                  <c:v>316</c:v>
                </c:pt>
                <c:pt idx="158">
                  <c:v>318</c:v>
                </c:pt>
                <c:pt idx="159">
                  <c:v>320</c:v>
                </c:pt>
                <c:pt idx="160">
                  <c:v>322</c:v>
                </c:pt>
                <c:pt idx="161">
                  <c:v>324</c:v>
                </c:pt>
                <c:pt idx="162">
                  <c:v>326</c:v>
                </c:pt>
                <c:pt idx="163">
                  <c:v>328</c:v>
                </c:pt>
                <c:pt idx="164">
                  <c:v>330</c:v>
                </c:pt>
                <c:pt idx="165">
                  <c:v>332</c:v>
                </c:pt>
                <c:pt idx="166">
                  <c:v>334</c:v>
                </c:pt>
                <c:pt idx="167">
                  <c:v>336</c:v>
                </c:pt>
                <c:pt idx="168">
                  <c:v>338</c:v>
                </c:pt>
                <c:pt idx="169">
                  <c:v>340</c:v>
                </c:pt>
                <c:pt idx="170">
                  <c:v>342</c:v>
                </c:pt>
                <c:pt idx="171">
                  <c:v>344</c:v>
                </c:pt>
                <c:pt idx="172">
                  <c:v>346</c:v>
                </c:pt>
                <c:pt idx="173">
                  <c:v>348</c:v>
                </c:pt>
                <c:pt idx="174">
                  <c:v>350</c:v>
                </c:pt>
                <c:pt idx="175">
                  <c:v>352</c:v>
                </c:pt>
                <c:pt idx="176">
                  <c:v>354</c:v>
                </c:pt>
                <c:pt idx="177">
                  <c:v>356</c:v>
                </c:pt>
                <c:pt idx="178">
                  <c:v>358</c:v>
                </c:pt>
                <c:pt idx="179">
                  <c:v>360</c:v>
                </c:pt>
                <c:pt idx="180">
                  <c:v>362</c:v>
                </c:pt>
                <c:pt idx="181">
                  <c:v>364</c:v>
                </c:pt>
                <c:pt idx="182">
                  <c:v>366</c:v>
                </c:pt>
                <c:pt idx="183">
                  <c:v>368</c:v>
                </c:pt>
                <c:pt idx="184">
                  <c:v>370</c:v>
                </c:pt>
                <c:pt idx="185">
                  <c:v>372</c:v>
                </c:pt>
                <c:pt idx="186">
                  <c:v>374</c:v>
                </c:pt>
                <c:pt idx="187">
                  <c:v>376</c:v>
                </c:pt>
                <c:pt idx="188">
                  <c:v>378</c:v>
                </c:pt>
                <c:pt idx="189">
                  <c:v>380</c:v>
                </c:pt>
                <c:pt idx="190">
                  <c:v>382</c:v>
                </c:pt>
                <c:pt idx="191">
                  <c:v>384</c:v>
                </c:pt>
                <c:pt idx="192">
                  <c:v>386</c:v>
                </c:pt>
                <c:pt idx="193">
                  <c:v>388</c:v>
                </c:pt>
                <c:pt idx="194">
                  <c:v>390</c:v>
                </c:pt>
                <c:pt idx="195">
                  <c:v>392</c:v>
                </c:pt>
                <c:pt idx="196">
                  <c:v>394</c:v>
                </c:pt>
                <c:pt idx="197">
                  <c:v>396</c:v>
                </c:pt>
                <c:pt idx="198">
                  <c:v>398</c:v>
                </c:pt>
                <c:pt idx="199">
                  <c:v>400</c:v>
                </c:pt>
                <c:pt idx="200">
                  <c:v>402</c:v>
                </c:pt>
                <c:pt idx="201">
                  <c:v>404</c:v>
                </c:pt>
                <c:pt idx="202">
                  <c:v>406</c:v>
                </c:pt>
                <c:pt idx="203">
                  <c:v>408</c:v>
                </c:pt>
                <c:pt idx="204">
                  <c:v>410</c:v>
                </c:pt>
                <c:pt idx="205">
                  <c:v>412</c:v>
                </c:pt>
                <c:pt idx="206">
                  <c:v>414</c:v>
                </c:pt>
                <c:pt idx="207">
                  <c:v>416</c:v>
                </c:pt>
                <c:pt idx="208">
                  <c:v>418</c:v>
                </c:pt>
                <c:pt idx="209">
                  <c:v>420</c:v>
                </c:pt>
                <c:pt idx="210">
                  <c:v>422</c:v>
                </c:pt>
                <c:pt idx="211">
                  <c:v>424</c:v>
                </c:pt>
                <c:pt idx="212">
                  <c:v>426</c:v>
                </c:pt>
                <c:pt idx="213">
                  <c:v>428</c:v>
                </c:pt>
                <c:pt idx="214">
                  <c:v>430</c:v>
                </c:pt>
                <c:pt idx="215">
                  <c:v>432</c:v>
                </c:pt>
                <c:pt idx="216">
                  <c:v>434</c:v>
                </c:pt>
                <c:pt idx="217">
                  <c:v>436</c:v>
                </c:pt>
                <c:pt idx="218">
                  <c:v>438</c:v>
                </c:pt>
                <c:pt idx="219">
                  <c:v>440</c:v>
                </c:pt>
                <c:pt idx="220">
                  <c:v>442</c:v>
                </c:pt>
                <c:pt idx="221">
                  <c:v>444</c:v>
                </c:pt>
                <c:pt idx="222">
                  <c:v>446</c:v>
                </c:pt>
                <c:pt idx="223">
                  <c:v>448</c:v>
                </c:pt>
                <c:pt idx="224">
                  <c:v>450</c:v>
                </c:pt>
                <c:pt idx="225">
                  <c:v>452</c:v>
                </c:pt>
                <c:pt idx="226">
                  <c:v>454</c:v>
                </c:pt>
                <c:pt idx="227">
                  <c:v>456</c:v>
                </c:pt>
                <c:pt idx="228">
                  <c:v>458</c:v>
                </c:pt>
                <c:pt idx="229">
                  <c:v>460</c:v>
                </c:pt>
                <c:pt idx="230">
                  <c:v>462</c:v>
                </c:pt>
                <c:pt idx="231">
                  <c:v>464</c:v>
                </c:pt>
                <c:pt idx="232">
                  <c:v>466</c:v>
                </c:pt>
                <c:pt idx="233">
                  <c:v>468</c:v>
                </c:pt>
                <c:pt idx="234">
                  <c:v>470</c:v>
                </c:pt>
                <c:pt idx="235">
                  <c:v>472</c:v>
                </c:pt>
                <c:pt idx="236">
                  <c:v>474</c:v>
                </c:pt>
                <c:pt idx="237">
                  <c:v>476</c:v>
                </c:pt>
                <c:pt idx="238">
                  <c:v>478</c:v>
                </c:pt>
                <c:pt idx="239">
                  <c:v>480</c:v>
                </c:pt>
                <c:pt idx="240">
                  <c:v>482</c:v>
                </c:pt>
                <c:pt idx="241">
                  <c:v>484</c:v>
                </c:pt>
                <c:pt idx="242">
                  <c:v>486</c:v>
                </c:pt>
                <c:pt idx="243">
                  <c:v>488</c:v>
                </c:pt>
                <c:pt idx="244">
                  <c:v>490</c:v>
                </c:pt>
                <c:pt idx="245">
                  <c:v>492</c:v>
                </c:pt>
                <c:pt idx="246">
                  <c:v>494</c:v>
                </c:pt>
                <c:pt idx="247">
                  <c:v>496</c:v>
                </c:pt>
                <c:pt idx="248">
                  <c:v>498</c:v>
                </c:pt>
                <c:pt idx="249">
                  <c:v>500</c:v>
                </c:pt>
                <c:pt idx="250">
                  <c:v>502</c:v>
                </c:pt>
                <c:pt idx="251">
                  <c:v>504</c:v>
                </c:pt>
                <c:pt idx="252">
                  <c:v>506</c:v>
                </c:pt>
                <c:pt idx="253">
                  <c:v>508</c:v>
                </c:pt>
                <c:pt idx="254">
                  <c:v>510</c:v>
                </c:pt>
                <c:pt idx="255">
                  <c:v>512</c:v>
                </c:pt>
                <c:pt idx="256">
                  <c:v>514</c:v>
                </c:pt>
                <c:pt idx="257">
                  <c:v>516</c:v>
                </c:pt>
                <c:pt idx="258">
                  <c:v>518</c:v>
                </c:pt>
                <c:pt idx="259">
                  <c:v>520</c:v>
                </c:pt>
                <c:pt idx="260">
                  <c:v>522</c:v>
                </c:pt>
                <c:pt idx="261">
                  <c:v>524</c:v>
                </c:pt>
                <c:pt idx="262">
                  <c:v>526</c:v>
                </c:pt>
                <c:pt idx="263">
                  <c:v>528</c:v>
                </c:pt>
                <c:pt idx="264">
                  <c:v>530</c:v>
                </c:pt>
                <c:pt idx="265">
                  <c:v>532</c:v>
                </c:pt>
                <c:pt idx="266">
                  <c:v>534</c:v>
                </c:pt>
                <c:pt idx="267">
                  <c:v>536</c:v>
                </c:pt>
                <c:pt idx="268">
                  <c:v>538</c:v>
                </c:pt>
                <c:pt idx="269">
                  <c:v>540</c:v>
                </c:pt>
                <c:pt idx="270">
                  <c:v>542</c:v>
                </c:pt>
                <c:pt idx="271">
                  <c:v>544</c:v>
                </c:pt>
                <c:pt idx="272">
                  <c:v>546</c:v>
                </c:pt>
                <c:pt idx="273">
                  <c:v>548</c:v>
                </c:pt>
                <c:pt idx="274">
                  <c:v>550</c:v>
                </c:pt>
                <c:pt idx="275">
                  <c:v>552</c:v>
                </c:pt>
                <c:pt idx="276">
                  <c:v>554</c:v>
                </c:pt>
                <c:pt idx="277">
                  <c:v>556</c:v>
                </c:pt>
                <c:pt idx="278">
                  <c:v>558</c:v>
                </c:pt>
                <c:pt idx="279">
                  <c:v>560</c:v>
                </c:pt>
                <c:pt idx="280">
                  <c:v>562</c:v>
                </c:pt>
                <c:pt idx="281">
                  <c:v>564</c:v>
                </c:pt>
                <c:pt idx="282">
                  <c:v>566</c:v>
                </c:pt>
                <c:pt idx="283">
                  <c:v>568</c:v>
                </c:pt>
                <c:pt idx="284">
                  <c:v>570</c:v>
                </c:pt>
                <c:pt idx="285">
                  <c:v>572</c:v>
                </c:pt>
                <c:pt idx="286">
                  <c:v>574</c:v>
                </c:pt>
                <c:pt idx="287">
                  <c:v>576</c:v>
                </c:pt>
                <c:pt idx="288">
                  <c:v>578</c:v>
                </c:pt>
                <c:pt idx="289">
                  <c:v>580</c:v>
                </c:pt>
                <c:pt idx="290">
                  <c:v>582</c:v>
                </c:pt>
                <c:pt idx="291">
                  <c:v>584</c:v>
                </c:pt>
                <c:pt idx="292">
                  <c:v>586</c:v>
                </c:pt>
                <c:pt idx="293">
                  <c:v>588</c:v>
                </c:pt>
                <c:pt idx="294">
                  <c:v>590</c:v>
                </c:pt>
                <c:pt idx="295">
                  <c:v>592</c:v>
                </c:pt>
                <c:pt idx="296">
                  <c:v>594</c:v>
                </c:pt>
                <c:pt idx="297">
                  <c:v>596</c:v>
                </c:pt>
                <c:pt idx="298">
                  <c:v>598</c:v>
                </c:pt>
                <c:pt idx="299">
                  <c:v>600</c:v>
                </c:pt>
              </c:numCache>
            </c:numRef>
          </c:xVal>
          <c:yVal>
            <c:numRef>
              <c:f>'CO2 Scrubbing Data'!$F$4:$F$303</c:f>
              <c:numCache>
                <c:formatCode>General</c:formatCode>
                <c:ptCount val="300"/>
                <c:pt idx="0">
                  <c:v>8.4</c:v>
                </c:pt>
                <c:pt idx="1">
                  <c:v>16.8</c:v>
                </c:pt>
                <c:pt idx="2">
                  <c:v>25.200000000000003</c:v>
                </c:pt>
                <c:pt idx="3">
                  <c:v>33.6</c:v>
                </c:pt>
                <c:pt idx="4">
                  <c:v>42</c:v>
                </c:pt>
                <c:pt idx="5">
                  <c:v>50.400000000000006</c:v>
                </c:pt>
                <c:pt idx="6">
                  <c:v>58.800000000000004</c:v>
                </c:pt>
                <c:pt idx="7">
                  <c:v>67.2</c:v>
                </c:pt>
                <c:pt idx="8">
                  <c:v>75.600000000000009</c:v>
                </c:pt>
                <c:pt idx="9">
                  <c:v>84</c:v>
                </c:pt>
                <c:pt idx="10">
                  <c:v>92.4</c:v>
                </c:pt>
                <c:pt idx="11">
                  <c:v>100.80000000000001</c:v>
                </c:pt>
                <c:pt idx="12">
                  <c:v>109.2</c:v>
                </c:pt>
                <c:pt idx="13">
                  <c:v>117.60000000000001</c:v>
                </c:pt>
                <c:pt idx="14">
                  <c:v>126</c:v>
                </c:pt>
                <c:pt idx="15">
                  <c:v>134.4</c:v>
                </c:pt>
                <c:pt idx="16">
                  <c:v>142.80000000000001</c:v>
                </c:pt>
                <c:pt idx="17">
                  <c:v>151.20000000000002</c:v>
                </c:pt>
                <c:pt idx="18">
                  <c:v>159.6</c:v>
                </c:pt>
                <c:pt idx="19">
                  <c:v>168</c:v>
                </c:pt>
                <c:pt idx="20">
                  <c:v>176.4</c:v>
                </c:pt>
                <c:pt idx="21">
                  <c:v>184.8</c:v>
                </c:pt>
                <c:pt idx="22">
                  <c:v>193.20000000000002</c:v>
                </c:pt>
                <c:pt idx="23">
                  <c:v>201.60000000000002</c:v>
                </c:pt>
                <c:pt idx="24">
                  <c:v>210</c:v>
                </c:pt>
                <c:pt idx="25">
                  <c:v>218.4</c:v>
                </c:pt>
                <c:pt idx="26">
                  <c:v>226.8</c:v>
                </c:pt>
                <c:pt idx="27">
                  <c:v>235.20000000000002</c:v>
                </c:pt>
                <c:pt idx="28">
                  <c:v>243.60000000000002</c:v>
                </c:pt>
                <c:pt idx="29">
                  <c:v>252</c:v>
                </c:pt>
                <c:pt idx="30">
                  <c:v>260.40000000000003</c:v>
                </c:pt>
                <c:pt idx="31">
                  <c:v>268.8</c:v>
                </c:pt>
                <c:pt idx="32">
                  <c:v>277.2</c:v>
                </c:pt>
                <c:pt idx="33">
                  <c:v>285.60000000000002</c:v>
                </c:pt>
                <c:pt idx="34">
                  <c:v>294</c:v>
                </c:pt>
                <c:pt idx="35">
                  <c:v>302.40000000000003</c:v>
                </c:pt>
                <c:pt idx="36">
                  <c:v>310.8</c:v>
                </c:pt>
                <c:pt idx="37">
                  <c:v>319.2</c:v>
                </c:pt>
                <c:pt idx="38">
                  <c:v>327.60000000000002</c:v>
                </c:pt>
                <c:pt idx="39">
                  <c:v>336</c:v>
                </c:pt>
                <c:pt idx="40">
                  <c:v>344.40000000000003</c:v>
                </c:pt>
                <c:pt idx="41">
                  <c:v>352.8</c:v>
                </c:pt>
                <c:pt idx="42">
                  <c:v>361.2</c:v>
                </c:pt>
                <c:pt idx="43">
                  <c:v>369.6</c:v>
                </c:pt>
                <c:pt idx="44">
                  <c:v>378</c:v>
                </c:pt>
                <c:pt idx="45">
                  <c:v>386.40000000000003</c:v>
                </c:pt>
                <c:pt idx="46">
                  <c:v>394.8</c:v>
                </c:pt>
                <c:pt idx="47">
                  <c:v>403.20000000000005</c:v>
                </c:pt>
                <c:pt idx="48">
                  <c:v>411.6</c:v>
                </c:pt>
                <c:pt idx="49">
                  <c:v>420</c:v>
                </c:pt>
                <c:pt idx="50">
                  <c:v>428.40000000000003</c:v>
                </c:pt>
                <c:pt idx="51">
                  <c:v>436.8</c:v>
                </c:pt>
                <c:pt idx="52">
                  <c:v>445.20000000000005</c:v>
                </c:pt>
                <c:pt idx="53">
                  <c:v>453.6</c:v>
                </c:pt>
                <c:pt idx="54">
                  <c:v>462</c:v>
                </c:pt>
                <c:pt idx="55">
                  <c:v>470.40000000000003</c:v>
                </c:pt>
                <c:pt idx="56">
                  <c:v>478.8</c:v>
                </c:pt>
                <c:pt idx="57">
                  <c:v>487.20000000000005</c:v>
                </c:pt>
                <c:pt idx="58">
                  <c:v>495.6</c:v>
                </c:pt>
                <c:pt idx="59">
                  <c:v>504</c:v>
                </c:pt>
                <c:pt idx="60">
                  <c:v>512.4</c:v>
                </c:pt>
                <c:pt idx="61">
                  <c:v>520.80000000000007</c:v>
                </c:pt>
                <c:pt idx="62">
                  <c:v>529.20000000000005</c:v>
                </c:pt>
                <c:pt idx="63">
                  <c:v>537.6</c:v>
                </c:pt>
                <c:pt idx="64">
                  <c:v>546</c:v>
                </c:pt>
                <c:pt idx="65">
                  <c:v>554.4</c:v>
                </c:pt>
                <c:pt idx="66">
                  <c:v>562.80000000000007</c:v>
                </c:pt>
                <c:pt idx="67">
                  <c:v>571.20000000000005</c:v>
                </c:pt>
                <c:pt idx="68">
                  <c:v>579.6</c:v>
                </c:pt>
                <c:pt idx="69">
                  <c:v>588</c:v>
                </c:pt>
                <c:pt idx="70">
                  <c:v>596.4</c:v>
                </c:pt>
                <c:pt idx="71">
                  <c:v>604.80000000000007</c:v>
                </c:pt>
                <c:pt idx="72">
                  <c:v>613.20000000000005</c:v>
                </c:pt>
                <c:pt idx="73">
                  <c:v>621.6</c:v>
                </c:pt>
                <c:pt idx="74">
                  <c:v>630</c:v>
                </c:pt>
                <c:pt idx="75">
                  <c:v>638.4</c:v>
                </c:pt>
                <c:pt idx="76">
                  <c:v>646.80000000000007</c:v>
                </c:pt>
                <c:pt idx="77">
                  <c:v>655.20000000000005</c:v>
                </c:pt>
                <c:pt idx="78">
                  <c:v>663.6</c:v>
                </c:pt>
                <c:pt idx="79">
                  <c:v>672</c:v>
                </c:pt>
                <c:pt idx="80">
                  <c:v>680.4</c:v>
                </c:pt>
                <c:pt idx="81">
                  <c:v>688.80000000000007</c:v>
                </c:pt>
                <c:pt idx="82">
                  <c:v>697.2</c:v>
                </c:pt>
                <c:pt idx="83">
                  <c:v>705.6</c:v>
                </c:pt>
                <c:pt idx="84">
                  <c:v>714</c:v>
                </c:pt>
                <c:pt idx="85">
                  <c:v>722.4</c:v>
                </c:pt>
                <c:pt idx="86">
                  <c:v>730.80000000000007</c:v>
                </c:pt>
                <c:pt idx="87">
                  <c:v>739.2</c:v>
                </c:pt>
                <c:pt idx="88">
                  <c:v>747.6</c:v>
                </c:pt>
                <c:pt idx="89">
                  <c:v>756</c:v>
                </c:pt>
                <c:pt idx="90">
                  <c:v>764.4</c:v>
                </c:pt>
                <c:pt idx="91">
                  <c:v>772.80000000000007</c:v>
                </c:pt>
                <c:pt idx="92">
                  <c:v>781.2</c:v>
                </c:pt>
                <c:pt idx="93">
                  <c:v>789.6</c:v>
                </c:pt>
                <c:pt idx="94">
                  <c:v>798</c:v>
                </c:pt>
                <c:pt idx="95">
                  <c:v>806.40000000000009</c:v>
                </c:pt>
                <c:pt idx="96">
                  <c:v>814.80000000000007</c:v>
                </c:pt>
                <c:pt idx="97">
                  <c:v>823.2</c:v>
                </c:pt>
                <c:pt idx="98">
                  <c:v>831.6</c:v>
                </c:pt>
                <c:pt idx="99">
                  <c:v>840</c:v>
                </c:pt>
                <c:pt idx="100">
                  <c:v>848.40000000000009</c:v>
                </c:pt>
                <c:pt idx="101">
                  <c:v>856.80000000000007</c:v>
                </c:pt>
                <c:pt idx="102">
                  <c:v>865.2</c:v>
                </c:pt>
                <c:pt idx="103">
                  <c:v>873.6</c:v>
                </c:pt>
                <c:pt idx="104">
                  <c:v>882</c:v>
                </c:pt>
                <c:pt idx="105">
                  <c:v>890.40000000000009</c:v>
                </c:pt>
                <c:pt idx="106">
                  <c:v>898.80000000000007</c:v>
                </c:pt>
                <c:pt idx="107">
                  <c:v>907.2</c:v>
                </c:pt>
                <c:pt idx="108">
                  <c:v>915.6</c:v>
                </c:pt>
                <c:pt idx="109">
                  <c:v>924</c:v>
                </c:pt>
                <c:pt idx="110">
                  <c:v>932.40000000000009</c:v>
                </c:pt>
                <c:pt idx="111">
                  <c:v>940.80000000000007</c:v>
                </c:pt>
                <c:pt idx="112">
                  <c:v>949.2</c:v>
                </c:pt>
                <c:pt idx="113">
                  <c:v>957.6</c:v>
                </c:pt>
                <c:pt idx="114">
                  <c:v>966</c:v>
                </c:pt>
                <c:pt idx="115">
                  <c:v>974.40000000000009</c:v>
                </c:pt>
                <c:pt idx="116">
                  <c:v>982.80000000000007</c:v>
                </c:pt>
                <c:pt idx="117">
                  <c:v>991.2</c:v>
                </c:pt>
                <c:pt idx="118">
                  <c:v>999.6</c:v>
                </c:pt>
                <c:pt idx="119">
                  <c:v>1008</c:v>
                </c:pt>
                <c:pt idx="120">
                  <c:v>1016.4000000000001</c:v>
                </c:pt>
                <c:pt idx="121">
                  <c:v>1024.8</c:v>
                </c:pt>
                <c:pt idx="122">
                  <c:v>1033.2</c:v>
                </c:pt>
                <c:pt idx="123">
                  <c:v>1041.5999999999999</c:v>
                </c:pt>
                <c:pt idx="124">
                  <c:v>1050</c:v>
                </c:pt>
                <c:pt idx="125">
                  <c:v>1058.4000000000001</c:v>
                </c:pt>
                <c:pt idx="126">
                  <c:v>1066.8</c:v>
                </c:pt>
                <c:pt idx="127">
                  <c:v>1075.2</c:v>
                </c:pt>
                <c:pt idx="128">
                  <c:v>1083.5999999999999</c:v>
                </c:pt>
                <c:pt idx="129">
                  <c:v>1092</c:v>
                </c:pt>
                <c:pt idx="130">
                  <c:v>1100.4000000000001</c:v>
                </c:pt>
                <c:pt idx="131">
                  <c:v>1108.8</c:v>
                </c:pt>
                <c:pt idx="132">
                  <c:v>1117.2</c:v>
                </c:pt>
                <c:pt idx="133">
                  <c:v>1125.5999999999999</c:v>
                </c:pt>
                <c:pt idx="134">
                  <c:v>1134</c:v>
                </c:pt>
                <c:pt idx="135">
                  <c:v>1142.4000000000001</c:v>
                </c:pt>
                <c:pt idx="136">
                  <c:v>1150.8</c:v>
                </c:pt>
                <c:pt idx="137">
                  <c:v>1159.2</c:v>
                </c:pt>
                <c:pt idx="138">
                  <c:v>1167.5999999999999</c:v>
                </c:pt>
                <c:pt idx="139">
                  <c:v>1176</c:v>
                </c:pt>
                <c:pt idx="140">
                  <c:v>1184.4000000000001</c:v>
                </c:pt>
                <c:pt idx="141">
                  <c:v>1192.8</c:v>
                </c:pt>
                <c:pt idx="142">
                  <c:v>1201.2</c:v>
                </c:pt>
                <c:pt idx="143">
                  <c:v>1209.5999999999999</c:v>
                </c:pt>
                <c:pt idx="144">
                  <c:v>1218</c:v>
                </c:pt>
                <c:pt idx="145">
                  <c:v>1226.4000000000001</c:v>
                </c:pt>
                <c:pt idx="146">
                  <c:v>1234.8</c:v>
                </c:pt>
                <c:pt idx="147">
                  <c:v>1243.2</c:v>
                </c:pt>
                <c:pt idx="148">
                  <c:v>1251.5999999999999</c:v>
                </c:pt>
                <c:pt idx="149">
                  <c:v>1260</c:v>
                </c:pt>
                <c:pt idx="150">
                  <c:v>1268.4000000000001</c:v>
                </c:pt>
                <c:pt idx="151">
                  <c:v>1276.8</c:v>
                </c:pt>
                <c:pt idx="152">
                  <c:v>1285.2</c:v>
                </c:pt>
                <c:pt idx="153">
                  <c:v>1293.5999999999999</c:v>
                </c:pt>
                <c:pt idx="154">
                  <c:v>1302</c:v>
                </c:pt>
                <c:pt idx="155">
                  <c:v>1310.4000000000001</c:v>
                </c:pt>
                <c:pt idx="156">
                  <c:v>1318.8</c:v>
                </c:pt>
                <c:pt idx="157">
                  <c:v>1327.2</c:v>
                </c:pt>
                <c:pt idx="158">
                  <c:v>1335.6</c:v>
                </c:pt>
                <c:pt idx="159">
                  <c:v>1344</c:v>
                </c:pt>
                <c:pt idx="160">
                  <c:v>1352.4</c:v>
                </c:pt>
                <c:pt idx="161">
                  <c:v>1360.8</c:v>
                </c:pt>
                <c:pt idx="162">
                  <c:v>1369.2</c:v>
                </c:pt>
                <c:pt idx="163">
                  <c:v>1377.6</c:v>
                </c:pt>
                <c:pt idx="164">
                  <c:v>1386</c:v>
                </c:pt>
                <c:pt idx="165">
                  <c:v>1394.4</c:v>
                </c:pt>
                <c:pt idx="166">
                  <c:v>1402.8</c:v>
                </c:pt>
                <c:pt idx="167">
                  <c:v>1411.2</c:v>
                </c:pt>
                <c:pt idx="168">
                  <c:v>1419.6</c:v>
                </c:pt>
                <c:pt idx="169">
                  <c:v>1428</c:v>
                </c:pt>
                <c:pt idx="170">
                  <c:v>1436.4</c:v>
                </c:pt>
                <c:pt idx="171">
                  <c:v>1444.8</c:v>
                </c:pt>
                <c:pt idx="172">
                  <c:v>1453.2</c:v>
                </c:pt>
                <c:pt idx="173">
                  <c:v>1461.6</c:v>
                </c:pt>
                <c:pt idx="174">
                  <c:v>1470</c:v>
                </c:pt>
                <c:pt idx="175">
                  <c:v>1478.4</c:v>
                </c:pt>
                <c:pt idx="176">
                  <c:v>1486.8</c:v>
                </c:pt>
                <c:pt idx="177">
                  <c:v>1495.2</c:v>
                </c:pt>
                <c:pt idx="178">
                  <c:v>1503.6</c:v>
                </c:pt>
                <c:pt idx="179">
                  <c:v>1512</c:v>
                </c:pt>
                <c:pt idx="180">
                  <c:v>1520.4</c:v>
                </c:pt>
                <c:pt idx="181">
                  <c:v>1528.8</c:v>
                </c:pt>
                <c:pt idx="182">
                  <c:v>1537.2</c:v>
                </c:pt>
                <c:pt idx="183">
                  <c:v>1545.6</c:v>
                </c:pt>
                <c:pt idx="184">
                  <c:v>1554</c:v>
                </c:pt>
                <c:pt idx="185">
                  <c:v>1562.4</c:v>
                </c:pt>
                <c:pt idx="186">
                  <c:v>1570.8</c:v>
                </c:pt>
                <c:pt idx="187">
                  <c:v>1579.2</c:v>
                </c:pt>
                <c:pt idx="188">
                  <c:v>1587.6</c:v>
                </c:pt>
                <c:pt idx="189">
                  <c:v>1596</c:v>
                </c:pt>
                <c:pt idx="190">
                  <c:v>1604.4</c:v>
                </c:pt>
                <c:pt idx="191">
                  <c:v>1612.8000000000002</c:v>
                </c:pt>
                <c:pt idx="192">
                  <c:v>1621.2</c:v>
                </c:pt>
                <c:pt idx="193">
                  <c:v>1629.6</c:v>
                </c:pt>
                <c:pt idx="194">
                  <c:v>1638</c:v>
                </c:pt>
                <c:pt idx="195">
                  <c:v>1646.4</c:v>
                </c:pt>
                <c:pt idx="196">
                  <c:v>1654.8000000000002</c:v>
                </c:pt>
                <c:pt idx="197">
                  <c:v>1663.2</c:v>
                </c:pt>
                <c:pt idx="198">
                  <c:v>1671.6</c:v>
                </c:pt>
                <c:pt idx="199">
                  <c:v>1680</c:v>
                </c:pt>
                <c:pt idx="200">
                  <c:v>1688.4</c:v>
                </c:pt>
                <c:pt idx="201">
                  <c:v>1696.8000000000002</c:v>
                </c:pt>
                <c:pt idx="202">
                  <c:v>1705.2</c:v>
                </c:pt>
                <c:pt idx="203">
                  <c:v>1713.6</c:v>
                </c:pt>
                <c:pt idx="204">
                  <c:v>1722</c:v>
                </c:pt>
                <c:pt idx="205">
                  <c:v>1730.4</c:v>
                </c:pt>
                <c:pt idx="206">
                  <c:v>1738.8000000000002</c:v>
                </c:pt>
                <c:pt idx="207">
                  <c:v>1747.2</c:v>
                </c:pt>
                <c:pt idx="208">
                  <c:v>1755.6</c:v>
                </c:pt>
                <c:pt idx="209">
                  <c:v>1764</c:v>
                </c:pt>
                <c:pt idx="210">
                  <c:v>1772.4</c:v>
                </c:pt>
                <c:pt idx="211">
                  <c:v>1780.8000000000002</c:v>
                </c:pt>
                <c:pt idx="212">
                  <c:v>1789.2</c:v>
                </c:pt>
                <c:pt idx="213">
                  <c:v>1797.6</c:v>
                </c:pt>
                <c:pt idx="214">
                  <c:v>1806</c:v>
                </c:pt>
                <c:pt idx="215">
                  <c:v>1814.4</c:v>
                </c:pt>
                <c:pt idx="216">
                  <c:v>1822.8000000000002</c:v>
                </c:pt>
                <c:pt idx="217">
                  <c:v>1831.2</c:v>
                </c:pt>
                <c:pt idx="218">
                  <c:v>1839.6</c:v>
                </c:pt>
                <c:pt idx="219">
                  <c:v>1848</c:v>
                </c:pt>
                <c:pt idx="220">
                  <c:v>1856.4</c:v>
                </c:pt>
                <c:pt idx="221">
                  <c:v>1864.8000000000002</c:v>
                </c:pt>
                <c:pt idx="222">
                  <c:v>1873.2</c:v>
                </c:pt>
                <c:pt idx="223">
                  <c:v>1881.6</c:v>
                </c:pt>
                <c:pt idx="224">
                  <c:v>1890</c:v>
                </c:pt>
                <c:pt idx="225">
                  <c:v>1898.4</c:v>
                </c:pt>
                <c:pt idx="226">
                  <c:v>1906.8000000000002</c:v>
                </c:pt>
                <c:pt idx="227">
                  <c:v>1915.2</c:v>
                </c:pt>
                <c:pt idx="228">
                  <c:v>1923.6</c:v>
                </c:pt>
                <c:pt idx="229">
                  <c:v>1932</c:v>
                </c:pt>
                <c:pt idx="230">
                  <c:v>1940.4</c:v>
                </c:pt>
                <c:pt idx="231">
                  <c:v>1948.8000000000002</c:v>
                </c:pt>
                <c:pt idx="232">
                  <c:v>1957.2</c:v>
                </c:pt>
                <c:pt idx="233">
                  <c:v>1965.6</c:v>
                </c:pt>
                <c:pt idx="234">
                  <c:v>1974</c:v>
                </c:pt>
                <c:pt idx="235">
                  <c:v>1982.4</c:v>
                </c:pt>
                <c:pt idx="236">
                  <c:v>1990.8000000000002</c:v>
                </c:pt>
                <c:pt idx="237">
                  <c:v>1999.2</c:v>
                </c:pt>
                <c:pt idx="238">
                  <c:v>2007.6</c:v>
                </c:pt>
                <c:pt idx="239">
                  <c:v>2016</c:v>
                </c:pt>
                <c:pt idx="240">
                  <c:v>2024.4</c:v>
                </c:pt>
                <c:pt idx="241">
                  <c:v>2032.8000000000002</c:v>
                </c:pt>
                <c:pt idx="242">
                  <c:v>2041.2</c:v>
                </c:pt>
                <c:pt idx="243">
                  <c:v>2049.6</c:v>
                </c:pt>
                <c:pt idx="244">
                  <c:v>2058</c:v>
                </c:pt>
                <c:pt idx="245">
                  <c:v>2066.4</c:v>
                </c:pt>
                <c:pt idx="246">
                  <c:v>2074.8000000000002</c:v>
                </c:pt>
                <c:pt idx="247">
                  <c:v>2083.2000000000003</c:v>
                </c:pt>
                <c:pt idx="248">
                  <c:v>2091.6</c:v>
                </c:pt>
                <c:pt idx="249">
                  <c:v>2100</c:v>
                </c:pt>
                <c:pt idx="250">
                  <c:v>2108.4</c:v>
                </c:pt>
                <c:pt idx="251">
                  <c:v>2116.8000000000002</c:v>
                </c:pt>
                <c:pt idx="252">
                  <c:v>2125.2000000000003</c:v>
                </c:pt>
                <c:pt idx="253">
                  <c:v>2133.6</c:v>
                </c:pt>
                <c:pt idx="254">
                  <c:v>2142</c:v>
                </c:pt>
                <c:pt idx="255">
                  <c:v>2150.4</c:v>
                </c:pt>
                <c:pt idx="256">
                  <c:v>2158.8000000000002</c:v>
                </c:pt>
                <c:pt idx="257">
                  <c:v>2167.2000000000003</c:v>
                </c:pt>
                <c:pt idx="258">
                  <c:v>2175.6</c:v>
                </c:pt>
                <c:pt idx="259">
                  <c:v>2184</c:v>
                </c:pt>
                <c:pt idx="260">
                  <c:v>2192.4</c:v>
                </c:pt>
                <c:pt idx="261">
                  <c:v>2200.8000000000002</c:v>
                </c:pt>
                <c:pt idx="262">
                  <c:v>2209.2000000000003</c:v>
                </c:pt>
                <c:pt idx="263">
                  <c:v>2217.6</c:v>
                </c:pt>
                <c:pt idx="264">
                  <c:v>2226</c:v>
                </c:pt>
                <c:pt idx="265">
                  <c:v>2234.4</c:v>
                </c:pt>
                <c:pt idx="266">
                  <c:v>2242.8000000000002</c:v>
                </c:pt>
                <c:pt idx="267">
                  <c:v>2251.2000000000003</c:v>
                </c:pt>
                <c:pt idx="268">
                  <c:v>2259.6</c:v>
                </c:pt>
                <c:pt idx="269">
                  <c:v>2268</c:v>
                </c:pt>
                <c:pt idx="270">
                  <c:v>2276.4</c:v>
                </c:pt>
                <c:pt idx="271">
                  <c:v>2284.8000000000002</c:v>
                </c:pt>
                <c:pt idx="272">
                  <c:v>2293.2000000000003</c:v>
                </c:pt>
                <c:pt idx="273">
                  <c:v>2301.6</c:v>
                </c:pt>
                <c:pt idx="274">
                  <c:v>2310</c:v>
                </c:pt>
                <c:pt idx="275">
                  <c:v>2318.4</c:v>
                </c:pt>
                <c:pt idx="276">
                  <c:v>2326.8000000000002</c:v>
                </c:pt>
                <c:pt idx="277">
                  <c:v>2335.2000000000003</c:v>
                </c:pt>
                <c:pt idx="278">
                  <c:v>2343.6</c:v>
                </c:pt>
                <c:pt idx="279">
                  <c:v>2352</c:v>
                </c:pt>
                <c:pt idx="280">
                  <c:v>2360.4</c:v>
                </c:pt>
                <c:pt idx="281">
                  <c:v>2368.8000000000002</c:v>
                </c:pt>
                <c:pt idx="282">
                  <c:v>2377.2000000000003</c:v>
                </c:pt>
                <c:pt idx="283">
                  <c:v>2385.6</c:v>
                </c:pt>
                <c:pt idx="284">
                  <c:v>2394</c:v>
                </c:pt>
                <c:pt idx="285">
                  <c:v>2402.4</c:v>
                </c:pt>
                <c:pt idx="286">
                  <c:v>2410.8000000000002</c:v>
                </c:pt>
                <c:pt idx="287">
                  <c:v>2419.2000000000003</c:v>
                </c:pt>
                <c:pt idx="288">
                  <c:v>2427.6</c:v>
                </c:pt>
                <c:pt idx="289">
                  <c:v>2436</c:v>
                </c:pt>
                <c:pt idx="290">
                  <c:v>2444.4</c:v>
                </c:pt>
                <c:pt idx="291">
                  <c:v>2452.8000000000002</c:v>
                </c:pt>
                <c:pt idx="292">
                  <c:v>2461.2000000000003</c:v>
                </c:pt>
                <c:pt idx="293">
                  <c:v>2469.6</c:v>
                </c:pt>
                <c:pt idx="294">
                  <c:v>2478</c:v>
                </c:pt>
                <c:pt idx="295">
                  <c:v>2486.4</c:v>
                </c:pt>
                <c:pt idx="296">
                  <c:v>2494.8000000000002</c:v>
                </c:pt>
                <c:pt idx="297">
                  <c:v>2503.2000000000003</c:v>
                </c:pt>
                <c:pt idx="298">
                  <c:v>2511.6</c:v>
                </c:pt>
                <c:pt idx="299">
                  <c:v>2520</c:v>
                </c:pt>
              </c:numCache>
            </c:numRef>
          </c:yVal>
        </c:ser>
        <c:ser>
          <c:idx val="1"/>
          <c:order val="1"/>
          <c:tx>
            <c:v>4BMS</c:v>
          </c:tx>
          <c:xVal>
            <c:numRef>
              <c:f>'CO2 Scrubbing Data'!$B$4:$B$303</c:f>
              <c:numCache>
                <c:formatCode>General</c:formatCode>
                <c:ptCount val="300"/>
                <c:pt idx="0">
                  <c:v>2</c:v>
                </c:pt>
                <c:pt idx="1">
                  <c:v>4</c:v>
                </c:pt>
                <c:pt idx="2">
                  <c:v>6</c:v>
                </c:pt>
                <c:pt idx="3">
                  <c:v>8</c:v>
                </c:pt>
                <c:pt idx="4">
                  <c:v>10</c:v>
                </c:pt>
                <c:pt idx="5">
                  <c:v>12</c:v>
                </c:pt>
                <c:pt idx="6">
                  <c:v>14</c:v>
                </c:pt>
                <c:pt idx="7">
                  <c:v>16</c:v>
                </c:pt>
                <c:pt idx="8">
                  <c:v>18</c:v>
                </c:pt>
                <c:pt idx="9">
                  <c:v>20</c:v>
                </c:pt>
                <c:pt idx="10">
                  <c:v>22</c:v>
                </c:pt>
                <c:pt idx="11">
                  <c:v>24</c:v>
                </c:pt>
                <c:pt idx="12">
                  <c:v>26</c:v>
                </c:pt>
                <c:pt idx="13">
                  <c:v>28</c:v>
                </c:pt>
                <c:pt idx="14">
                  <c:v>30</c:v>
                </c:pt>
                <c:pt idx="15">
                  <c:v>32</c:v>
                </c:pt>
                <c:pt idx="16">
                  <c:v>34</c:v>
                </c:pt>
                <c:pt idx="17">
                  <c:v>36</c:v>
                </c:pt>
                <c:pt idx="18">
                  <c:v>38</c:v>
                </c:pt>
                <c:pt idx="19">
                  <c:v>40</c:v>
                </c:pt>
                <c:pt idx="20">
                  <c:v>42</c:v>
                </c:pt>
                <c:pt idx="21">
                  <c:v>44</c:v>
                </c:pt>
                <c:pt idx="22">
                  <c:v>46</c:v>
                </c:pt>
                <c:pt idx="23">
                  <c:v>48</c:v>
                </c:pt>
                <c:pt idx="24">
                  <c:v>50</c:v>
                </c:pt>
                <c:pt idx="25">
                  <c:v>52</c:v>
                </c:pt>
                <c:pt idx="26">
                  <c:v>54</c:v>
                </c:pt>
                <c:pt idx="27">
                  <c:v>56</c:v>
                </c:pt>
                <c:pt idx="28">
                  <c:v>58</c:v>
                </c:pt>
                <c:pt idx="29">
                  <c:v>60</c:v>
                </c:pt>
                <c:pt idx="30">
                  <c:v>62</c:v>
                </c:pt>
                <c:pt idx="31">
                  <c:v>64</c:v>
                </c:pt>
                <c:pt idx="32">
                  <c:v>66</c:v>
                </c:pt>
                <c:pt idx="33">
                  <c:v>68</c:v>
                </c:pt>
                <c:pt idx="34">
                  <c:v>70</c:v>
                </c:pt>
                <c:pt idx="35">
                  <c:v>72</c:v>
                </c:pt>
                <c:pt idx="36">
                  <c:v>74</c:v>
                </c:pt>
                <c:pt idx="37">
                  <c:v>76</c:v>
                </c:pt>
                <c:pt idx="38">
                  <c:v>78</c:v>
                </c:pt>
                <c:pt idx="39">
                  <c:v>80</c:v>
                </c:pt>
                <c:pt idx="40">
                  <c:v>82</c:v>
                </c:pt>
                <c:pt idx="41">
                  <c:v>84</c:v>
                </c:pt>
                <c:pt idx="42">
                  <c:v>86</c:v>
                </c:pt>
                <c:pt idx="43">
                  <c:v>88</c:v>
                </c:pt>
                <c:pt idx="44">
                  <c:v>90</c:v>
                </c:pt>
                <c:pt idx="45">
                  <c:v>92</c:v>
                </c:pt>
                <c:pt idx="46">
                  <c:v>94</c:v>
                </c:pt>
                <c:pt idx="47">
                  <c:v>96</c:v>
                </c:pt>
                <c:pt idx="48">
                  <c:v>98</c:v>
                </c:pt>
                <c:pt idx="49">
                  <c:v>100</c:v>
                </c:pt>
                <c:pt idx="50">
                  <c:v>102</c:v>
                </c:pt>
                <c:pt idx="51">
                  <c:v>104</c:v>
                </c:pt>
                <c:pt idx="52">
                  <c:v>106</c:v>
                </c:pt>
                <c:pt idx="53">
                  <c:v>108</c:v>
                </c:pt>
                <c:pt idx="54">
                  <c:v>110</c:v>
                </c:pt>
                <c:pt idx="55">
                  <c:v>112</c:v>
                </c:pt>
                <c:pt idx="56">
                  <c:v>114</c:v>
                </c:pt>
                <c:pt idx="57">
                  <c:v>116</c:v>
                </c:pt>
                <c:pt idx="58">
                  <c:v>118</c:v>
                </c:pt>
                <c:pt idx="59">
                  <c:v>120</c:v>
                </c:pt>
                <c:pt idx="60">
                  <c:v>122</c:v>
                </c:pt>
                <c:pt idx="61">
                  <c:v>124</c:v>
                </c:pt>
                <c:pt idx="62">
                  <c:v>126</c:v>
                </c:pt>
                <c:pt idx="63">
                  <c:v>128</c:v>
                </c:pt>
                <c:pt idx="64">
                  <c:v>130</c:v>
                </c:pt>
                <c:pt idx="65">
                  <c:v>132</c:v>
                </c:pt>
                <c:pt idx="66">
                  <c:v>134</c:v>
                </c:pt>
                <c:pt idx="67">
                  <c:v>136</c:v>
                </c:pt>
                <c:pt idx="68">
                  <c:v>138</c:v>
                </c:pt>
                <c:pt idx="69">
                  <c:v>140</c:v>
                </c:pt>
                <c:pt idx="70">
                  <c:v>142</c:v>
                </c:pt>
                <c:pt idx="71">
                  <c:v>144</c:v>
                </c:pt>
                <c:pt idx="72">
                  <c:v>146</c:v>
                </c:pt>
                <c:pt idx="73">
                  <c:v>148</c:v>
                </c:pt>
                <c:pt idx="74">
                  <c:v>150</c:v>
                </c:pt>
                <c:pt idx="75">
                  <c:v>152</c:v>
                </c:pt>
                <c:pt idx="76">
                  <c:v>154</c:v>
                </c:pt>
                <c:pt idx="77">
                  <c:v>156</c:v>
                </c:pt>
                <c:pt idx="78">
                  <c:v>158</c:v>
                </c:pt>
                <c:pt idx="79">
                  <c:v>160</c:v>
                </c:pt>
                <c:pt idx="80">
                  <c:v>162</c:v>
                </c:pt>
                <c:pt idx="81">
                  <c:v>164</c:v>
                </c:pt>
                <c:pt idx="82">
                  <c:v>166</c:v>
                </c:pt>
                <c:pt idx="83">
                  <c:v>168</c:v>
                </c:pt>
                <c:pt idx="84">
                  <c:v>170</c:v>
                </c:pt>
                <c:pt idx="85">
                  <c:v>172</c:v>
                </c:pt>
                <c:pt idx="86">
                  <c:v>174</c:v>
                </c:pt>
                <c:pt idx="87">
                  <c:v>176</c:v>
                </c:pt>
                <c:pt idx="88">
                  <c:v>178</c:v>
                </c:pt>
                <c:pt idx="89">
                  <c:v>180</c:v>
                </c:pt>
                <c:pt idx="90">
                  <c:v>182</c:v>
                </c:pt>
                <c:pt idx="91">
                  <c:v>184</c:v>
                </c:pt>
                <c:pt idx="92">
                  <c:v>186</c:v>
                </c:pt>
                <c:pt idx="93">
                  <c:v>188</c:v>
                </c:pt>
                <c:pt idx="94">
                  <c:v>190</c:v>
                </c:pt>
                <c:pt idx="95">
                  <c:v>192</c:v>
                </c:pt>
                <c:pt idx="96">
                  <c:v>194</c:v>
                </c:pt>
                <c:pt idx="97">
                  <c:v>196</c:v>
                </c:pt>
                <c:pt idx="98">
                  <c:v>198</c:v>
                </c:pt>
                <c:pt idx="99">
                  <c:v>200</c:v>
                </c:pt>
                <c:pt idx="100">
                  <c:v>202</c:v>
                </c:pt>
                <c:pt idx="101">
                  <c:v>204</c:v>
                </c:pt>
                <c:pt idx="102">
                  <c:v>206</c:v>
                </c:pt>
                <c:pt idx="103">
                  <c:v>208</c:v>
                </c:pt>
                <c:pt idx="104">
                  <c:v>210</c:v>
                </c:pt>
                <c:pt idx="105">
                  <c:v>212</c:v>
                </c:pt>
                <c:pt idx="106">
                  <c:v>214</c:v>
                </c:pt>
                <c:pt idx="107">
                  <c:v>216</c:v>
                </c:pt>
                <c:pt idx="108">
                  <c:v>218</c:v>
                </c:pt>
                <c:pt idx="109">
                  <c:v>220</c:v>
                </c:pt>
                <c:pt idx="110">
                  <c:v>222</c:v>
                </c:pt>
                <c:pt idx="111">
                  <c:v>224</c:v>
                </c:pt>
                <c:pt idx="112">
                  <c:v>226</c:v>
                </c:pt>
                <c:pt idx="113">
                  <c:v>228</c:v>
                </c:pt>
                <c:pt idx="114">
                  <c:v>230</c:v>
                </c:pt>
                <c:pt idx="115">
                  <c:v>232</c:v>
                </c:pt>
                <c:pt idx="116">
                  <c:v>234</c:v>
                </c:pt>
                <c:pt idx="117">
                  <c:v>236</c:v>
                </c:pt>
                <c:pt idx="118">
                  <c:v>238</c:v>
                </c:pt>
                <c:pt idx="119">
                  <c:v>240</c:v>
                </c:pt>
                <c:pt idx="120">
                  <c:v>242</c:v>
                </c:pt>
                <c:pt idx="121">
                  <c:v>244</c:v>
                </c:pt>
                <c:pt idx="122">
                  <c:v>246</c:v>
                </c:pt>
                <c:pt idx="123">
                  <c:v>248</c:v>
                </c:pt>
                <c:pt idx="124">
                  <c:v>250</c:v>
                </c:pt>
                <c:pt idx="125">
                  <c:v>252</c:v>
                </c:pt>
                <c:pt idx="126">
                  <c:v>254</c:v>
                </c:pt>
                <c:pt idx="127">
                  <c:v>256</c:v>
                </c:pt>
                <c:pt idx="128">
                  <c:v>258</c:v>
                </c:pt>
                <c:pt idx="129">
                  <c:v>260</c:v>
                </c:pt>
                <c:pt idx="130">
                  <c:v>262</c:v>
                </c:pt>
                <c:pt idx="131">
                  <c:v>264</c:v>
                </c:pt>
                <c:pt idx="132">
                  <c:v>266</c:v>
                </c:pt>
                <c:pt idx="133">
                  <c:v>268</c:v>
                </c:pt>
                <c:pt idx="134">
                  <c:v>270</c:v>
                </c:pt>
                <c:pt idx="135">
                  <c:v>272</c:v>
                </c:pt>
                <c:pt idx="136">
                  <c:v>274</c:v>
                </c:pt>
                <c:pt idx="137">
                  <c:v>276</c:v>
                </c:pt>
                <c:pt idx="138">
                  <c:v>278</c:v>
                </c:pt>
                <c:pt idx="139">
                  <c:v>280</c:v>
                </c:pt>
                <c:pt idx="140">
                  <c:v>282</c:v>
                </c:pt>
                <c:pt idx="141">
                  <c:v>284</c:v>
                </c:pt>
                <c:pt idx="142">
                  <c:v>286</c:v>
                </c:pt>
                <c:pt idx="143">
                  <c:v>288</c:v>
                </c:pt>
                <c:pt idx="144">
                  <c:v>290</c:v>
                </c:pt>
                <c:pt idx="145">
                  <c:v>292</c:v>
                </c:pt>
                <c:pt idx="146">
                  <c:v>294</c:v>
                </c:pt>
                <c:pt idx="147">
                  <c:v>296</c:v>
                </c:pt>
                <c:pt idx="148">
                  <c:v>298</c:v>
                </c:pt>
                <c:pt idx="149">
                  <c:v>300</c:v>
                </c:pt>
                <c:pt idx="150">
                  <c:v>302</c:v>
                </c:pt>
                <c:pt idx="151">
                  <c:v>304</c:v>
                </c:pt>
                <c:pt idx="152">
                  <c:v>306</c:v>
                </c:pt>
                <c:pt idx="153">
                  <c:v>308</c:v>
                </c:pt>
                <c:pt idx="154">
                  <c:v>310</c:v>
                </c:pt>
                <c:pt idx="155">
                  <c:v>312</c:v>
                </c:pt>
                <c:pt idx="156">
                  <c:v>314</c:v>
                </c:pt>
                <c:pt idx="157">
                  <c:v>316</c:v>
                </c:pt>
                <c:pt idx="158">
                  <c:v>318</c:v>
                </c:pt>
                <c:pt idx="159">
                  <c:v>320</c:v>
                </c:pt>
                <c:pt idx="160">
                  <c:v>322</c:v>
                </c:pt>
                <c:pt idx="161">
                  <c:v>324</c:v>
                </c:pt>
                <c:pt idx="162">
                  <c:v>326</c:v>
                </c:pt>
                <c:pt idx="163">
                  <c:v>328</c:v>
                </c:pt>
                <c:pt idx="164">
                  <c:v>330</c:v>
                </c:pt>
                <c:pt idx="165">
                  <c:v>332</c:v>
                </c:pt>
                <c:pt idx="166">
                  <c:v>334</c:v>
                </c:pt>
                <c:pt idx="167">
                  <c:v>336</c:v>
                </c:pt>
                <c:pt idx="168">
                  <c:v>338</c:v>
                </c:pt>
                <c:pt idx="169">
                  <c:v>340</c:v>
                </c:pt>
                <c:pt idx="170">
                  <c:v>342</c:v>
                </c:pt>
                <c:pt idx="171">
                  <c:v>344</c:v>
                </c:pt>
                <c:pt idx="172">
                  <c:v>346</c:v>
                </c:pt>
                <c:pt idx="173">
                  <c:v>348</c:v>
                </c:pt>
                <c:pt idx="174">
                  <c:v>350</c:v>
                </c:pt>
                <c:pt idx="175">
                  <c:v>352</c:v>
                </c:pt>
                <c:pt idx="176">
                  <c:v>354</c:v>
                </c:pt>
                <c:pt idx="177">
                  <c:v>356</c:v>
                </c:pt>
                <c:pt idx="178">
                  <c:v>358</c:v>
                </c:pt>
                <c:pt idx="179">
                  <c:v>360</c:v>
                </c:pt>
                <c:pt idx="180">
                  <c:v>362</c:v>
                </c:pt>
                <c:pt idx="181">
                  <c:v>364</c:v>
                </c:pt>
                <c:pt idx="182">
                  <c:v>366</c:v>
                </c:pt>
                <c:pt idx="183">
                  <c:v>368</c:v>
                </c:pt>
                <c:pt idx="184">
                  <c:v>370</c:v>
                </c:pt>
                <c:pt idx="185">
                  <c:v>372</c:v>
                </c:pt>
                <c:pt idx="186">
                  <c:v>374</c:v>
                </c:pt>
                <c:pt idx="187">
                  <c:v>376</c:v>
                </c:pt>
                <c:pt idx="188">
                  <c:v>378</c:v>
                </c:pt>
                <c:pt idx="189">
                  <c:v>380</c:v>
                </c:pt>
                <c:pt idx="190">
                  <c:v>382</c:v>
                </c:pt>
                <c:pt idx="191">
                  <c:v>384</c:v>
                </c:pt>
                <c:pt idx="192">
                  <c:v>386</c:v>
                </c:pt>
                <c:pt idx="193">
                  <c:v>388</c:v>
                </c:pt>
                <c:pt idx="194">
                  <c:v>390</c:v>
                </c:pt>
                <c:pt idx="195">
                  <c:v>392</c:v>
                </c:pt>
                <c:pt idx="196">
                  <c:v>394</c:v>
                </c:pt>
                <c:pt idx="197">
                  <c:v>396</c:v>
                </c:pt>
                <c:pt idx="198">
                  <c:v>398</c:v>
                </c:pt>
                <c:pt idx="199">
                  <c:v>400</c:v>
                </c:pt>
                <c:pt idx="200">
                  <c:v>402</c:v>
                </c:pt>
                <c:pt idx="201">
                  <c:v>404</c:v>
                </c:pt>
                <c:pt idx="202">
                  <c:v>406</c:v>
                </c:pt>
                <c:pt idx="203">
                  <c:v>408</c:v>
                </c:pt>
                <c:pt idx="204">
                  <c:v>410</c:v>
                </c:pt>
                <c:pt idx="205">
                  <c:v>412</c:v>
                </c:pt>
                <c:pt idx="206">
                  <c:v>414</c:v>
                </c:pt>
                <c:pt idx="207">
                  <c:v>416</c:v>
                </c:pt>
                <c:pt idx="208">
                  <c:v>418</c:v>
                </c:pt>
                <c:pt idx="209">
                  <c:v>420</c:v>
                </c:pt>
                <c:pt idx="210">
                  <c:v>422</c:v>
                </c:pt>
                <c:pt idx="211">
                  <c:v>424</c:v>
                </c:pt>
                <c:pt idx="212">
                  <c:v>426</c:v>
                </c:pt>
                <c:pt idx="213">
                  <c:v>428</c:v>
                </c:pt>
                <c:pt idx="214">
                  <c:v>430</c:v>
                </c:pt>
                <c:pt idx="215">
                  <c:v>432</c:v>
                </c:pt>
                <c:pt idx="216">
                  <c:v>434</c:v>
                </c:pt>
                <c:pt idx="217">
                  <c:v>436</c:v>
                </c:pt>
                <c:pt idx="218">
                  <c:v>438</c:v>
                </c:pt>
                <c:pt idx="219">
                  <c:v>440</c:v>
                </c:pt>
                <c:pt idx="220">
                  <c:v>442</c:v>
                </c:pt>
                <c:pt idx="221">
                  <c:v>444</c:v>
                </c:pt>
                <c:pt idx="222">
                  <c:v>446</c:v>
                </c:pt>
                <c:pt idx="223">
                  <c:v>448</c:v>
                </c:pt>
                <c:pt idx="224">
                  <c:v>450</c:v>
                </c:pt>
                <c:pt idx="225">
                  <c:v>452</c:v>
                </c:pt>
                <c:pt idx="226">
                  <c:v>454</c:v>
                </c:pt>
                <c:pt idx="227">
                  <c:v>456</c:v>
                </c:pt>
                <c:pt idx="228">
                  <c:v>458</c:v>
                </c:pt>
                <c:pt idx="229">
                  <c:v>460</c:v>
                </c:pt>
                <c:pt idx="230">
                  <c:v>462</c:v>
                </c:pt>
                <c:pt idx="231">
                  <c:v>464</c:v>
                </c:pt>
                <c:pt idx="232">
                  <c:v>466</c:v>
                </c:pt>
                <c:pt idx="233">
                  <c:v>468</c:v>
                </c:pt>
                <c:pt idx="234">
                  <c:v>470</c:v>
                </c:pt>
                <c:pt idx="235">
                  <c:v>472</c:v>
                </c:pt>
                <c:pt idx="236">
                  <c:v>474</c:v>
                </c:pt>
                <c:pt idx="237">
                  <c:v>476</c:v>
                </c:pt>
                <c:pt idx="238">
                  <c:v>478</c:v>
                </c:pt>
                <c:pt idx="239">
                  <c:v>480</c:v>
                </c:pt>
                <c:pt idx="240">
                  <c:v>482</c:v>
                </c:pt>
                <c:pt idx="241">
                  <c:v>484</c:v>
                </c:pt>
                <c:pt idx="242">
                  <c:v>486</c:v>
                </c:pt>
                <c:pt idx="243">
                  <c:v>488</c:v>
                </c:pt>
                <c:pt idx="244">
                  <c:v>490</c:v>
                </c:pt>
                <c:pt idx="245">
                  <c:v>492</c:v>
                </c:pt>
                <c:pt idx="246">
                  <c:v>494</c:v>
                </c:pt>
                <c:pt idx="247">
                  <c:v>496</c:v>
                </c:pt>
                <c:pt idx="248">
                  <c:v>498</c:v>
                </c:pt>
                <c:pt idx="249">
                  <c:v>500</c:v>
                </c:pt>
                <c:pt idx="250">
                  <c:v>502</c:v>
                </c:pt>
                <c:pt idx="251">
                  <c:v>504</c:v>
                </c:pt>
                <c:pt idx="252">
                  <c:v>506</c:v>
                </c:pt>
                <c:pt idx="253">
                  <c:v>508</c:v>
                </c:pt>
                <c:pt idx="254">
                  <c:v>510</c:v>
                </c:pt>
                <c:pt idx="255">
                  <c:v>512</c:v>
                </c:pt>
                <c:pt idx="256">
                  <c:v>514</c:v>
                </c:pt>
                <c:pt idx="257">
                  <c:v>516</c:v>
                </c:pt>
                <c:pt idx="258">
                  <c:v>518</c:v>
                </c:pt>
                <c:pt idx="259">
                  <c:v>520</c:v>
                </c:pt>
                <c:pt idx="260">
                  <c:v>522</c:v>
                </c:pt>
                <c:pt idx="261">
                  <c:v>524</c:v>
                </c:pt>
                <c:pt idx="262">
                  <c:v>526</c:v>
                </c:pt>
                <c:pt idx="263">
                  <c:v>528</c:v>
                </c:pt>
                <c:pt idx="264">
                  <c:v>530</c:v>
                </c:pt>
                <c:pt idx="265">
                  <c:v>532</c:v>
                </c:pt>
                <c:pt idx="266">
                  <c:v>534</c:v>
                </c:pt>
                <c:pt idx="267">
                  <c:v>536</c:v>
                </c:pt>
                <c:pt idx="268">
                  <c:v>538</c:v>
                </c:pt>
                <c:pt idx="269">
                  <c:v>540</c:v>
                </c:pt>
                <c:pt idx="270">
                  <c:v>542</c:v>
                </c:pt>
                <c:pt idx="271">
                  <c:v>544</c:v>
                </c:pt>
                <c:pt idx="272">
                  <c:v>546</c:v>
                </c:pt>
                <c:pt idx="273">
                  <c:v>548</c:v>
                </c:pt>
                <c:pt idx="274">
                  <c:v>550</c:v>
                </c:pt>
                <c:pt idx="275">
                  <c:v>552</c:v>
                </c:pt>
                <c:pt idx="276">
                  <c:v>554</c:v>
                </c:pt>
                <c:pt idx="277">
                  <c:v>556</c:v>
                </c:pt>
                <c:pt idx="278">
                  <c:v>558</c:v>
                </c:pt>
                <c:pt idx="279">
                  <c:v>560</c:v>
                </c:pt>
                <c:pt idx="280">
                  <c:v>562</c:v>
                </c:pt>
                <c:pt idx="281">
                  <c:v>564</c:v>
                </c:pt>
                <c:pt idx="282">
                  <c:v>566</c:v>
                </c:pt>
                <c:pt idx="283">
                  <c:v>568</c:v>
                </c:pt>
                <c:pt idx="284">
                  <c:v>570</c:v>
                </c:pt>
                <c:pt idx="285">
                  <c:v>572</c:v>
                </c:pt>
                <c:pt idx="286">
                  <c:v>574</c:v>
                </c:pt>
                <c:pt idx="287">
                  <c:v>576</c:v>
                </c:pt>
                <c:pt idx="288">
                  <c:v>578</c:v>
                </c:pt>
                <c:pt idx="289">
                  <c:v>580</c:v>
                </c:pt>
                <c:pt idx="290">
                  <c:v>582</c:v>
                </c:pt>
                <c:pt idx="291">
                  <c:v>584</c:v>
                </c:pt>
                <c:pt idx="292">
                  <c:v>586</c:v>
                </c:pt>
                <c:pt idx="293">
                  <c:v>588</c:v>
                </c:pt>
                <c:pt idx="294">
                  <c:v>590</c:v>
                </c:pt>
                <c:pt idx="295">
                  <c:v>592</c:v>
                </c:pt>
                <c:pt idx="296">
                  <c:v>594</c:v>
                </c:pt>
                <c:pt idx="297">
                  <c:v>596</c:v>
                </c:pt>
                <c:pt idx="298">
                  <c:v>598</c:v>
                </c:pt>
                <c:pt idx="299">
                  <c:v>600</c:v>
                </c:pt>
              </c:numCache>
            </c:numRef>
          </c:xVal>
          <c:yVal>
            <c:numRef>
              <c:f>'CO2 Scrubbing Data'!$O$4:$O$303</c:f>
              <c:numCache>
                <c:formatCode>General</c:formatCode>
                <c:ptCount val="300"/>
                <c:pt idx="0">
                  <c:v>60</c:v>
                </c:pt>
                <c:pt idx="1">
                  <c:v>60</c:v>
                </c:pt>
                <c:pt idx="2">
                  <c:v>60</c:v>
                </c:pt>
                <c:pt idx="3">
                  <c:v>60</c:v>
                </c:pt>
                <c:pt idx="4">
                  <c:v>60</c:v>
                </c:pt>
                <c:pt idx="5">
                  <c:v>60</c:v>
                </c:pt>
                <c:pt idx="6">
                  <c:v>60</c:v>
                </c:pt>
                <c:pt idx="7">
                  <c:v>60</c:v>
                </c:pt>
                <c:pt idx="8">
                  <c:v>60</c:v>
                </c:pt>
                <c:pt idx="9">
                  <c:v>60</c:v>
                </c:pt>
                <c:pt idx="10">
                  <c:v>60</c:v>
                </c:pt>
                <c:pt idx="11">
                  <c:v>60</c:v>
                </c:pt>
                <c:pt idx="12">
                  <c:v>60</c:v>
                </c:pt>
                <c:pt idx="13">
                  <c:v>60</c:v>
                </c:pt>
                <c:pt idx="14">
                  <c:v>60</c:v>
                </c:pt>
                <c:pt idx="15">
                  <c:v>60</c:v>
                </c:pt>
                <c:pt idx="16">
                  <c:v>60</c:v>
                </c:pt>
                <c:pt idx="17">
                  <c:v>60</c:v>
                </c:pt>
                <c:pt idx="18">
                  <c:v>60</c:v>
                </c:pt>
                <c:pt idx="19">
                  <c:v>60</c:v>
                </c:pt>
                <c:pt idx="20">
                  <c:v>60</c:v>
                </c:pt>
                <c:pt idx="21">
                  <c:v>60</c:v>
                </c:pt>
                <c:pt idx="22">
                  <c:v>60</c:v>
                </c:pt>
                <c:pt idx="23">
                  <c:v>60</c:v>
                </c:pt>
                <c:pt idx="24">
                  <c:v>60</c:v>
                </c:pt>
                <c:pt idx="25">
                  <c:v>60</c:v>
                </c:pt>
                <c:pt idx="26">
                  <c:v>60</c:v>
                </c:pt>
                <c:pt idx="27">
                  <c:v>60</c:v>
                </c:pt>
                <c:pt idx="28">
                  <c:v>60</c:v>
                </c:pt>
                <c:pt idx="29">
                  <c:v>60</c:v>
                </c:pt>
                <c:pt idx="30">
                  <c:v>60</c:v>
                </c:pt>
                <c:pt idx="31">
                  <c:v>60</c:v>
                </c:pt>
                <c:pt idx="32">
                  <c:v>60</c:v>
                </c:pt>
                <c:pt idx="33">
                  <c:v>60</c:v>
                </c:pt>
                <c:pt idx="34">
                  <c:v>60</c:v>
                </c:pt>
                <c:pt idx="35">
                  <c:v>60</c:v>
                </c:pt>
                <c:pt idx="36">
                  <c:v>60</c:v>
                </c:pt>
                <c:pt idx="37">
                  <c:v>60</c:v>
                </c:pt>
                <c:pt idx="38">
                  <c:v>60</c:v>
                </c:pt>
                <c:pt idx="39">
                  <c:v>60</c:v>
                </c:pt>
                <c:pt idx="40">
                  <c:v>60</c:v>
                </c:pt>
                <c:pt idx="41">
                  <c:v>60</c:v>
                </c:pt>
                <c:pt idx="42">
                  <c:v>60</c:v>
                </c:pt>
                <c:pt idx="43">
                  <c:v>60</c:v>
                </c:pt>
                <c:pt idx="44">
                  <c:v>60</c:v>
                </c:pt>
                <c:pt idx="45">
                  <c:v>60</c:v>
                </c:pt>
                <c:pt idx="46">
                  <c:v>60</c:v>
                </c:pt>
                <c:pt idx="47">
                  <c:v>60</c:v>
                </c:pt>
                <c:pt idx="48">
                  <c:v>60</c:v>
                </c:pt>
                <c:pt idx="49">
                  <c:v>60</c:v>
                </c:pt>
                <c:pt idx="50">
                  <c:v>60</c:v>
                </c:pt>
                <c:pt idx="51">
                  <c:v>60</c:v>
                </c:pt>
                <c:pt idx="52">
                  <c:v>60</c:v>
                </c:pt>
                <c:pt idx="53">
                  <c:v>60</c:v>
                </c:pt>
                <c:pt idx="54">
                  <c:v>60</c:v>
                </c:pt>
                <c:pt idx="55">
                  <c:v>60</c:v>
                </c:pt>
                <c:pt idx="56">
                  <c:v>60</c:v>
                </c:pt>
                <c:pt idx="57">
                  <c:v>60</c:v>
                </c:pt>
                <c:pt idx="58">
                  <c:v>60</c:v>
                </c:pt>
                <c:pt idx="59">
                  <c:v>60</c:v>
                </c:pt>
                <c:pt idx="60">
                  <c:v>60</c:v>
                </c:pt>
                <c:pt idx="61">
                  <c:v>60</c:v>
                </c:pt>
                <c:pt idx="62">
                  <c:v>60</c:v>
                </c:pt>
                <c:pt idx="63">
                  <c:v>60</c:v>
                </c:pt>
                <c:pt idx="64">
                  <c:v>60</c:v>
                </c:pt>
                <c:pt idx="65">
                  <c:v>60</c:v>
                </c:pt>
                <c:pt idx="66">
                  <c:v>60</c:v>
                </c:pt>
                <c:pt idx="67">
                  <c:v>60</c:v>
                </c:pt>
                <c:pt idx="68">
                  <c:v>60</c:v>
                </c:pt>
                <c:pt idx="69">
                  <c:v>60</c:v>
                </c:pt>
                <c:pt idx="70">
                  <c:v>60</c:v>
                </c:pt>
                <c:pt idx="71">
                  <c:v>60</c:v>
                </c:pt>
                <c:pt idx="72">
                  <c:v>60</c:v>
                </c:pt>
                <c:pt idx="73">
                  <c:v>60</c:v>
                </c:pt>
                <c:pt idx="74">
                  <c:v>60</c:v>
                </c:pt>
                <c:pt idx="75">
                  <c:v>60</c:v>
                </c:pt>
                <c:pt idx="76">
                  <c:v>60</c:v>
                </c:pt>
                <c:pt idx="77">
                  <c:v>60</c:v>
                </c:pt>
                <c:pt idx="78">
                  <c:v>60</c:v>
                </c:pt>
                <c:pt idx="79">
                  <c:v>60</c:v>
                </c:pt>
                <c:pt idx="80">
                  <c:v>60</c:v>
                </c:pt>
                <c:pt idx="81">
                  <c:v>60</c:v>
                </c:pt>
                <c:pt idx="82">
                  <c:v>60</c:v>
                </c:pt>
                <c:pt idx="83">
                  <c:v>60</c:v>
                </c:pt>
                <c:pt idx="84">
                  <c:v>60</c:v>
                </c:pt>
                <c:pt idx="85">
                  <c:v>60</c:v>
                </c:pt>
                <c:pt idx="86">
                  <c:v>60</c:v>
                </c:pt>
                <c:pt idx="87">
                  <c:v>60</c:v>
                </c:pt>
                <c:pt idx="88">
                  <c:v>60</c:v>
                </c:pt>
                <c:pt idx="89">
                  <c:v>60</c:v>
                </c:pt>
                <c:pt idx="90">
                  <c:v>60</c:v>
                </c:pt>
                <c:pt idx="91">
                  <c:v>60</c:v>
                </c:pt>
                <c:pt idx="92">
                  <c:v>60</c:v>
                </c:pt>
                <c:pt idx="93">
                  <c:v>60</c:v>
                </c:pt>
                <c:pt idx="94">
                  <c:v>60</c:v>
                </c:pt>
                <c:pt idx="95">
                  <c:v>60</c:v>
                </c:pt>
                <c:pt idx="96">
                  <c:v>60</c:v>
                </c:pt>
                <c:pt idx="97">
                  <c:v>60</c:v>
                </c:pt>
                <c:pt idx="98">
                  <c:v>60</c:v>
                </c:pt>
                <c:pt idx="99">
                  <c:v>60</c:v>
                </c:pt>
                <c:pt idx="100">
                  <c:v>60</c:v>
                </c:pt>
                <c:pt idx="101">
                  <c:v>60</c:v>
                </c:pt>
                <c:pt idx="102">
                  <c:v>60</c:v>
                </c:pt>
                <c:pt idx="103">
                  <c:v>60</c:v>
                </c:pt>
                <c:pt idx="104">
                  <c:v>60</c:v>
                </c:pt>
                <c:pt idx="105">
                  <c:v>60</c:v>
                </c:pt>
                <c:pt idx="106">
                  <c:v>60</c:v>
                </c:pt>
                <c:pt idx="107">
                  <c:v>60</c:v>
                </c:pt>
                <c:pt idx="108">
                  <c:v>60</c:v>
                </c:pt>
                <c:pt idx="109">
                  <c:v>60</c:v>
                </c:pt>
                <c:pt idx="110">
                  <c:v>60</c:v>
                </c:pt>
                <c:pt idx="111">
                  <c:v>60</c:v>
                </c:pt>
                <c:pt idx="112">
                  <c:v>60</c:v>
                </c:pt>
                <c:pt idx="113">
                  <c:v>60</c:v>
                </c:pt>
                <c:pt idx="114">
                  <c:v>60</c:v>
                </c:pt>
                <c:pt idx="115">
                  <c:v>60</c:v>
                </c:pt>
                <c:pt idx="116">
                  <c:v>60</c:v>
                </c:pt>
                <c:pt idx="117">
                  <c:v>60</c:v>
                </c:pt>
                <c:pt idx="118">
                  <c:v>60</c:v>
                </c:pt>
                <c:pt idx="119">
                  <c:v>60</c:v>
                </c:pt>
                <c:pt idx="120">
                  <c:v>60</c:v>
                </c:pt>
                <c:pt idx="121">
                  <c:v>60</c:v>
                </c:pt>
                <c:pt idx="122">
                  <c:v>60</c:v>
                </c:pt>
                <c:pt idx="123">
                  <c:v>60</c:v>
                </c:pt>
                <c:pt idx="124">
                  <c:v>60</c:v>
                </c:pt>
                <c:pt idx="125">
                  <c:v>60</c:v>
                </c:pt>
                <c:pt idx="126">
                  <c:v>60</c:v>
                </c:pt>
                <c:pt idx="127">
                  <c:v>60</c:v>
                </c:pt>
                <c:pt idx="128">
                  <c:v>60</c:v>
                </c:pt>
                <c:pt idx="129">
                  <c:v>60</c:v>
                </c:pt>
                <c:pt idx="130">
                  <c:v>60</c:v>
                </c:pt>
                <c:pt idx="131">
                  <c:v>60</c:v>
                </c:pt>
                <c:pt idx="132">
                  <c:v>60</c:v>
                </c:pt>
                <c:pt idx="133">
                  <c:v>60</c:v>
                </c:pt>
                <c:pt idx="134">
                  <c:v>60</c:v>
                </c:pt>
                <c:pt idx="135">
                  <c:v>60</c:v>
                </c:pt>
                <c:pt idx="136">
                  <c:v>60</c:v>
                </c:pt>
                <c:pt idx="137">
                  <c:v>60</c:v>
                </c:pt>
                <c:pt idx="138">
                  <c:v>60</c:v>
                </c:pt>
                <c:pt idx="139">
                  <c:v>60</c:v>
                </c:pt>
                <c:pt idx="140">
                  <c:v>60</c:v>
                </c:pt>
                <c:pt idx="141">
                  <c:v>60</c:v>
                </c:pt>
                <c:pt idx="142">
                  <c:v>60</c:v>
                </c:pt>
                <c:pt idx="143">
                  <c:v>60</c:v>
                </c:pt>
                <c:pt idx="144">
                  <c:v>60</c:v>
                </c:pt>
                <c:pt idx="145">
                  <c:v>60</c:v>
                </c:pt>
                <c:pt idx="146">
                  <c:v>60</c:v>
                </c:pt>
                <c:pt idx="147">
                  <c:v>60</c:v>
                </c:pt>
                <c:pt idx="148">
                  <c:v>60</c:v>
                </c:pt>
                <c:pt idx="149">
                  <c:v>60</c:v>
                </c:pt>
                <c:pt idx="150">
                  <c:v>60</c:v>
                </c:pt>
                <c:pt idx="151">
                  <c:v>60</c:v>
                </c:pt>
                <c:pt idx="152">
                  <c:v>60</c:v>
                </c:pt>
                <c:pt idx="153">
                  <c:v>60</c:v>
                </c:pt>
                <c:pt idx="154">
                  <c:v>60</c:v>
                </c:pt>
                <c:pt idx="155">
                  <c:v>60</c:v>
                </c:pt>
                <c:pt idx="156">
                  <c:v>60</c:v>
                </c:pt>
                <c:pt idx="157">
                  <c:v>60</c:v>
                </c:pt>
                <c:pt idx="158">
                  <c:v>60</c:v>
                </c:pt>
                <c:pt idx="159">
                  <c:v>60</c:v>
                </c:pt>
                <c:pt idx="160">
                  <c:v>60</c:v>
                </c:pt>
                <c:pt idx="161">
                  <c:v>60</c:v>
                </c:pt>
                <c:pt idx="162">
                  <c:v>60</c:v>
                </c:pt>
                <c:pt idx="163">
                  <c:v>60</c:v>
                </c:pt>
                <c:pt idx="164">
                  <c:v>60</c:v>
                </c:pt>
                <c:pt idx="165">
                  <c:v>60</c:v>
                </c:pt>
                <c:pt idx="166">
                  <c:v>60</c:v>
                </c:pt>
                <c:pt idx="167">
                  <c:v>60</c:v>
                </c:pt>
                <c:pt idx="168">
                  <c:v>60</c:v>
                </c:pt>
                <c:pt idx="169">
                  <c:v>60</c:v>
                </c:pt>
                <c:pt idx="170">
                  <c:v>60</c:v>
                </c:pt>
                <c:pt idx="171">
                  <c:v>60</c:v>
                </c:pt>
                <c:pt idx="172">
                  <c:v>60</c:v>
                </c:pt>
                <c:pt idx="173">
                  <c:v>60</c:v>
                </c:pt>
                <c:pt idx="174">
                  <c:v>60</c:v>
                </c:pt>
                <c:pt idx="175">
                  <c:v>60</c:v>
                </c:pt>
                <c:pt idx="176">
                  <c:v>60</c:v>
                </c:pt>
                <c:pt idx="177">
                  <c:v>60</c:v>
                </c:pt>
                <c:pt idx="178">
                  <c:v>60</c:v>
                </c:pt>
                <c:pt idx="179">
                  <c:v>60</c:v>
                </c:pt>
                <c:pt idx="180">
                  <c:v>60</c:v>
                </c:pt>
                <c:pt idx="181">
                  <c:v>60</c:v>
                </c:pt>
                <c:pt idx="182">
                  <c:v>60</c:v>
                </c:pt>
                <c:pt idx="183">
                  <c:v>60</c:v>
                </c:pt>
                <c:pt idx="184">
                  <c:v>60</c:v>
                </c:pt>
                <c:pt idx="185">
                  <c:v>60</c:v>
                </c:pt>
                <c:pt idx="186">
                  <c:v>60</c:v>
                </c:pt>
                <c:pt idx="187">
                  <c:v>60</c:v>
                </c:pt>
                <c:pt idx="188">
                  <c:v>60</c:v>
                </c:pt>
                <c:pt idx="189">
                  <c:v>60</c:v>
                </c:pt>
                <c:pt idx="190">
                  <c:v>60</c:v>
                </c:pt>
                <c:pt idx="191">
                  <c:v>60</c:v>
                </c:pt>
                <c:pt idx="192">
                  <c:v>60</c:v>
                </c:pt>
                <c:pt idx="193">
                  <c:v>60</c:v>
                </c:pt>
                <c:pt idx="194">
                  <c:v>60</c:v>
                </c:pt>
                <c:pt idx="195">
                  <c:v>60</c:v>
                </c:pt>
                <c:pt idx="196">
                  <c:v>60</c:v>
                </c:pt>
                <c:pt idx="197">
                  <c:v>60</c:v>
                </c:pt>
                <c:pt idx="198">
                  <c:v>60</c:v>
                </c:pt>
                <c:pt idx="199">
                  <c:v>60</c:v>
                </c:pt>
                <c:pt idx="200">
                  <c:v>60</c:v>
                </c:pt>
                <c:pt idx="201">
                  <c:v>60</c:v>
                </c:pt>
                <c:pt idx="202">
                  <c:v>60</c:v>
                </c:pt>
                <c:pt idx="203">
                  <c:v>60</c:v>
                </c:pt>
                <c:pt idx="204">
                  <c:v>60</c:v>
                </c:pt>
                <c:pt idx="205">
                  <c:v>60</c:v>
                </c:pt>
                <c:pt idx="206">
                  <c:v>60</c:v>
                </c:pt>
                <c:pt idx="207">
                  <c:v>60</c:v>
                </c:pt>
                <c:pt idx="208">
                  <c:v>60</c:v>
                </c:pt>
                <c:pt idx="209">
                  <c:v>60</c:v>
                </c:pt>
                <c:pt idx="210">
                  <c:v>60</c:v>
                </c:pt>
                <c:pt idx="211">
                  <c:v>60</c:v>
                </c:pt>
                <c:pt idx="212">
                  <c:v>60</c:v>
                </c:pt>
                <c:pt idx="213">
                  <c:v>60</c:v>
                </c:pt>
                <c:pt idx="214">
                  <c:v>60</c:v>
                </c:pt>
                <c:pt idx="215">
                  <c:v>60</c:v>
                </c:pt>
                <c:pt idx="216">
                  <c:v>60</c:v>
                </c:pt>
                <c:pt idx="217">
                  <c:v>60</c:v>
                </c:pt>
                <c:pt idx="218">
                  <c:v>60</c:v>
                </c:pt>
                <c:pt idx="219">
                  <c:v>60</c:v>
                </c:pt>
                <c:pt idx="220">
                  <c:v>60</c:v>
                </c:pt>
                <c:pt idx="221">
                  <c:v>60</c:v>
                </c:pt>
                <c:pt idx="222">
                  <c:v>60</c:v>
                </c:pt>
                <c:pt idx="223">
                  <c:v>60</c:v>
                </c:pt>
                <c:pt idx="224">
                  <c:v>60</c:v>
                </c:pt>
                <c:pt idx="225">
                  <c:v>60</c:v>
                </c:pt>
                <c:pt idx="226">
                  <c:v>60</c:v>
                </c:pt>
                <c:pt idx="227">
                  <c:v>60</c:v>
                </c:pt>
                <c:pt idx="228">
                  <c:v>60</c:v>
                </c:pt>
                <c:pt idx="229">
                  <c:v>60</c:v>
                </c:pt>
                <c:pt idx="230">
                  <c:v>60</c:v>
                </c:pt>
                <c:pt idx="231">
                  <c:v>60</c:v>
                </c:pt>
                <c:pt idx="232">
                  <c:v>60</c:v>
                </c:pt>
                <c:pt idx="233">
                  <c:v>60</c:v>
                </c:pt>
                <c:pt idx="234">
                  <c:v>60</c:v>
                </c:pt>
                <c:pt idx="235">
                  <c:v>60</c:v>
                </c:pt>
                <c:pt idx="236">
                  <c:v>60</c:v>
                </c:pt>
                <c:pt idx="237">
                  <c:v>60</c:v>
                </c:pt>
                <c:pt idx="238">
                  <c:v>60</c:v>
                </c:pt>
                <c:pt idx="239">
                  <c:v>60</c:v>
                </c:pt>
                <c:pt idx="240">
                  <c:v>60</c:v>
                </c:pt>
                <c:pt idx="241">
                  <c:v>60</c:v>
                </c:pt>
                <c:pt idx="242">
                  <c:v>60</c:v>
                </c:pt>
                <c:pt idx="243">
                  <c:v>60</c:v>
                </c:pt>
                <c:pt idx="244">
                  <c:v>60</c:v>
                </c:pt>
                <c:pt idx="245">
                  <c:v>60</c:v>
                </c:pt>
                <c:pt idx="246">
                  <c:v>60</c:v>
                </c:pt>
                <c:pt idx="247">
                  <c:v>60</c:v>
                </c:pt>
                <c:pt idx="248">
                  <c:v>60</c:v>
                </c:pt>
                <c:pt idx="249">
                  <c:v>60</c:v>
                </c:pt>
                <c:pt idx="250">
                  <c:v>60</c:v>
                </c:pt>
                <c:pt idx="251">
                  <c:v>60</c:v>
                </c:pt>
                <c:pt idx="252">
                  <c:v>60</c:v>
                </c:pt>
                <c:pt idx="253">
                  <c:v>60</c:v>
                </c:pt>
                <c:pt idx="254">
                  <c:v>60</c:v>
                </c:pt>
                <c:pt idx="255">
                  <c:v>60</c:v>
                </c:pt>
                <c:pt idx="256">
                  <c:v>60</c:v>
                </c:pt>
                <c:pt idx="257">
                  <c:v>60</c:v>
                </c:pt>
                <c:pt idx="258">
                  <c:v>60</c:v>
                </c:pt>
                <c:pt idx="259">
                  <c:v>60</c:v>
                </c:pt>
                <c:pt idx="260">
                  <c:v>60</c:v>
                </c:pt>
                <c:pt idx="261">
                  <c:v>60</c:v>
                </c:pt>
                <c:pt idx="262">
                  <c:v>60</c:v>
                </c:pt>
                <c:pt idx="263">
                  <c:v>60</c:v>
                </c:pt>
                <c:pt idx="264">
                  <c:v>60</c:v>
                </c:pt>
                <c:pt idx="265">
                  <c:v>60</c:v>
                </c:pt>
                <c:pt idx="266">
                  <c:v>60</c:v>
                </c:pt>
                <c:pt idx="267">
                  <c:v>60</c:v>
                </c:pt>
                <c:pt idx="268">
                  <c:v>60</c:v>
                </c:pt>
                <c:pt idx="269">
                  <c:v>60</c:v>
                </c:pt>
                <c:pt idx="270">
                  <c:v>60</c:v>
                </c:pt>
                <c:pt idx="271">
                  <c:v>60</c:v>
                </c:pt>
                <c:pt idx="272">
                  <c:v>60</c:v>
                </c:pt>
                <c:pt idx="273">
                  <c:v>60</c:v>
                </c:pt>
                <c:pt idx="274">
                  <c:v>60</c:v>
                </c:pt>
                <c:pt idx="275">
                  <c:v>60</c:v>
                </c:pt>
                <c:pt idx="276">
                  <c:v>60</c:v>
                </c:pt>
                <c:pt idx="277">
                  <c:v>60</c:v>
                </c:pt>
                <c:pt idx="278">
                  <c:v>60</c:v>
                </c:pt>
                <c:pt idx="279">
                  <c:v>60</c:v>
                </c:pt>
                <c:pt idx="280">
                  <c:v>60</c:v>
                </c:pt>
                <c:pt idx="281">
                  <c:v>60</c:v>
                </c:pt>
                <c:pt idx="282">
                  <c:v>60</c:v>
                </c:pt>
                <c:pt idx="283">
                  <c:v>60</c:v>
                </c:pt>
                <c:pt idx="284">
                  <c:v>60</c:v>
                </c:pt>
                <c:pt idx="285">
                  <c:v>60</c:v>
                </c:pt>
                <c:pt idx="286">
                  <c:v>60</c:v>
                </c:pt>
                <c:pt idx="287">
                  <c:v>60</c:v>
                </c:pt>
                <c:pt idx="288">
                  <c:v>60</c:v>
                </c:pt>
                <c:pt idx="289">
                  <c:v>60</c:v>
                </c:pt>
                <c:pt idx="290">
                  <c:v>60</c:v>
                </c:pt>
                <c:pt idx="291">
                  <c:v>60</c:v>
                </c:pt>
                <c:pt idx="292">
                  <c:v>60</c:v>
                </c:pt>
                <c:pt idx="293">
                  <c:v>60</c:v>
                </c:pt>
                <c:pt idx="294">
                  <c:v>60</c:v>
                </c:pt>
                <c:pt idx="295">
                  <c:v>60</c:v>
                </c:pt>
                <c:pt idx="296">
                  <c:v>60</c:v>
                </c:pt>
                <c:pt idx="297">
                  <c:v>60</c:v>
                </c:pt>
                <c:pt idx="298">
                  <c:v>60</c:v>
                </c:pt>
                <c:pt idx="299">
                  <c:v>60</c:v>
                </c:pt>
              </c:numCache>
            </c:numRef>
          </c:yVal>
        </c:ser>
        <c:ser>
          <c:idx val="2"/>
          <c:order val="2"/>
          <c:tx>
            <c:v>SAWD</c:v>
          </c:tx>
          <c:xVal>
            <c:numRef>
              <c:f>'CO2 Scrubbing Data'!$B$4:$B$303</c:f>
              <c:numCache>
                <c:formatCode>General</c:formatCode>
                <c:ptCount val="300"/>
                <c:pt idx="0">
                  <c:v>2</c:v>
                </c:pt>
                <c:pt idx="1">
                  <c:v>4</c:v>
                </c:pt>
                <c:pt idx="2">
                  <c:v>6</c:v>
                </c:pt>
                <c:pt idx="3">
                  <c:v>8</c:v>
                </c:pt>
                <c:pt idx="4">
                  <c:v>10</c:v>
                </c:pt>
                <c:pt idx="5">
                  <c:v>12</c:v>
                </c:pt>
                <c:pt idx="6">
                  <c:v>14</c:v>
                </c:pt>
                <c:pt idx="7">
                  <c:v>16</c:v>
                </c:pt>
                <c:pt idx="8">
                  <c:v>18</c:v>
                </c:pt>
                <c:pt idx="9">
                  <c:v>20</c:v>
                </c:pt>
                <c:pt idx="10">
                  <c:v>22</c:v>
                </c:pt>
                <c:pt idx="11">
                  <c:v>24</c:v>
                </c:pt>
                <c:pt idx="12">
                  <c:v>26</c:v>
                </c:pt>
                <c:pt idx="13">
                  <c:v>28</c:v>
                </c:pt>
                <c:pt idx="14">
                  <c:v>30</c:v>
                </c:pt>
                <c:pt idx="15">
                  <c:v>32</c:v>
                </c:pt>
                <c:pt idx="16">
                  <c:v>34</c:v>
                </c:pt>
                <c:pt idx="17">
                  <c:v>36</c:v>
                </c:pt>
                <c:pt idx="18">
                  <c:v>38</c:v>
                </c:pt>
                <c:pt idx="19">
                  <c:v>40</c:v>
                </c:pt>
                <c:pt idx="20">
                  <c:v>42</c:v>
                </c:pt>
                <c:pt idx="21">
                  <c:v>44</c:v>
                </c:pt>
                <c:pt idx="22">
                  <c:v>46</c:v>
                </c:pt>
                <c:pt idx="23">
                  <c:v>48</c:v>
                </c:pt>
                <c:pt idx="24">
                  <c:v>50</c:v>
                </c:pt>
                <c:pt idx="25">
                  <c:v>52</c:v>
                </c:pt>
                <c:pt idx="26">
                  <c:v>54</c:v>
                </c:pt>
                <c:pt idx="27">
                  <c:v>56</c:v>
                </c:pt>
                <c:pt idx="28">
                  <c:v>58</c:v>
                </c:pt>
                <c:pt idx="29">
                  <c:v>60</c:v>
                </c:pt>
                <c:pt idx="30">
                  <c:v>62</c:v>
                </c:pt>
                <c:pt idx="31">
                  <c:v>64</c:v>
                </c:pt>
                <c:pt idx="32">
                  <c:v>66</c:v>
                </c:pt>
                <c:pt idx="33">
                  <c:v>68</c:v>
                </c:pt>
                <c:pt idx="34">
                  <c:v>70</c:v>
                </c:pt>
                <c:pt idx="35">
                  <c:v>72</c:v>
                </c:pt>
                <c:pt idx="36">
                  <c:v>74</c:v>
                </c:pt>
                <c:pt idx="37">
                  <c:v>76</c:v>
                </c:pt>
                <c:pt idx="38">
                  <c:v>78</c:v>
                </c:pt>
                <c:pt idx="39">
                  <c:v>80</c:v>
                </c:pt>
                <c:pt idx="40">
                  <c:v>82</c:v>
                </c:pt>
                <c:pt idx="41">
                  <c:v>84</c:v>
                </c:pt>
                <c:pt idx="42">
                  <c:v>86</c:v>
                </c:pt>
                <c:pt idx="43">
                  <c:v>88</c:v>
                </c:pt>
                <c:pt idx="44">
                  <c:v>90</c:v>
                </c:pt>
                <c:pt idx="45">
                  <c:v>92</c:v>
                </c:pt>
                <c:pt idx="46">
                  <c:v>94</c:v>
                </c:pt>
                <c:pt idx="47">
                  <c:v>96</c:v>
                </c:pt>
                <c:pt idx="48">
                  <c:v>98</c:v>
                </c:pt>
                <c:pt idx="49">
                  <c:v>100</c:v>
                </c:pt>
                <c:pt idx="50">
                  <c:v>102</c:v>
                </c:pt>
                <c:pt idx="51">
                  <c:v>104</c:v>
                </c:pt>
                <c:pt idx="52">
                  <c:v>106</c:v>
                </c:pt>
                <c:pt idx="53">
                  <c:v>108</c:v>
                </c:pt>
                <c:pt idx="54">
                  <c:v>110</c:v>
                </c:pt>
                <c:pt idx="55">
                  <c:v>112</c:v>
                </c:pt>
                <c:pt idx="56">
                  <c:v>114</c:v>
                </c:pt>
                <c:pt idx="57">
                  <c:v>116</c:v>
                </c:pt>
                <c:pt idx="58">
                  <c:v>118</c:v>
                </c:pt>
                <c:pt idx="59">
                  <c:v>120</c:v>
                </c:pt>
                <c:pt idx="60">
                  <c:v>122</c:v>
                </c:pt>
                <c:pt idx="61">
                  <c:v>124</c:v>
                </c:pt>
                <c:pt idx="62">
                  <c:v>126</c:v>
                </c:pt>
                <c:pt idx="63">
                  <c:v>128</c:v>
                </c:pt>
                <c:pt idx="64">
                  <c:v>130</c:v>
                </c:pt>
                <c:pt idx="65">
                  <c:v>132</c:v>
                </c:pt>
                <c:pt idx="66">
                  <c:v>134</c:v>
                </c:pt>
                <c:pt idx="67">
                  <c:v>136</c:v>
                </c:pt>
                <c:pt idx="68">
                  <c:v>138</c:v>
                </c:pt>
                <c:pt idx="69">
                  <c:v>140</c:v>
                </c:pt>
                <c:pt idx="70">
                  <c:v>142</c:v>
                </c:pt>
                <c:pt idx="71">
                  <c:v>144</c:v>
                </c:pt>
                <c:pt idx="72">
                  <c:v>146</c:v>
                </c:pt>
                <c:pt idx="73">
                  <c:v>148</c:v>
                </c:pt>
                <c:pt idx="74">
                  <c:v>150</c:v>
                </c:pt>
                <c:pt idx="75">
                  <c:v>152</c:v>
                </c:pt>
                <c:pt idx="76">
                  <c:v>154</c:v>
                </c:pt>
                <c:pt idx="77">
                  <c:v>156</c:v>
                </c:pt>
                <c:pt idx="78">
                  <c:v>158</c:v>
                </c:pt>
                <c:pt idx="79">
                  <c:v>160</c:v>
                </c:pt>
                <c:pt idx="80">
                  <c:v>162</c:v>
                </c:pt>
                <c:pt idx="81">
                  <c:v>164</c:v>
                </c:pt>
                <c:pt idx="82">
                  <c:v>166</c:v>
                </c:pt>
                <c:pt idx="83">
                  <c:v>168</c:v>
                </c:pt>
                <c:pt idx="84">
                  <c:v>170</c:v>
                </c:pt>
                <c:pt idx="85">
                  <c:v>172</c:v>
                </c:pt>
                <c:pt idx="86">
                  <c:v>174</c:v>
                </c:pt>
                <c:pt idx="87">
                  <c:v>176</c:v>
                </c:pt>
                <c:pt idx="88">
                  <c:v>178</c:v>
                </c:pt>
                <c:pt idx="89">
                  <c:v>180</c:v>
                </c:pt>
                <c:pt idx="90">
                  <c:v>182</c:v>
                </c:pt>
                <c:pt idx="91">
                  <c:v>184</c:v>
                </c:pt>
                <c:pt idx="92">
                  <c:v>186</c:v>
                </c:pt>
                <c:pt idx="93">
                  <c:v>188</c:v>
                </c:pt>
                <c:pt idx="94">
                  <c:v>190</c:v>
                </c:pt>
                <c:pt idx="95">
                  <c:v>192</c:v>
                </c:pt>
                <c:pt idx="96">
                  <c:v>194</c:v>
                </c:pt>
                <c:pt idx="97">
                  <c:v>196</c:v>
                </c:pt>
                <c:pt idx="98">
                  <c:v>198</c:v>
                </c:pt>
                <c:pt idx="99">
                  <c:v>200</c:v>
                </c:pt>
                <c:pt idx="100">
                  <c:v>202</c:v>
                </c:pt>
                <c:pt idx="101">
                  <c:v>204</c:v>
                </c:pt>
                <c:pt idx="102">
                  <c:v>206</c:v>
                </c:pt>
                <c:pt idx="103">
                  <c:v>208</c:v>
                </c:pt>
                <c:pt idx="104">
                  <c:v>210</c:v>
                </c:pt>
                <c:pt idx="105">
                  <c:v>212</c:v>
                </c:pt>
                <c:pt idx="106">
                  <c:v>214</c:v>
                </c:pt>
                <c:pt idx="107">
                  <c:v>216</c:v>
                </c:pt>
                <c:pt idx="108">
                  <c:v>218</c:v>
                </c:pt>
                <c:pt idx="109">
                  <c:v>220</c:v>
                </c:pt>
                <c:pt idx="110">
                  <c:v>222</c:v>
                </c:pt>
                <c:pt idx="111">
                  <c:v>224</c:v>
                </c:pt>
                <c:pt idx="112">
                  <c:v>226</c:v>
                </c:pt>
                <c:pt idx="113">
                  <c:v>228</c:v>
                </c:pt>
                <c:pt idx="114">
                  <c:v>230</c:v>
                </c:pt>
                <c:pt idx="115">
                  <c:v>232</c:v>
                </c:pt>
                <c:pt idx="116">
                  <c:v>234</c:v>
                </c:pt>
                <c:pt idx="117">
                  <c:v>236</c:v>
                </c:pt>
                <c:pt idx="118">
                  <c:v>238</c:v>
                </c:pt>
                <c:pt idx="119">
                  <c:v>240</c:v>
                </c:pt>
                <c:pt idx="120">
                  <c:v>242</c:v>
                </c:pt>
                <c:pt idx="121">
                  <c:v>244</c:v>
                </c:pt>
                <c:pt idx="122">
                  <c:v>246</c:v>
                </c:pt>
                <c:pt idx="123">
                  <c:v>248</c:v>
                </c:pt>
                <c:pt idx="124">
                  <c:v>250</c:v>
                </c:pt>
                <c:pt idx="125">
                  <c:v>252</c:v>
                </c:pt>
                <c:pt idx="126">
                  <c:v>254</c:v>
                </c:pt>
                <c:pt idx="127">
                  <c:v>256</c:v>
                </c:pt>
                <c:pt idx="128">
                  <c:v>258</c:v>
                </c:pt>
                <c:pt idx="129">
                  <c:v>260</c:v>
                </c:pt>
                <c:pt idx="130">
                  <c:v>262</c:v>
                </c:pt>
                <c:pt idx="131">
                  <c:v>264</c:v>
                </c:pt>
                <c:pt idx="132">
                  <c:v>266</c:v>
                </c:pt>
                <c:pt idx="133">
                  <c:v>268</c:v>
                </c:pt>
                <c:pt idx="134">
                  <c:v>270</c:v>
                </c:pt>
                <c:pt idx="135">
                  <c:v>272</c:v>
                </c:pt>
                <c:pt idx="136">
                  <c:v>274</c:v>
                </c:pt>
                <c:pt idx="137">
                  <c:v>276</c:v>
                </c:pt>
                <c:pt idx="138">
                  <c:v>278</c:v>
                </c:pt>
                <c:pt idx="139">
                  <c:v>280</c:v>
                </c:pt>
                <c:pt idx="140">
                  <c:v>282</c:v>
                </c:pt>
                <c:pt idx="141">
                  <c:v>284</c:v>
                </c:pt>
                <c:pt idx="142">
                  <c:v>286</c:v>
                </c:pt>
                <c:pt idx="143">
                  <c:v>288</c:v>
                </c:pt>
                <c:pt idx="144">
                  <c:v>290</c:v>
                </c:pt>
                <c:pt idx="145">
                  <c:v>292</c:v>
                </c:pt>
                <c:pt idx="146">
                  <c:v>294</c:v>
                </c:pt>
                <c:pt idx="147">
                  <c:v>296</c:v>
                </c:pt>
                <c:pt idx="148">
                  <c:v>298</c:v>
                </c:pt>
                <c:pt idx="149">
                  <c:v>300</c:v>
                </c:pt>
                <c:pt idx="150">
                  <c:v>302</c:v>
                </c:pt>
                <c:pt idx="151">
                  <c:v>304</c:v>
                </c:pt>
                <c:pt idx="152">
                  <c:v>306</c:v>
                </c:pt>
                <c:pt idx="153">
                  <c:v>308</c:v>
                </c:pt>
                <c:pt idx="154">
                  <c:v>310</c:v>
                </c:pt>
                <c:pt idx="155">
                  <c:v>312</c:v>
                </c:pt>
                <c:pt idx="156">
                  <c:v>314</c:v>
                </c:pt>
                <c:pt idx="157">
                  <c:v>316</c:v>
                </c:pt>
                <c:pt idx="158">
                  <c:v>318</c:v>
                </c:pt>
                <c:pt idx="159">
                  <c:v>320</c:v>
                </c:pt>
                <c:pt idx="160">
                  <c:v>322</c:v>
                </c:pt>
                <c:pt idx="161">
                  <c:v>324</c:v>
                </c:pt>
                <c:pt idx="162">
                  <c:v>326</c:v>
                </c:pt>
                <c:pt idx="163">
                  <c:v>328</c:v>
                </c:pt>
                <c:pt idx="164">
                  <c:v>330</c:v>
                </c:pt>
                <c:pt idx="165">
                  <c:v>332</c:v>
                </c:pt>
                <c:pt idx="166">
                  <c:v>334</c:v>
                </c:pt>
                <c:pt idx="167">
                  <c:v>336</c:v>
                </c:pt>
                <c:pt idx="168">
                  <c:v>338</c:v>
                </c:pt>
                <c:pt idx="169">
                  <c:v>340</c:v>
                </c:pt>
                <c:pt idx="170">
                  <c:v>342</c:v>
                </c:pt>
                <c:pt idx="171">
                  <c:v>344</c:v>
                </c:pt>
                <c:pt idx="172">
                  <c:v>346</c:v>
                </c:pt>
                <c:pt idx="173">
                  <c:v>348</c:v>
                </c:pt>
                <c:pt idx="174">
                  <c:v>350</c:v>
                </c:pt>
                <c:pt idx="175">
                  <c:v>352</c:v>
                </c:pt>
                <c:pt idx="176">
                  <c:v>354</c:v>
                </c:pt>
                <c:pt idx="177">
                  <c:v>356</c:v>
                </c:pt>
                <c:pt idx="178">
                  <c:v>358</c:v>
                </c:pt>
                <c:pt idx="179">
                  <c:v>360</c:v>
                </c:pt>
                <c:pt idx="180">
                  <c:v>362</c:v>
                </c:pt>
                <c:pt idx="181">
                  <c:v>364</c:v>
                </c:pt>
                <c:pt idx="182">
                  <c:v>366</c:v>
                </c:pt>
                <c:pt idx="183">
                  <c:v>368</c:v>
                </c:pt>
                <c:pt idx="184">
                  <c:v>370</c:v>
                </c:pt>
                <c:pt idx="185">
                  <c:v>372</c:v>
                </c:pt>
                <c:pt idx="186">
                  <c:v>374</c:v>
                </c:pt>
                <c:pt idx="187">
                  <c:v>376</c:v>
                </c:pt>
                <c:pt idx="188">
                  <c:v>378</c:v>
                </c:pt>
                <c:pt idx="189">
                  <c:v>380</c:v>
                </c:pt>
                <c:pt idx="190">
                  <c:v>382</c:v>
                </c:pt>
                <c:pt idx="191">
                  <c:v>384</c:v>
                </c:pt>
                <c:pt idx="192">
                  <c:v>386</c:v>
                </c:pt>
                <c:pt idx="193">
                  <c:v>388</c:v>
                </c:pt>
                <c:pt idx="194">
                  <c:v>390</c:v>
                </c:pt>
                <c:pt idx="195">
                  <c:v>392</c:v>
                </c:pt>
                <c:pt idx="196">
                  <c:v>394</c:v>
                </c:pt>
                <c:pt idx="197">
                  <c:v>396</c:v>
                </c:pt>
                <c:pt idx="198">
                  <c:v>398</c:v>
                </c:pt>
                <c:pt idx="199">
                  <c:v>400</c:v>
                </c:pt>
                <c:pt idx="200">
                  <c:v>402</c:v>
                </c:pt>
                <c:pt idx="201">
                  <c:v>404</c:v>
                </c:pt>
                <c:pt idx="202">
                  <c:v>406</c:v>
                </c:pt>
                <c:pt idx="203">
                  <c:v>408</c:v>
                </c:pt>
                <c:pt idx="204">
                  <c:v>410</c:v>
                </c:pt>
                <c:pt idx="205">
                  <c:v>412</c:v>
                </c:pt>
                <c:pt idx="206">
                  <c:v>414</c:v>
                </c:pt>
                <c:pt idx="207">
                  <c:v>416</c:v>
                </c:pt>
                <c:pt idx="208">
                  <c:v>418</c:v>
                </c:pt>
                <c:pt idx="209">
                  <c:v>420</c:v>
                </c:pt>
                <c:pt idx="210">
                  <c:v>422</c:v>
                </c:pt>
                <c:pt idx="211">
                  <c:v>424</c:v>
                </c:pt>
                <c:pt idx="212">
                  <c:v>426</c:v>
                </c:pt>
                <c:pt idx="213">
                  <c:v>428</c:v>
                </c:pt>
                <c:pt idx="214">
                  <c:v>430</c:v>
                </c:pt>
                <c:pt idx="215">
                  <c:v>432</c:v>
                </c:pt>
                <c:pt idx="216">
                  <c:v>434</c:v>
                </c:pt>
                <c:pt idx="217">
                  <c:v>436</c:v>
                </c:pt>
                <c:pt idx="218">
                  <c:v>438</c:v>
                </c:pt>
                <c:pt idx="219">
                  <c:v>440</c:v>
                </c:pt>
                <c:pt idx="220">
                  <c:v>442</c:v>
                </c:pt>
                <c:pt idx="221">
                  <c:v>444</c:v>
                </c:pt>
                <c:pt idx="222">
                  <c:v>446</c:v>
                </c:pt>
                <c:pt idx="223">
                  <c:v>448</c:v>
                </c:pt>
                <c:pt idx="224">
                  <c:v>450</c:v>
                </c:pt>
                <c:pt idx="225">
                  <c:v>452</c:v>
                </c:pt>
                <c:pt idx="226">
                  <c:v>454</c:v>
                </c:pt>
                <c:pt idx="227">
                  <c:v>456</c:v>
                </c:pt>
                <c:pt idx="228">
                  <c:v>458</c:v>
                </c:pt>
                <c:pt idx="229">
                  <c:v>460</c:v>
                </c:pt>
                <c:pt idx="230">
                  <c:v>462</c:v>
                </c:pt>
                <c:pt idx="231">
                  <c:v>464</c:v>
                </c:pt>
                <c:pt idx="232">
                  <c:v>466</c:v>
                </c:pt>
                <c:pt idx="233">
                  <c:v>468</c:v>
                </c:pt>
                <c:pt idx="234">
                  <c:v>470</c:v>
                </c:pt>
                <c:pt idx="235">
                  <c:v>472</c:v>
                </c:pt>
                <c:pt idx="236">
                  <c:v>474</c:v>
                </c:pt>
                <c:pt idx="237">
                  <c:v>476</c:v>
                </c:pt>
                <c:pt idx="238">
                  <c:v>478</c:v>
                </c:pt>
                <c:pt idx="239">
                  <c:v>480</c:v>
                </c:pt>
                <c:pt idx="240">
                  <c:v>482</c:v>
                </c:pt>
                <c:pt idx="241">
                  <c:v>484</c:v>
                </c:pt>
                <c:pt idx="242">
                  <c:v>486</c:v>
                </c:pt>
                <c:pt idx="243">
                  <c:v>488</c:v>
                </c:pt>
                <c:pt idx="244">
                  <c:v>490</c:v>
                </c:pt>
                <c:pt idx="245">
                  <c:v>492</c:v>
                </c:pt>
                <c:pt idx="246">
                  <c:v>494</c:v>
                </c:pt>
                <c:pt idx="247">
                  <c:v>496</c:v>
                </c:pt>
                <c:pt idx="248">
                  <c:v>498</c:v>
                </c:pt>
                <c:pt idx="249">
                  <c:v>500</c:v>
                </c:pt>
                <c:pt idx="250">
                  <c:v>502</c:v>
                </c:pt>
                <c:pt idx="251">
                  <c:v>504</c:v>
                </c:pt>
                <c:pt idx="252">
                  <c:v>506</c:v>
                </c:pt>
                <c:pt idx="253">
                  <c:v>508</c:v>
                </c:pt>
                <c:pt idx="254">
                  <c:v>510</c:v>
                </c:pt>
                <c:pt idx="255">
                  <c:v>512</c:v>
                </c:pt>
                <c:pt idx="256">
                  <c:v>514</c:v>
                </c:pt>
                <c:pt idx="257">
                  <c:v>516</c:v>
                </c:pt>
                <c:pt idx="258">
                  <c:v>518</c:v>
                </c:pt>
                <c:pt idx="259">
                  <c:v>520</c:v>
                </c:pt>
                <c:pt idx="260">
                  <c:v>522</c:v>
                </c:pt>
                <c:pt idx="261">
                  <c:v>524</c:v>
                </c:pt>
                <c:pt idx="262">
                  <c:v>526</c:v>
                </c:pt>
                <c:pt idx="263">
                  <c:v>528</c:v>
                </c:pt>
                <c:pt idx="264">
                  <c:v>530</c:v>
                </c:pt>
                <c:pt idx="265">
                  <c:v>532</c:v>
                </c:pt>
                <c:pt idx="266">
                  <c:v>534</c:v>
                </c:pt>
                <c:pt idx="267">
                  <c:v>536</c:v>
                </c:pt>
                <c:pt idx="268">
                  <c:v>538</c:v>
                </c:pt>
                <c:pt idx="269">
                  <c:v>540</c:v>
                </c:pt>
                <c:pt idx="270">
                  <c:v>542</c:v>
                </c:pt>
                <c:pt idx="271">
                  <c:v>544</c:v>
                </c:pt>
                <c:pt idx="272">
                  <c:v>546</c:v>
                </c:pt>
                <c:pt idx="273">
                  <c:v>548</c:v>
                </c:pt>
                <c:pt idx="274">
                  <c:v>550</c:v>
                </c:pt>
                <c:pt idx="275">
                  <c:v>552</c:v>
                </c:pt>
                <c:pt idx="276">
                  <c:v>554</c:v>
                </c:pt>
                <c:pt idx="277">
                  <c:v>556</c:v>
                </c:pt>
                <c:pt idx="278">
                  <c:v>558</c:v>
                </c:pt>
                <c:pt idx="279">
                  <c:v>560</c:v>
                </c:pt>
                <c:pt idx="280">
                  <c:v>562</c:v>
                </c:pt>
                <c:pt idx="281">
                  <c:v>564</c:v>
                </c:pt>
                <c:pt idx="282">
                  <c:v>566</c:v>
                </c:pt>
                <c:pt idx="283">
                  <c:v>568</c:v>
                </c:pt>
                <c:pt idx="284">
                  <c:v>570</c:v>
                </c:pt>
                <c:pt idx="285">
                  <c:v>572</c:v>
                </c:pt>
                <c:pt idx="286">
                  <c:v>574</c:v>
                </c:pt>
                <c:pt idx="287">
                  <c:v>576</c:v>
                </c:pt>
                <c:pt idx="288">
                  <c:v>578</c:v>
                </c:pt>
                <c:pt idx="289">
                  <c:v>580</c:v>
                </c:pt>
                <c:pt idx="290">
                  <c:v>582</c:v>
                </c:pt>
                <c:pt idx="291">
                  <c:v>584</c:v>
                </c:pt>
                <c:pt idx="292">
                  <c:v>586</c:v>
                </c:pt>
                <c:pt idx="293">
                  <c:v>588</c:v>
                </c:pt>
                <c:pt idx="294">
                  <c:v>590</c:v>
                </c:pt>
                <c:pt idx="295">
                  <c:v>592</c:v>
                </c:pt>
                <c:pt idx="296">
                  <c:v>594</c:v>
                </c:pt>
                <c:pt idx="297">
                  <c:v>596</c:v>
                </c:pt>
                <c:pt idx="298">
                  <c:v>598</c:v>
                </c:pt>
                <c:pt idx="299">
                  <c:v>600</c:v>
                </c:pt>
              </c:numCache>
            </c:numRef>
          </c:xVal>
          <c:yVal>
            <c:numRef>
              <c:f>'CO2 Scrubbing Data'!$X$4:$X$303</c:f>
              <c:numCache>
                <c:formatCode>General</c:formatCode>
                <c:ptCount val="300"/>
                <c:pt idx="0">
                  <c:v>34</c:v>
                </c:pt>
                <c:pt idx="1">
                  <c:v>34</c:v>
                </c:pt>
                <c:pt idx="2">
                  <c:v>34</c:v>
                </c:pt>
                <c:pt idx="3">
                  <c:v>34</c:v>
                </c:pt>
                <c:pt idx="4">
                  <c:v>34</c:v>
                </c:pt>
                <c:pt idx="5">
                  <c:v>34</c:v>
                </c:pt>
                <c:pt idx="6">
                  <c:v>34</c:v>
                </c:pt>
                <c:pt idx="7">
                  <c:v>34</c:v>
                </c:pt>
                <c:pt idx="8">
                  <c:v>34</c:v>
                </c:pt>
                <c:pt idx="9">
                  <c:v>34</c:v>
                </c:pt>
                <c:pt idx="10">
                  <c:v>34</c:v>
                </c:pt>
                <c:pt idx="11">
                  <c:v>34</c:v>
                </c:pt>
                <c:pt idx="12">
                  <c:v>34</c:v>
                </c:pt>
                <c:pt idx="13">
                  <c:v>34</c:v>
                </c:pt>
                <c:pt idx="14">
                  <c:v>34</c:v>
                </c:pt>
                <c:pt idx="15">
                  <c:v>34</c:v>
                </c:pt>
                <c:pt idx="16">
                  <c:v>34</c:v>
                </c:pt>
                <c:pt idx="17">
                  <c:v>34</c:v>
                </c:pt>
                <c:pt idx="18">
                  <c:v>34</c:v>
                </c:pt>
                <c:pt idx="19">
                  <c:v>34</c:v>
                </c:pt>
                <c:pt idx="20">
                  <c:v>34</c:v>
                </c:pt>
                <c:pt idx="21">
                  <c:v>34</c:v>
                </c:pt>
                <c:pt idx="22">
                  <c:v>34</c:v>
                </c:pt>
                <c:pt idx="23">
                  <c:v>34</c:v>
                </c:pt>
                <c:pt idx="24">
                  <c:v>34</c:v>
                </c:pt>
                <c:pt idx="25">
                  <c:v>34</c:v>
                </c:pt>
                <c:pt idx="26">
                  <c:v>34</c:v>
                </c:pt>
                <c:pt idx="27">
                  <c:v>34</c:v>
                </c:pt>
                <c:pt idx="28">
                  <c:v>34</c:v>
                </c:pt>
                <c:pt idx="29">
                  <c:v>34</c:v>
                </c:pt>
                <c:pt idx="30">
                  <c:v>34</c:v>
                </c:pt>
                <c:pt idx="31">
                  <c:v>34</c:v>
                </c:pt>
                <c:pt idx="32">
                  <c:v>34</c:v>
                </c:pt>
                <c:pt idx="33">
                  <c:v>34</c:v>
                </c:pt>
                <c:pt idx="34">
                  <c:v>34</c:v>
                </c:pt>
                <c:pt idx="35">
                  <c:v>34</c:v>
                </c:pt>
                <c:pt idx="36">
                  <c:v>34</c:v>
                </c:pt>
                <c:pt idx="37">
                  <c:v>34</c:v>
                </c:pt>
                <c:pt idx="38">
                  <c:v>34</c:v>
                </c:pt>
                <c:pt idx="39">
                  <c:v>34</c:v>
                </c:pt>
                <c:pt idx="40">
                  <c:v>34</c:v>
                </c:pt>
                <c:pt idx="41">
                  <c:v>34</c:v>
                </c:pt>
                <c:pt idx="42">
                  <c:v>34</c:v>
                </c:pt>
                <c:pt idx="43">
                  <c:v>34</c:v>
                </c:pt>
                <c:pt idx="44">
                  <c:v>34</c:v>
                </c:pt>
                <c:pt idx="45">
                  <c:v>34</c:v>
                </c:pt>
                <c:pt idx="46">
                  <c:v>34</c:v>
                </c:pt>
                <c:pt idx="47">
                  <c:v>34</c:v>
                </c:pt>
                <c:pt idx="48">
                  <c:v>34</c:v>
                </c:pt>
                <c:pt idx="49">
                  <c:v>34</c:v>
                </c:pt>
                <c:pt idx="50">
                  <c:v>34</c:v>
                </c:pt>
                <c:pt idx="51">
                  <c:v>34</c:v>
                </c:pt>
                <c:pt idx="52">
                  <c:v>34</c:v>
                </c:pt>
                <c:pt idx="53">
                  <c:v>34</c:v>
                </c:pt>
                <c:pt idx="54">
                  <c:v>34</c:v>
                </c:pt>
                <c:pt idx="55">
                  <c:v>34</c:v>
                </c:pt>
                <c:pt idx="56">
                  <c:v>34</c:v>
                </c:pt>
                <c:pt idx="57">
                  <c:v>34</c:v>
                </c:pt>
                <c:pt idx="58">
                  <c:v>34</c:v>
                </c:pt>
                <c:pt idx="59">
                  <c:v>34</c:v>
                </c:pt>
                <c:pt idx="60">
                  <c:v>34</c:v>
                </c:pt>
                <c:pt idx="61">
                  <c:v>34</c:v>
                </c:pt>
                <c:pt idx="62">
                  <c:v>34</c:v>
                </c:pt>
                <c:pt idx="63">
                  <c:v>34</c:v>
                </c:pt>
                <c:pt idx="64">
                  <c:v>34</c:v>
                </c:pt>
                <c:pt idx="65">
                  <c:v>34</c:v>
                </c:pt>
                <c:pt idx="66">
                  <c:v>34</c:v>
                </c:pt>
                <c:pt idx="67">
                  <c:v>34</c:v>
                </c:pt>
                <c:pt idx="68">
                  <c:v>34</c:v>
                </c:pt>
                <c:pt idx="69">
                  <c:v>34</c:v>
                </c:pt>
                <c:pt idx="70">
                  <c:v>34</c:v>
                </c:pt>
                <c:pt idx="71">
                  <c:v>34</c:v>
                </c:pt>
                <c:pt idx="72">
                  <c:v>34</c:v>
                </c:pt>
                <c:pt idx="73">
                  <c:v>34</c:v>
                </c:pt>
                <c:pt idx="74">
                  <c:v>34</c:v>
                </c:pt>
                <c:pt idx="75">
                  <c:v>34</c:v>
                </c:pt>
                <c:pt idx="76">
                  <c:v>34</c:v>
                </c:pt>
                <c:pt idx="77">
                  <c:v>34</c:v>
                </c:pt>
                <c:pt idx="78">
                  <c:v>34</c:v>
                </c:pt>
                <c:pt idx="79">
                  <c:v>34</c:v>
                </c:pt>
                <c:pt idx="80">
                  <c:v>34</c:v>
                </c:pt>
                <c:pt idx="81">
                  <c:v>34</c:v>
                </c:pt>
                <c:pt idx="82">
                  <c:v>34</c:v>
                </c:pt>
                <c:pt idx="83">
                  <c:v>34</c:v>
                </c:pt>
                <c:pt idx="84">
                  <c:v>34</c:v>
                </c:pt>
                <c:pt idx="85">
                  <c:v>34</c:v>
                </c:pt>
                <c:pt idx="86">
                  <c:v>34</c:v>
                </c:pt>
                <c:pt idx="87">
                  <c:v>34</c:v>
                </c:pt>
                <c:pt idx="88">
                  <c:v>34</c:v>
                </c:pt>
                <c:pt idx="89">
                  <c:v>34</c:v>
                </c:pt>
                <c:pt idx="90">
                  <c:v>34</c:v>
                </c:pt>
                <c:pt idx="91">
                  <c:v>34</c:v>
                </c:pt>
                <c:pt idx="92">
                  <c:v>34</c:v>
                </c:pt>
                <c:pt idx="93">
                  <c:v>34</c:v>
                </c:pt>
                <c:pt idx="94">
                  <c:v>34</c:v>
                </c:pt>
                <c:pt idx="95">
                  <c:v>34</c:v>
                </c:pt>
                <c:pt idx="96">
                  <c:v>34</c:v>
                </c:pt>
                <c:pt idx="97">
                  <c:v>34</c:v>
                </c:pt>
                <c:pt idx="98">
                  <c:v>34</c:v>
                </c:pt>
                <c:pt idx="99">
                  <c:v>34</c:v>
                </c:pt>
                <c:pt idx="100">
                  <c:v>34</c:v>
                </c:pt>
                <c:pt idx="101">
                  <c:v>34</c:v>
                </c:pt>
                <c:pt idx="102">
                  <c:v>34</c:v>
                </c:pt>
                <c:pt idx="103">
                  <c:v>34</c:v>
                </c:pt>
                <c:pt idx="104">
                  <c:v>34</c:v>
                </c:pt>
                <c:pt idx="105">
                  <c:v>34</c:v>
                </c:pt>
                <c:pt idx="106">
                  <c:v>34</c:v>
                </c:pt>
                <c:pt idx="107">
                  <c:v>34</c:v>
                </c:pt>
                <c:pt idx="108">
                  <c:v>34</c:v>
                </c:pt>
                <c:pt idx="109">
                  <c:v>34</c:v>
                </c:pt>
                <c:pt idx="110">
                  <c:v>34</c:v>
                </c:pt>
                <c:pt idx="111">
                  <c:v>34</c:v>
                </c:pt>
                <c:pt idx="112">
                  <c:v>34</c:v>
                </c:pt>
                <c:pt idx="113">
                  <c:v>34</c:v>
                </c:pt>
                <c:pt idx="114">
                  <c:v>34</c:v>
                </c:pt>
                <c:pt idx="115">
                  <c:v>34</c:v>
                </c:pt>
                <c:pt idx="116">
                  <c:v>34</c:v>
                </c:pt>
                <c:pt idx="117">
                  <c:v>34</c:v>
                </c:pt>
                <c:pt idx="118">
                  <c:v>34</c:v>
                </c:pt>
                <c:pt idx="119">
                  <c:v>34</c:v>
                </c:pt>
                <c:pt idx="120">
                  <c:v>34</c:v>
                </c:pt>
                <c:pt idx="121">
                  <c:v>34</c:v>
                </c:pt>
                <c:pt idx="122">
                  <c:v>34</c:v>
                </c:pt>
                <c:pt idx="123">
                  <c:v>34</c:v>
                </c:pt>
                <c:pt idx="124">
                  <c:v>34</c:v>
                </c:pt>
                <c:pt idx="125">
                  <c:v>34</c:v>
                </c:pt>
                <c:pt idx="126">
                  <c:v>34</c:v>
                </c:pt>
                <c:pt idx="127">
                  <c:v>34</c:v>
                </c:pt>
                <c:pt idx="128">
                  <c:v>34</c:v>
                </c:pt>
                <c:pt idx="129">
                  <c:v>34</c:v>
                </c:pt>
                <c:pt idx="130">
                  <c:v>34</c:v>
                </c:pt>
                <c:pt idx="131">
                  <c:v>34</c:v>
                </c:pt>
                <c:pt idx="132">
                  <c:v>34</c:v>
                </c:pt>
                <c:pt idx="133">
                  <c:v>34</c:v>
                </c:pt>
                <c:pt idx="134">
                  <c:v>34</c:v>
                </c:pt>
                <c:pt idx="135">
                  <c:v>34</c:v>
                </c:pt>
                <c:pt idx="136">
                  <c:v>34</c:v>
                </c:pt>
                <c:pt idx="137">
                  <c:v>34</c:v>
                </c:pt>
                <c:pt idx="138">
                  <c:v>34</c:v>
                </c:pt>
                <c:pt idx="139">
                  <c:v>34</c:v>
                </c:pt>
                <c:pt idx="140">
                  <c:v>34</c:v>
                </c:pt>
                <c:pt idx="141">
                  <c:v>34</c:v>
                </c:pt>
                <c:pt idx="142">
                  <c:v>34</c:v>
                </c:pt>
                <c:pt idx="143">
                  <c:v>34</c:v>
                </c:pt>
                <c:pt idx="144">
                  <c:v>34</c:v>
                </c:pt>
                <c:pt idx="145">
                  <c:v>34</c:v>
                </c:pt>
                <c:pt idx="146">
                  <c:v>34</c:v>
                </c:pt>
                <c:pt idx="147">
                  <c:v>34</c:v>
                </c:pt>
                <c:pt idx="148">
                  <c:v>34</c:v>
                </c:pt>
                <c:pt idx="149">
                  <c:v>34</c:v>
                </c:pt>
                <c:pt idx="150">
                  <c:v>34</c:v>
                </c:pt>
                <c:pt idx="151">
                  <c:v>34</c:v>
                </c:pt>
                <c:pt idx="152">
                  <c:v>34</c:v>
                </c:pt>
                <c:pt idx="153">
                  <c:v>34</c:v>
                </c:pt>
                <c:pt idx="154">
                  <c:v>34</c:v>
                </c:pt>
                <c:pt idx="155">
                  <c:v>34</c:v>
                </c:pt>
                <c:pt idx="156">
                  <c:v>34</c:v>
                </c:pt>
                <c:pt idx="157">
                  <c:v>34</c:v>
                </c:pt>
                <c:pt idx="158">
                  <c:v>34</c:v>
                </c:pt>
                <c:pt idx="159">
                  <c:v>34</c:v>
                </c:pt>
                <c:pt idx="160">
                  <c:v>34</c:v>
                </c:pt>
                <c:pt idx="161">
                  <c:v>34</c:v>
                </c:pt>
                <c:pt idx="162">
                  <c:v>34</c:v>
                </c:pt>
                <c:pt idx="163">
                  <c:v>34</c:v>
                </c:pt>
                <c:pt idx="164">
                  <c:v>34</c:v>
                </c:pt>
                <c:pt idx="165">
                  <c:v>34</c:v>
                </c:pt>
                <c:pt idx="166">
                  <c:v>34</c:v>
                </c:pt>
                <c:pt idx="167">
                  <c:v>34</c:v>
                </c:pt>
                <c:pt idx="168">
                  <c:v>34</c:v>
                </c:pt>
                <c:pt idx="169">
                  <c:v>34</c:v>
                </c:pt>
                <c:pt idx="170">
                  <c:v>34</c:v>
                </c:pt>
                <c:pt idx="171">
                  <c:v>34</c:v>
                </c:pt>
                <c:pt idx="172">
                  <c:v>34</c:v>
                </c:pt>
                <c:pt idx="173">
                  <c:v>34</c:v>
                </c:pt>
                <c:pt idx="174">
                  <c:v>34</c:v>
                </c:pt>
                <c:pt idx="175">
                  <c:v>34</c:v>
                </c:pt>
                <c:pt idx="176">
                  <c:v>34</c:v>
                </c:pt>
                <c:pt idx="177">
                  <c:v>34</c:v>
                </c:pt>
                <c:pt idx="178">
                  <c:v>34</c:v>
                </c:pt>
                <c:pt idx="179">
                  <c:v>34</c:v>
                </c:pt>
                <c:pt idx="180">
                  <c:v>34</c:v>
                </c:pt>
                <c:pt idx="181">
                  <c:v>34</c:v>
                </c:pt>
                <c:pt idx="182">
                  <c:v>34</c:v>
                </c:pt>
                <c:pt idx="183">
                  <c:v>34</c:v>
                </c:pt>
                <c:pt idx="184">
                  <c:v>34</c:v>
                </c:pt>
                <c:pt idx="185">
                  <c:v>34</c:v>
                </c:pt>
                <c:pt idx="186">
                  <c:v>34</c:v>
                </c:pt>
                <c:pt idx="187">
                  <c:v>34</c:v>
                </c:pt>
                <c:pt idx="188">
                  <c:v>34</c:v>
                </c:pt>
                <c:pt idx="189">
                  <c:v>34</c:v>
                </c:pt>
                <c:pt idx="190">
                  <c:v>34</c:v>
                </c:pt>
                <c:pt idx="191">
                  <c:v>34</c:v>
                </c:pt>
                <c:pt idx="192">
                  <c:v>34</c:v>
                </c:pt>
                <c:pt idx="193">
                  <c:v>34</c:v>
                </c:pt>
                <c:pt idx="194">
                  <c:v>34</c:v>
                </c:pt>
                <c:pt idx="195">
                  <c:v>34</c:v>
                </c:pt>
                <c:pt idx="196">
                  <c:v>34</c:v>
                </c:pt>
                <c:pt idx="197">
                  <c:v>34</c:v>
                </c:pt>
                <c:pt idx="198">
                  <c:v>34</c:v>
                </c:pt>
                <c:pt idx="199">
                  <c:v>34</c:v>
                </c:pt>
                <c:pt idx="200">
                  <c:v>34</c:v>
                </c:pt>
                <c:pt idx="201">
                  <c:v>34</c:v>
                </c:pt>
                <c:pt idx="202">
                  <c:v>34</c:v>
                </c:pt>
                <c:pt idx="203">
                  <c:v>34</c:v>
                </c:pt>
                <c:pt idx="204">
                  <c:v>34</c:v>
                </c:pt>
                <c:pt idx="205">
                  <c:v>34</c:v>
                </c:pt>
                <c:pt idx="206">
                  <c:v>34</c:v>
                </c:pt>
                <c:pt idx="207">
                  <c:v>34</c:v>
                </c:pt>
                <c:pt idx="208">
                  <c:v>34</c:v>
                </c:pt>
                <c:pt idx="209">
                  <c:v>34</c:v>
                </c:pt>
                <c:pt idx="210">
                  <c:v>34</c:v>
                </c:pt>
                <c:pt idx="211">
                  <c:v>34</c:v>
                </c:pt>
                <c:pt idx="212">
                  <c:v>34</c:v>
                </c:pt>
                <c:pt idx="213">
                  <c:v>34</c:v>
                </c:pt>
                <c:pt idx="214">
                  <c:v>34</c:v>
                </c:pt>
                <c:pt idx="215">
                  <c:v>34</c:v>
                </c:pt>
                <c:pt idx="216">
                  <c:v>34</c:v>
                </c:pt>
                <c:pt idx="217">
                  <c:v>34</c:v>
                </c:pt>
                <c:pt idx="218">
                  <c:v>34</c:v>
                </c:pt>
                <c:pt idx="219">
                  <c:v>34</c:v>
                </c:pt>
                <c:pt idx="220">
                  <c:v>34</c:v>
                </c:pt>
                <c:pt idx="221">
                  <c:v>34</c:v>
                </c:pt>
                <c:pt idx="222">
                  <c:v>34</c:v>
                </c:pt>
                <c:pt idx="223">
                  <c:v>34</c:v>
                </c:pt>
                <c:pt idx="224">
                  <c:v>34</c:v>
                </c:pt>
                <c:pt idx="225">
                  <c:v>34</c:v>
                </c:pt>
                <c:pt idx="226">
                  <c:v>34</c:v>
                </c:pt>
                <c:pt idx="227">
                  <c:v>34</c:v>
                </c:pt>
                <c:pt idx="228">
                  <c:v>34</c:v>
                </c:pt>
                <c:pt idx="229">
                  <c:v>34</c:v>
                </c:pt>
                <c:pt idx="230">
                  <c:v>34</c:v>
                </c:pt>
                <c:pt idx="231">
                  <c:v>34</c:v>
                </c:pt>
                <c:pt idx="232">
                  <c:v>34</c:v>
                </c:pt>
                <c:pt idx="233">
                  <c:v>34</c:v>
                </c:pt>
                <c:pt idx="234">
                  <c:v>34</c:v>
                </c:pt>
                <c:pt idx="235">
                  <c:v>34</c:v>
                </c:pt>
                <c:pt idx="236">
                  <c:v>34</c:v>
                </c:pt>
                <c:pt idx="237">
                  <c:v>34</c:v>
                </c:pt>
                <c:pt idx="238">
                  <c:v>34</c:v>
                </c:pt>
                <c:pt idx="239">
                  <c:v>34</c:v>
                </c:pt>
                <c:pt idx="240">
                  <c:v>34</c:v>
                </c:pt>
                <c:pt idx="241">
                  <c:v>34</c:v>
                </c:pt>
                <c:pt idx="242">
                  <c:v>34</c:v>
                </c:pt>
                <c:pt idx="243">
                  <c:v>34</c:v>
                </c:pt>
                <c:pt idx="244">
                  <c:v>34</c:v>
                </c:pt>
                <c:pt idx="245">
                  <c:v>34</c:v>
                </c:pt>
                <c:pt idx="246">
                  <c:v>34</c:v>
                </c:pt>
                <c:pt idx="247">
                  <c:v>34</c:v>
                </c:pt>
                <c:pt idx="248">
                  <c:v>34</c:v>
                </c:pt>
                <c:pt idx="249">
                  <c:v>34</c:v>
                </c:pt>
                <c:pt idx="250">
                  <c:v>34</c:v>
                </c:pt>
                <c:pt idx="251">
                  <c:v>34</c:v>
                </c:pt>
                <c:pt idx="252">
                  <c:v>34</c:v>
                </c:pt>
                <c:pt idx="253">
                  <c:v>34</c:v>
                </c:pt>
                <c:pt idx="254">
                  <c:v>34</c:v>
                </c:pt>
                <c:pt idx="255">
                  <c:v>34</c:v>
                </c:pt>
                <c:pt idx="256">
                  <c:v>34</c:v>
                </c:pt>
                <c:pt idx="257">
                  <c:v>34</c:v>
                </c:pt>
                <c:pt idx="258">
                  <c:v>34</c:v>
                </c:pt>
                <c:pt idx="259">
                  <c:v>34</c:v>
                </c:pt>
                <c:pt idx="260">
                  <c:v>34</c:v>
                </c:pt>
                <c:pt idx="261">
                  <c:v>34</c:v>
                </c:pt>
                <c:pt idx="262">
                  <c:v>34</c:v>
                </c:pt>
                <c:pt idx="263">
                  <c:v>34</c:v>
                </c:pt>
                <c:pt idx="264">
                  <c:v>34</c:v>
                </c:pt>
                <c:pt idx="265">
                  <c:v>34</c:v>
                </c:pt>
                <c:pt idx="266">
                  <c:v>34</c:v>
                </c:pt>
                <c:pt idx="267">
                  <c:v>34</c:v>
                </c:pt>
                <c:pt idx="268">
                  <c:v>34</c:v>
                </c:pt>
                <c:pt idx="269">
                  <c:v>34</c:v>
                </c:pt>
                <c:pt idx="270">
                  <c:v>34</c:v>
                </c:pt>
                <c:pt idx="271">
                  <c:v>34</c:v>
                </c:pt>
                <c:pt idx="272">
                  <c:v>34</c:v>
                </c:pt>
                <c:pt idx="273">
                  <c:v>34</c:v>
                </c:pt>
                <c:pt idx="274">
                  <c:v>34</c:v>
                </c:pt>
                <c:pt idx="275">
                  <c:v>34</c:v>
                </c:pt>
                <c:pt idx="276">
                  <c:v>34</c:v>
                </c:pt>
                <c:pt idx="277">
                  <c:v>34</c:v>
                </c:pt>
                <c:pt idx="278">
                  <c:v>34</c:v>
                </c:pt>
                <c:pt idx="279">
                  <c:v>34</c:v>
                </c:pt>
                <c:pt idx="280">
                  <c:v>34</c:v>
                </c:pt>
                <c:pt idx="281">
                  <c:v>34</c:v>
                </c:pt>
                <c:pt idx="282">
                  <c:v>34</c:v>
                </c:pt>
                <c:pt idx="283">
                  <c:v>34</c:v>
                </c:pt>
                <c:pt idx="284">
                  <c:v>34</c:v>
                </c:pt>
                <c:pt idx="285">
                  <c:v>34</c:v>
                </c:pt>
                <c:pt idx="286">
                  <c:v>34</c:v>
                </c:pt>
                <c:pt idx="287">
                  <c:v>34</c:v>
                </c:pt>
                <c:pt idx="288">
                  <c:v>34</c:v>
                </c:pt>
                <c:pt idx="289">
                  <c:v>34</c:v>
                </c:pt>
                <c:pt idx="290">
                  <c:v>34</c:v>
                </c:pt>
                <c:pt idx="291">
                  <c:v>34</c:v>
                </c:pt>
                <c:pt idx="292">
                  <c:v>34</c:v>
                </c:pt>
                <c:pt idx="293">
                  <c:v>34</c:v>
                </c:pt>
                <c:pt idx="294">
                  <c:v>34</c:v>
                </c:pt>
                <c:pt idx="295">
                  <c:v>34</c:v>
                </c:pt>
                <c:pt idx="296">
                  <c:v>34</c:v>
                </c:pt>
                <c:pt idx="297">
                  <c:v>34</c:v>
                </c:pt>
                <c:pt idx="298">
                  <c:v>34</c:v>
                </c:pt>
                <c:pt idx="299">
                  <c:v>34</c:v>
                </c:pt>
              </c:numCache>
            </c:numRef>
          </c:yVal>
        </c:ser>
        <c:ser>
          <c:idx val="3"/>
          <c:order val="3"/>
          <c:tx>
            <c:v>ACRS</c:v>
          </c:tx>
          <c:xVal>
            <c:numRef>
              <c:f>'CO2 Scrubbing Data'!$B$4:$B$303</c:f>
              <c:numCache>
                <c:formatCode>General</c:formatCode>
                <c:ptCount val="300"/>
                <c:pt idx="0">
                  <c:v>2</c:v>
                </c:pt>
                <c:pt idx="1">
                  <c:v>4</c:v>
                </c:pt>
                <c:pt idx="2">
                  <c:v>6</c:v>
                </c:pt>
                <c:pt idx="3">
                  <c:v>8</c:v>
                </c:pt>
                <c:pt idx="4">
                  <c:v>10</c:v>
                </c:pt>
                <c:pt idx="5">
                  <c:v>12</c:v>
                </c:pt>
                <c:pt idx="6">
                  <c:v>14</c:v>
                </c:pt>
                <c:pt idx="7">
                  <c:v>16</c:v>
                </c:pt>
                <c:pt idx="8">
                  <c:v>18</c:v>
                </c:pt>
                <c:pt idx="9">
                  <c:v>20</c:v>
                </c:pt>
                <c:pt idx="10">
                  <c:v>22</c:v>
                </c:pt>
                <c:pt idx="11">
                  <c:v>24</c:v>
                </c:pt>
                <c:pt idx="12">
                  <c:v>26</c:v>
                </c:pt>
                <c:pt idx="13">
                  <c:v>28</c:v>
                </c:pt>
                <c:pt idx="14">
                  <c:v>30</c:v>
                </c:pt>
                <c:pt idx="15">
                  <c:v>32</c:v>
                </c:pt>
                <c:pt idx="16">
                  <c:v>34</c:v>
                </c:pt>
                <c:pt idx="17">
                  <c:v>36</c:v>
                </c:pt>
                <c:pt idx="18">
                  <c:v>38</c:v>
                </c:pt>
                <c:pt idx="19">
                  <c:v>40</c:v>
                </c:pt>
                <c:pt idx="20">
                  <c:v>42</c:v>
                </c:pt>
                <c:pt idx="21">
                  <c:v>44</c:v>
                </c:pt>
                <c:pt idx="22">
                  <c:v>46</c:v>
                </c:pt>
                <c:pt idx="23">
                  <c:v>48</c:v>
                </c:pt>
                <c:pt idx="24">
                  <c:v>50</c:v>
                </c:pt>
                <c:pt idx="25">
                  <c:v>52</c:v>
                </c:pt>
                <c:pt idx="26">
                  <c:v>54</c:v>
                </c:pt>
                <c:pt idx="27">
                  <c:v>56</c:v>
                </c:pt>
                <c:pt idx="28">
                  <c:v>58</c:v>
                </c:pt>
                <c:pt idx="29">
                  <c:v>60</c:v>
                </c:pt>
                <c:pt idx="30">
                  <c:v>62</c:v>
                </c:pt>
                <c:pt idx="31">
                  <c:v>64</c:v>
                </c:pt>
                <c:pt idx="32">
                  <c:v>66</c:v>
                </c:pt>
                <c:pt idx="33">
                  <c:v>68</c:v>
                </c:pt>
                <c:pt idx="34">
                  <c:v>70</c:v>
                </c:pt>
                <c:pt idx="35">
                  <c:v>72</c:v>
                </c:pt>
                <c:pt idx="36">
                  <c:v>74</c:v>
                </c:pt>
                <c:pt idx="37">
                  <c:v>76</c:v>
                </c:pt>
                <c:pt idx="38">
                  <c:v>78</c:v>
                </c:pt>
                <c:pt idx="39">
                  <c:v>80</c:v>
                </c:pt>
                <c:pt idx="40">
                  <c:v>82</c:v>
                </c:pt>
                <c:pt idx="41">
                  <c:v>84</c:v>
                </c:pt>
                <c:pt idx="42">
                  <c:v>86</c:v>
                </c:pt>
                <c:pt idx="43">
                  <c:v>88</c:v>
                </c:pt>
                <c:pt idx="44">
                  <c:v>90</c:v>
                </c:pt>
                <c:pt idx="45">
                  <c:v>92</c:v>
                </c:pt>
                <c:pt idx="46">
                  <c:v>94</c:v>
                </c:pt>
                <c:pt idx="47">
                  <c:v>96</c:v>
                </c:pt>
                <c:pt idx="48">
                  <c:v>98</c:v>
                </c:pt>
                <c:pt idx="49">
                  <c:v>100</c:v>
                </c:pt>
                <c:pt idx="50">
                  <c:v>102</c:v>
                </c:pt>
                <c:pt idx="51">
                  <c:v>104</c:v>
                </c:pt>
                <c:pt idx="52">
                  <c:v>106</c:v>
                </c:pt>
                <c:pt idx="53">
                  <c:v>108</c:v>
                </c:pt>
                <c:pt idx="54">
                  <c:v>110</c:v>
                </c:pt>
                <c:pt idx="55">
                  <c:v>112</c:v>
                </c:pt>
                <c:pt idx="56">
                  <c:v>114</c:v>
                </c:pt>
                <c:pt idx="57">
                  <c:v>116</c:v>
                </c:pt>
                <c:pt idx="58">
                  <c:v>118</c:v>
                </c:pt>
                <c:pt idx="59">
                  <c:v>120</c:v>
                </c:pt>
                <c:pt idx="60">
                  <c:v>122</c:v>
                </c:pt>
                <c:pt idx="61">
                  <c:v>124</c:v>
                </c:pt>
                <c:pt idx="62">
                  <c:v>126</c:v>
                </c:pt>
                <c:pt idx="63">
                  <c:v>128</c:v>
                </c:pt>
                <c:pt idx="64">
                  <c:v>130</c:v>
                </c:pt>
                <c:pt idx="65">
                  <c:v>132</c:v>
                </c:pt>
                <c:pt idx="66">
                  <c:v>134</c:v>
                </c:pt>
                <c:pt idx="67">
                  <c:v>136</c:v>
                </c:pt>
                <c:pt idx="68">
                  <c:v>138</c:v>
                </c:pt>
                <c:pt idx="69">
                  <c:v>140</c:v>
                </c:pt>
                <c:pt idx="70">
                  <c:v>142</c:v>
                </c:pt>
                <c:pt idx="71">
                  <c:v>144</c:v>
                </c:pt>
                <c:pt idx="72">
                  <c:v>146</c:v>
                </c:pt>
                <c:pt idx="73">
                  <c:v>148</c:v>
                </c:pt>
                <c:pt idx="74">
                  <c:v>150</c:v>
                </c:pt>
                <c:pt idx="75">
                  <c:v>152</c:v>
                </c:pt>
                <c:pt idx="76">
                  <c:v>154</c:v>
                </c:pt>
                <c:pt idx="77">
                  <c:v>156</c:v>
                </c:pt>
                <c:pt idx="78">
                  <c:v>158</c:v>
                </c:pt>
                <c:pt idx="79">
                  <c:v>160</c:v>
                </c:pt>
                <c:pt idx="80">
                  <c:v>162</c:v>
                </c:pt>
                <c:pt idx="81">
                  <c:v>164</c:v>
                </c:pt>
                <c:pt idx="82">
                  <c:v>166</c:v>
                </c:pt>
                <c:pt idx="83">
                  <c:v>168</c:v>
                </c:pt>
                <c:pt idx="84">
                  <c:v>170</c:v>
                </c:pt>
                <c:pt idx="85">
                  <c:v>172</c:v>
                </c:pt>
                <c:pt idx="86">
                  <c:v>174</c:v>
                </c:pt>
                <c:pt idx="87">
                  <c:v>176</c:v>
                </c:pt>
                <c:pt idx="88">
                  <c:v>178</c:v>
                </c:pt>
                <c:pt idx="89">
                  <c:v>180</c:v>
                </c:pt>
                <c:pt idx="90">
                  <c:v>182</c:v>
                </c:pt>
                <c:pt idx="91">
                  <c:v>184</c:v>
                </c:pt>
                <c:pt idx="92">
                  <c:v>186</c:v>
                </c:pt>
                <c:pt idx="93">
                  <c:v>188</c:v>
                </c:pt>
                <c:pt idx="94">
                  <c:v>190</c:v>
                </c:pt>
                <c:pt idx="95">
                  <c:v>192</c:v>
                </c:pt>
                <c:pt idx="96">
                  <c:v>194</c:v>
                </c:pt>
                <c:pt idx="97">
                  <c:v>196</c:v>
                </c:pt>
                <c:pt idx="98">
                  <c:v>198</c:v>
                </c:pt>
                <c:pt idx="99">
                  <c:v>200</c:v>
                </c:pt>
                <c:pt idx="100">
                  <c:v>202</c:v>
                </c:pt>
                <c:pt idx="101">
                  <c:v>204</c:v>
                </c:pt>
                <c:pt idx="102">
                  <c:v>206</c:v>
                </c:pt>
                <c:pt idx="103">
                  <c:v>208</c:v>
                </c:pt>
                <c:pt idx="104">
                  <c:v>210</c:v>
                </c:pt>
                <c:pt idx="105">
                  <c:v>212</c:v>
                </c:pt>
                <c:pt idx="106">
                  <c:v>214</c:v>
                </c:pt>
                <c:pt idx="107">
                  <c:v>216</c:v>
                </c:pt>
                <c:pt idx="108">
                  <c:v>218</c:v>
                </c:pt>
                <c:pt idx="109">
                  <c:v>220</c:v>
                </c:pt>
                <c:pt idx="110">
                  <c:v>222</c:v>
                </c:pt>
                <c:pt idx="111">
                  <c:v>224</c:v>
                </c:pt>
                <c:pt idx="112">
                  <c:v>226</c:v>
                </c:pt>
                <c:pt idx="113">
                  <c:v>228</c:v>
                </c:pt>
                <c:pt idx="114">
                  <c:v>230</c:v>
                </c:pt>
                <c:pt idx="115">
                  <c:v>232</c:v>
                </c:pt>
                <c:pt idx="116">
                  <c:v>234</c:v>
                </c:pt>
                <c:pt idx="117">
                  <c:v>236</c:v>
                </c:pt>
                <c:pt idx="118">
                  <c:v>238</c:v>
                </c:pt>
                <c:pt idx="119">
                  <c:v>240</c:v>
                </c:pt>
                <c:pt idx="120">
                  <c:v>242</c:v>
                </c:pt>
                <c:pt idx="121">
                  <c:v>244</c:v>
                </c:pt>
                <c:pt idx="122">
                  <c:v>246</c:v>
                </c:pt>
                <c:pt idx="123">
                  <c:v>248</c:v>
                </c:pt>
                <c:pt idx="124">
                  <c:v>250</c:v>
                </c:pt>
                <c:pt idx="125">
                  <c:v>252</c:v>
                </c:pt>
                <c:pt idx="126">
                  <c:v>254</c:v>
                </c:pt>
                <c:pt idx="127">
                  <c:v>256</c:v>
                </c:pt>
                <c:pt idx="128">
                  <c:v>258</c:v>
                </c:pt>
                <c:pt idx="129">
                  <c:v>260</c:v>
                </c:pt>
                <c:pt idx="130">
                  <c:v>262</c:v>
                </c:pt>
                <c:pt idx="131">
                  <c:v>264</c:v>
                </c:pt>
                <c:pt idx="132">
                  <c:v>266</c:v>
                </c:pt>
                <c:pt idx="133">
                  <c:v>268</c:v>
                </c:pt>
                <c:pt idx="134">
                  <c:v>270</c:v>
                </c:pt>
                <c:pt idx="135">
                  <c:v>272</c:v>
                </c:pt>
                <c:pt idx="136">
                  <c:v>274</c:v>
                </c:pt>
                <c:pt idx="137">
                  <c:v>276</c:v>
                </c:pt>
                <c:pt idx="138">
                  <c:v>278</c:v>
                </c:pt>
                <c:pt idx="139">
                  <c:v>280</c:v>
                </c:pt>
                <c:pt idx="140">
                  <c:v>282</c:v>
                </c:pt>
                <c:pt idx="141">
                  <c:v>284</c:v>
                </c:pt>
                <c:pt idx="142">
                  <c:v>286</c:v>
                </c:pt>
                <c:pt idx="143">
                  <c:v>288</c:v>
                </c:pt>
                <c:pt idx="144">
                  <c:v>290</c:v>
                </c:pt>
                <c:pt idx="145">
                  <c:v>292</c:v>
                </c:pt>
                <c:pt idx="146">
                  <c:v>294</c:v>
                </c:pt>
                <c:pt idx="147">
                  <c:v>296</c:v>
                </c:pt>
                <c:pt idx="148">
                  <c:v>298</c:v>
                </c:pt>
                <c:pt idx="149">
                  <c:v>300</c:v>
                </c:pt>
                <c:pt idx="150">
                  <c:v>302</c:v>
                </c:pt>
                <c:pt idx="151">
                  <c:v>304</c:v>
                </c:pt>
                <c:pt idx="152">
                  <c:v>306</c:v>
                </c:pt>
                <c:pt idx="153">
                  <c:v>308</c:v>
                </c:pt>
                <c:pt idx="154">
                  <c:v>310</c:v>
                </c:pt>
                <c:pt idx="155">
                  <c:v>312</c:v>
                </c:pt>
                <c:pt idx="156">
                  <c:v>314</c:v>
                </c:pt>
                <c:pt idx="157">
                  <c:v>316</c:v>
                </c:pt>
                <c:pt idx="158">
                  <c:v>318</c:v>
                </c:pt>
                <c:pt idx="159">
                  <c:v>320</c:v>
                </c:pt>
                <c:pt idx="160">
                  <c:v>322</c:v>
                </c:pt>
                <c:pt idx="161">
                  <c:v>324</c:v>
                </c:pt>
                <c:pt idx="162">
                  <c:v>326</c:v>
                </c:pt>
                <c:pt idx="163">
                  <c:v>328</c:v>
                </c:pt>
                <c:pt idx="164">
                  <c:v>330</c:v>
                </c:pt>
                <c:pt idx="165">
                  <c:v>332</c:v>
                </c:pt>
                <c:pt idx="166">
                  <c:v>334</c:v>
                </c:pt>
                <c:pt idx="167">
                  <c:v>336</c:v>
                </c:pt>
                <c:pt idx="168">
                  <c:v>338</c:v>
                </c:pt>
                <c:pt idx="169">
                  <c:v>340</c:v>
                </c:pt>
                <c:pt idx="170">
                  <c:v>342</c:v>
                </c:pt>
                <c:pt idx="171">
                  <c:v>344</c:v>
                </c:pt>
                <c:pt idx="172">
                  <c:v>346</c:v>
                </c:pt>
                <c:pt idx="173">
                  <c:v>348</c:v>
                </c:pt>
                <c:pt idx="174">
                  <c:v>350</c:v>
                </c:pt>
                <c:pt idx="175">
                  <c:v>352</c:v>
                </c:pt>
                <c:pt idx="176">
                  <c:v>354</c:v>
                </c:pt>
                <c:pt idx="177">
                  <c:v>356</c:v>
                </c:pt>
                <c:pt idx="178">
                  <c:v>358</c:v>
                </c:pt>
                <c:pt idx="179">
                  <c:v>360</c:v>
                </c:pt>
                <c:pt idx="180">
                  <c:v>362</c:v>
                </c:pt>
                <c:pt idx="181">
                  <c:v>364</c:v>
                </c:pt>
                <c:pt idx="182">
                  <c:v>366</c:v>
                </c:pt>
                <c:pt idx="183">
                  <c:v>368</c:v>
                </c:pt>
                <c:pt idx="184">
                  <c:v>370</c:v>
                </c:pt>
                <c:pt idx="185">
                  <c:v>372</c:v>
                </c:pt>
                <c:pt idx="186">
                  <c:v>374</c:v>
                </c:pt>
                <c:pt idx="187">
                  <c:v>376</c:v>
                </c:pt>
                <c:pt idx="188">
                  <c:v>378</c:v>
                </c:pt>
                <c:pt idx="189">
                  <c:v>380</c:v>
                </c:pt>
                <c:pt idx="190">
                  <c:v>382</c:v>
                </c:pt>
                <c:pt idx="191">
                  <c:v>384</c:v>
                </c:pt>
                <c:pt idx="192">
                  <c:v>386</c:v>
                </c:pt>
                <c:pt idx="193">
                  <c:v>388</c:v>
                </c:pt>
                <c:pt idx="194">
                  <c:v>390</c:v>
                </c:pt>
                <c:pt idx="195">
                  <c:v>392</c:v>
                </c:pt>
                <c:pt idx="196">
                  <c:v>394</c:v>
                </c:pt>
                <c:pt idx="197">
                  <c:v>396</c:v>
                </c:pt>
                <c:pt idx="198">
                  <c:v>398</c:v>
                </c:pt>
                <c:pt idx="199">
                  <c:v>400</c:v>
                </c:pt>
                <c:pt idx="200">
                  <c:v>402</c:v>
                </c:pt>
                <c:pt idx="201">
                  <c:v>404</c:v>
                </c:pt>
                <c:pt idx="202">
                  <c:v>406</c:v>
                </c:pt>
                <c:pt idx="203">
                  <c:v>408</c:v>
                </c:pt>
                <c:pt idx="204">
                  <c:v>410</c:v>
                </c:pt>
                <c:pt idx="205">
                  <c:v>412</c:v>
                </c:pt>
                <c:pt idx="206">
                  <c:v>414</c:v>
                </c:pt>
                <c:pt idx="207">
                  <c:v>416</c:v>
                </c:pt>
                <c:pt idx="208">
                  <c:v>418</c:v>
                </c:pt>
                <c:pt idx="209">
                  <c:v>420</c:v>
                </c:pt>
                <c:pt idx="210">
                  <c:v>422</c:v>
                </c:pt>
                <c:pt idx="211">
                  <c:v>424</c:v>
                </c:pt>
                <c:pt idx="212">
                  <c:v>426</c:v>
                </c:pt>
                <c:pt idx="213">
                  <c:v>428</c:v>
                </c:pt>
                <c:pt idx="214">
                  <c:v>430</c:v>
                </c:pt>
                <c:pt idx="215">
                  <c:v>432</c:v>
                </c:pt>
                <c:pt idx="216">
                  <c:v>434</c:v>
                </c:pt>
                <c:pt idx="217">
                  <c:v>436</c:v>
                </c:pt>
                <c:pt idx="218">
                  <c:v>438</c:v>
                </c:pt>
                <c:pt idx="219">
                  <c:v>440</c:v>
                </c:pt>
                <c:pt idx="220">
                  <c:v>442</c:v>
                </c:pt>
                <c:pt idx="221">
                  <c:v>444</c:v>
                </c:pt>
                <c:pt idx="222">
                  <c:v>446</c:v>
                </c:pt>
                <c:pt idx="223">
                  <c:v>448</c:v>
                </c:pt>
                <c:pt idx="224">
                  <c:v>450</c:v>
                </c:pt>
                <c:pt idx="225">
                  <c:v>452</c:v>
                </c:pt>
                <c:pt idx="226">
                  <c:v>454</c:v>
                </c:pt>
                <c:pt idx="227">
                  <c:v>456</c:v>
                </c:pt>
                <c:pt idx="228">
                  <c:v>458</c:v>
                </c:pt>
                <c:pt idx="229">
                  <c:v>460</c:v>
                </c:pt>
                <c:pt idx="230">
                  <c:v>462</c:v>
                </c:pt>
                <c:pt idx="231">
                  <c:v>464</c:v>
                </c:pt>
                <c:pt idx="232">
                  <c:v>466</c:v>
                </c:pt>
                <c:pt idx="233">
                  <c:v>468</c:v>
                </c:pt>
                <c:pt idx="234">
                  <c:v>470</c:v>
                </c:pt>
                <c:pt idx="235">
                  <c:v>472</c:v>
                </c:pt>
                <c:pt idx="236">
                  <c:v>474</c:v>
                </c:pt>
                <c:pt idx="237">
                  <c:v>476</c:v>
                </c:pt>
                <c:pt idx="238">
                  <c:v>478</c:v>
                </c:pt>
                <c:pt idx="239">
                  <c:v>480</c:v>
                </c:pt>
                <c:pt idx="240">
                  <c:v>482</c:v>
                </c:pt>
                <c:pt idx="241">
                  <c:v>484</c:v>
                </c:pt>
                <c:pt idx="242">
                  <c:v>486</c:v>
                </c:pt>
                <c:pt idx="243">
                  <c:v>488</c:v>
                </c:pt>
                <c:pt idx="244">
                  <c:v>490</c:v>
                </c:pt>
                <c:pt idx="245">
                  <c:v>492</c:v>
                </c:pt>
                <c:pt idx="246">
                  <c:v>494</c:v>
                </c:pt>
                <c:pt idx="247">
                  <c:v>496</c:v>
                </c:pt>
                <c:pt idx="248">
                  <c:v>498</c:v>
                </c:pt>
                <c:pt idx="249">
                  <c:v>500</c:v>
                </c:pt>
                <c:pt idx="250">
                  <c:v>502</c:v>
                </c:pt>
                <c:pt idx="251">
                  <c:v>504</c:v>
                </c:pt>
                <c:pt idx="252">
                  <c:v>506</c:v>
                </c:pt>
                <c:pt idx="253">
                  <c:v>508</c:v>
                </c:pt>
                <c:pt idx="254">
                  <c:v>510</c:v>
                </c:pt>
                <c:pt idx="255">
                  <c:v>512</c:v>
                </c:pt>
                <c:pt idx="256">
                  <c:v>514</c:v>
                </c:pt>
                <c:pt idx="257">
                  <c:v>516</c:v>
                </c:pt>
                <c:pt idx="258">
                  <c:v>518</c:v>
                </c:pt>
                <c:pt idx="259">
                  <c:v>520</c:v>
                </c:pt>
                <c:pt idx="260">
                  <c:v>522</c:v>
                </c:pt>
                <c:pt idx="261">
                  <c:v>524</c:v>
                </c:pt>
                <c:pt idx="262">
                  <c:v>526</c:v>
                </c:pt>
                <c:pt idx="263">
                  <c:v>528</c:v>
                </c:pt>
                <c:pt idx="264">
                  <c:v>530</c:v>
                </c:pt>
                <c:pt idx="265">
                  <c:v>532</c:v>
                </c:pt>
                <c:pt idx="266">
                  <c:v>534</c:v>
                </c:pt>
                <c:pt idx="267">
                  <c:v>536</c:v>
                </c:pt>
                <c:pt idx="268">
                  <c:v>538</c:v>
                </c:pt>
                <c:pt idx="269">
                  <c:v>540</c:v>
                </c:pt>
                <c:pt idx="270">
                  <c:v>542</c:v>
                </c:pt>
                <c:pt idx="271">
                  <c:v>544</c:v>
                </c:pt>
                <c:pt idx="272">
                  <c:v>546</c:v>
                </c:pt>
                <c:pt idx="273">
                  <c:v>548</c:v>
                </c:pt>
                <c:pt idx="274">
                  <c:v>550</c:v>
                </c:pt>
                <c:pt idx="275">
                  <c:v>552</c:v>
                </c:pt>
                <c:pt idx="276">
                  <c:v>554</c:v>
                </c:pt>
                <c:pt idx="277">
                  <c:v>556</c:v>
                </c:pt>
                <c:pt idx="278">
                  <c:v>558</c:v>
                </c:pt>
                <c:pt idx="279">
                  <c:v>560</c:v>
                </c:pt>
                <c:pt idx="280">
                  <c:v>562</c:v>
                </c:pt>
                <c:pt idx="281">
                  <c:v>564</c:v>
                </c:pt>
                <c:pt idx="282">
                  <c:v>566</c:v>
                </c:pt>
                <c:pt idx="283">
                  <c:v>568</c:v>
                </c:pt>
                <c:pt idx="284">
                  <c:v>570</c:v>
                </c:pt>
                <c:pt idx="285">
                  <c:v>572</c:v>
                </c:pt>
                <c:pt idx="286">
                  <c:v>574</c:v>
                </c:pt>
                <c:pt idx="287">
                  <c:v>576</c:v>
                </c:pt>
                <c:pt idx="288">
                  <c:v>578</c:v>
                </c:pt>
                <c:pt idx="289">
                  <c:v>580</c:v>
                </c:pt>
                <c:pt idx="290">
                  <c:v>582</c:v>
                </c:pt>
                <c:pt idx="291">
                  <c:v>584</c:v>
                </c:pt>
                <c:pt idx="292">
                  <c:v>586</c:v>
                </c:pt>
                <c:pt idx="293">
                  <c:v>588</c:v>
                </c:pt>
                <c:pt idx="294">
                  <c:v>590</c:v>
                </c:pt>
                <c:pt idx="295">
                  <c:v>592</c:v>
                </c:pt>
                <c:pt idx="296">
                  <c:v>594</c:v>
                </c:pt>
                <c:pt idx="297">
                  <c:v>596</c:v>
                </c:pt>
                <c:pt idx="298">
                  <c:v>598</c:v>
                </c:pt>
                <c:pt idx="299">
                  <c:v>600</c:v>
                </c:pt>
              </c:numCache>
            </c:numRef>
          </c:xVal>
          <c:yVal>
            <c:numRef>
              <c:f>'CO2 Scrubbing Data'!$AG$4:$AG$303</c:f>
              <c:numCache>
                <c:formatCode>General</c:formatCode>
                <c:ptCount val="300"/>
                <c:pt idx="0">
                  <c:v>120</c:v>
                </c:pt>
                <c:pt idx="1">
                  <c:v>120</c:v>
                </c:pt>
                <c:pt idx="2">
                  <c:v>120</c:v>
                </c:pt>
                <c:pt idx="3">
                  <c:v>120</c:v>
                </c:pt>
                <c:pt idx="4">
                  <c:v>120</c:v>
                </c:pt>
                <c:pt idx="5">
                  <c:v>120</c:v>
                </c:pt>
                <c:pt idx="6">
                  <c:v>120</c:v>
                </c:pt>
                <c:pt idx="7">
                  <c:v>120</c:v>
                </c:pt>
                <c:pt idx="8">
                  <c:v>120</c:v>
                </c:pt>
                <c:pt idx="9">
                  <c:v>120</c:v>
                </c:pt>
                <c:pt idx="10">
                  <c:v>120</c:v>
                </c:pt>
                <c:pt idx="11">
                  <c:v>120</c:v>
                </c:pt>
                <c:pt idx="12">
                  <c:v>120</c:v>
                </c:pt>
                <c:pt idx="13">
                  <c:v>120</c:v>
                </c:pt>
                <c:pt idx="14">
                  <c:v>120</c:v>
                </c:pt>
                <c:pt idx="15">
                  <c:v>120</c:v>
                </c:pt>
                <c:pt idx="16">
                  <c:v>120</c:v>
                </c:pt>
                <c:pt idx="17">
                  <c:v>120</c:v>
                </c:pt>
                <c:pt idx="18">
                  <c:v>120</c:v>
                </c:pt>
                <c:pt idx="19">
                  <c:v>120</c:v>
                </c:pt>
                <c:pt idx="20">
                  <c:v>120</c:v>
                </c:pt>
                <c:pt idx="21">
                  <c:v>120</c:v>
                </c:pt>
                <c:pt idx="22">
                  <c:v>120</c:v>
                </c:pt>
                <c:pt idx="23">
                  <c:v>120</c:v>
                </c:pt>
                <c:pt idx="24">
                  <c:v>120</c:v>
                </c:pt>
                <c:pt idx="25">
                  <c:v>120</c:v>
                </c:pt>
                <c:pt idx="26">
                  <c:v>120</c:v>
                </c:pt>
                <c:pt idx="27">
                  <c:v>120</c:v>
                </c:pt>
                <c:pt idx="28">
                  <c:v>120</c:v>
                </c:pt>
                <c:pt idx="29">
                  <c:v>120</c:v>
                </c:pt>
                <c:pt idx="30">
                  <c:v>120</c:v>
                </c:pt>
                <c:pt idx="31">
                  <c:v>120</c:v>
                </c:pt>
                <c:pt idx="32">
                  <c:v>120</c:v>
                </c:pt>
                <c:pt idx="33">
                  <c:v>120</c:v>
                </c:pt>
                <c:pt idx="34">
                  <c:v>120</c:v>
                </c:pt>
                <c:pt idx="35">
                  <c:v>120</c:v>
                </c:pt>
                <c:pt idx="36">
                  <c:v>120</c:v>
                </c:pt>
                <c:pt idx="37">
                  <c:v>120</c:v>
                </c:pt>
                <c:pt idx="38">
                  <c:v>120</c:v>
                </c:pt>
                <c:pt idx="39">
                  <c:v>120</c:v>
                </c:pt>
                <c:pt idx="40">
                  <c:v>120</c:v>
                </c:pt>
                <c:pt idx="41">
                  <c:v>120</c:v>
                </c:pt>
                <c:pt idx="42">
                  <c:v>120</c:v>
                </c:pt>
                <c:pt idx="43">
                  <c:v>120</c:v>
                </c:pt>
                <c:pt idx="44">
                  <c:v>120</c:v>
                </c:pt>
                <c:pt idx="45">
                  <c:v>120</c:v>
                </c:pt>
                <c:pt idx="46">
                  <c:v>120</c:v>
                </c:pt>
                <c:pt idx="47">
                  <c:v>120</c:v>
                </c:pt>
                <c:pt idx="48">
                  <c:v>120</c:v>
                </c:pt>
                <c:pt idx="49">
                  <c:v>120</c:v>
                </c:pt>
                <c:pt idx="50">
                  <c:v>120</c:v>
                </c:pt>
                <c:pt idx="51">
                  <c:v>120</c:v>
                </c:pt>
                <c:pt idx="52">
                  <c:v>120</c:v>
                </c:pt>
                <c:pt idx="53">
                  <c:v>120</c:v>
                </c:pt>
                <c:pt idx="54">
                  <c:v>120</c:v>
                </c:pt>
                <c:pt idx="55">
                  <c:v>120</c:v>
                </c:pt>
                <c:pt idx="56">
                  <c:v>120</c:v>
                </c:pt>
                <c:pt idx="57">
                  <c:v>120</c:v>
                </c:pt>
                <c:pt idx="58">
                  <c:v>120</c:v>
                </c:pt>
                <c:pt idx="59">
                  <c:v>120</c:v>
                </c:pt>
                <c:pt idx="60">
                  <c:v>120</c:v>
                </c:pt>
                <c:pt idx="61">
                  <c:v>120</c:v>
                </c:pt>
                <c:pt idx="62">
                  <c:v>120</c:v>
                </c:pt>
                <c:pt idx="63">
                  <c:v>120</c:v>
                </c:pt>
                <c:pt idx="64">
                  <c:v>120</c:v>
                </c:pt>
                <c:pt idx="65">
                  <c:v>120</c:v>
                </c:pt>
                <c:pt idx="66">
                  <c:v>120</c:v>
                </c:pt>
                <c:pt idx="67">
                  <c:v>120</c:v>
                </c:pt>
                <c:pt idx="68">
                  <c:v>120</c:v>
                </c:pt>
                <c:pt idx="69">
                  <c:v>120</c:v>
                </c:pt>
                <c:pt idx="70">
                  <c:v>120</c:v>
                </c:pt>
                <c:pt idx="71">
                  <c:v>120</c:v>
                </c:pt>
                <c:pt idx="72">
                  <c:v>120</c:v>
                </c:pt>
                <c:pt idx="73">
                  <c:v>120</c:v>
                </c:pt>
                <c:pt idx="74">
                  <c:v>120</c:v>
                </c:pt>
                <c:pt idx="75">
                  <c:v>120</c:v>
                </c:pt>
                <c:pt idx="76">
                  <c:v>120</c:v>
                </c:pt>
                <c:pt idx="77">
                  <c:v>120</c:v>
                </c:pt>
                <c:pt idx="78">
                  <c:v>120</c:v>
                </c:pt>
                <c:pt idx="79">
                  <c:v>120</c:v>
                </c:pt>
                <c:pt idx="80">
                  <c:v>120</c:v>
                </c:pt>
                <c:pt idx="81">
                  <c:v>120</c:v>
                </c:pt>
                <c:pt idx="82">
                  <c:v>120</c:v>
                </c:pt>
                <c:pt idx="83">
                  <c:v>120</c:v>
                </c:pt>
                <c:pt idx="84">
                  <c:v>120</c:v>
                </c:pt>
                <c:pt idx="85">
                  <c:v>120</c:v>
                </c:pt>
                <c:pt idx="86">
                  <c:v>120</c:v>
                </c:pt>
                <c:pt idx="87">
                  <c:v>120</c:v>
                </c:pt>
                <c:pt idx="88">
                  <c:v>120</c:v>
                </c:pt>
                <c:pt idx="89">
                  <c:v>120</c:v>
                </c:pt>
                <c:pt idx="90">
                  <c:v>120</c:v>
                </c:pt>
                <c:pt idx="91">
                  <c:v>120</c:v>
                </c:pt>
                <c:pt idx="92">
                  <c:v>120</c:v>
                </c:pt>
                <c:pt idx="93">
                  <c:v>120</c:v>
                </c:pt>
                <c:pt idx="94">
                  <c:v>120</c:v>
                </c:pt>
                <c:pt idx="95">
                  <c:v>120</c:v>
                </c:pt>
                <c:pt idx="96">
                  <c:v>120</c:v>
                </c:pt>
                <c:pt idx="97">
                  <c:v>120</c:v>
                </c:pt>
                <c:pt idx="98">
                  <c:v>120</c:v>
                </c:pt>
                <c:pt idx="99">
                  <c:v>120</c:v>
                </c:pt>
                <c:pt idx="100">
                  <c:v>120</c:v>
                </c:pt>
                <c:pt idx="101">
                  <c:v>120</c:v>
                </c:pt>
                <c:pt idx="102">
                  <c:v>120</c:v>
                </c:pt>
                <c:pt idx="103">
                  <c:v>120</c:v>
                </c:pt>
                <c:pt idx="104">
                  <c:v>120</c:v>
                </c:pt>
                <c:pt idx="105">
                  <c:v>120</c:v>
                </c:pt>
                <c:pt idx="106">
                  <c:v>120</c:v>
                </c:pt>
                <c:pt idx="107">
                  <c:v>120</c:v>
                </c:pt>
                <c:pt idx="108">
                  <c:v>120</c:v>
                </c:pt>
                <c:pt idx="109">
                  <c:v>120</c:v>
                </c:pt>
                <c:pt idx="110">
                  <c:v>120</c:v>
                </c:pt>
                <c:pt idx="111">
                  <c:v>120</c:v>
                </c:pt>
                <c:pt idx="112">
                  <c:v>120</c:v>
                </c:pt>
                <c:pt idx="113">
                  <c:v>120</c:v>
                </c:pt>
                <c:pt idx="114">
                  <c:v>120</c:v>
                </c:pt>
                <c:pt idx="115">
                  <c:v>120</c:v>
                </c:pt>
                <c:pt idx="116">
                  <c:v>120</c:v>
                </c:pt>
                <c:pt idx="117">
                  <c:v>120</c:v>
                </c:pt>
                <c:pt idx="118">
                  <c:v>120</c:v>
                </c:pt>
                <c:pt idx="119">
                  <c:v>120</c:v>
                </c:pt>
                <c:pt idx="120">
                  <c:v>120</c:v>
                </c:pt>
                <c:pt idx="121">
                  <c:v>120</c:v>
                </c:pt>
                <c:pt idx="122">
                  <c:v>120</c:v>
                </c:pt>
                <c:pt idx="123">
                  <c:v>120</c:v>
                </c:pt>
                <c:pt idx="124">
                  <c:v>120</c:v>
                </c:pt>
                <c:pt idx="125">
                  <c:v>120</c:v>
                </c:pt>
                <c:pt idx="126">
                  <c:v>120</c:v>
                </c:pt>
                <c:pt idx="127">
                  <c:v>120</c:v>
                </c:pt>
                <c:pt idx="128">
                  <c:v>120</c:v>
                </c:pt>
                <c:pt idx="129">
                  <c:v>120</c:v>
                </c:pt>
                <c:pt idx="130">
                  <c:v>120</c:v>
                </c:pt>
                <c:pt idx="131">
                  <c:v>120</c:v>
                </c:pt>
                <c:pt idx="132">
                  <c:v>120</c:v>
                </c:pt>
                <c:pt idx="133">
                  <c:v>120</c:v>
                </c:pt>
                <c:pt idx="134">
                  <c:v>120</c:v>
                </c:pt>
                <c:pt idx="135">
                  <c:v>120</c:v>
                </c:pt>
                <c:pt idx="136">
                  <c:v>120</c:v>
                </c:pt>
                <c:pt idx="137">
                  <c:v>120</c:v>
                </c:pt>
                <c:pt idx="138">
                  <c:v>120</c:v>
                </c:pt>
                <c:pt idx="139">
                  <c:v>120</c:v>
                </c:pt>
                <c:pt idx="140">
                  <c:v>120</c:v>
                </c:pt>
                <c:pt idx="141">
                  <c:v>120</c:v>
                </c:pt>
                <c:pt idx="142">
                  <c:v>120</c:v>
                </c:pt>
                <c:pt idx="143">
                  <c:v>120</c:v>
                </c:pt>
                <c:pt idx="144">
                  <c:v>120</c:v>
                </c:pt>
                <c:pt idx="145">
                  <c:v>120</c:v>
                </c:pt>
                <c:pt idx="146">
                  <c:v>120</c:v>
                </c:pt>
                <c:pt idx="147">
                  <c:v>120</c:v>
                </c:pt>
                <c:pt idx="148">
                  <c:v>120</c:v>
                </c:pt>
                <c:pt idx="149">
                  <c:v>120</c:v>
                </c:pt>
                <c:pt idx="150">
                  <c:v>120</c:v>
                </c:pt>
                <c:pt idx="151">
                  <c:v>120</c:v>
                </c:pt>
                <c:pt idx="152">
                  <c:v>120</c:v>
                </c:pt>
                <c:pt idx="153">
                  <c:v>120</c:v>
                </c:pt>
                <c:pt idx="154">
                  <c:v>120</c:v>
                </c:pt>
                <c:pt idx="155">
                  <c:v>120</c:v>
                </c:pt>
                <c:pt idx="156">
                  <c:v>120</c:v>
                </c:pt>
                <c:pt idx="157">
                  <c:v>120</c:v>
                </c:pt>
                <c:pt idx="158">
                  <c:v>120</c:v>
                </c:pt>
                <c:pt idx="159">
                  <c:v>120</c:v>
                </c:pt>
                <c:pt idx="160">
                  <c:v>120</c:v>
                </c:pt>
                <c:pt idx="161">
                  <c:v>120</c:v>
                </c:pt>
                <c:pt idx="162">
                  <c:v>120</c:v>
                </c:pt>
                <c:pt idx="163">
                  <c:v>120</c:v>
                </c:pt>
                <c:pt idx="164">
                  <c:v>120</c:v>
                </c:pt>
                <c:pt idx="165">
                  <c:v>120</c:v>
                </c:pt>
                <c:pt idx="166">
                  <c:v>120</c:v>
                </c:pt>
                <c:pt idx="167">
                  <c:v>120</c:v>
                </c:pt>
                <c:pt idx="168">
                  <c:v>120</c:v>
                </c:pt>
                <c:pt idx="169">
                  <c:v>120</c:v>
                </c:pt>
                <c:pt idx="170">
                  <c:v>120</c:v>
                </c:pt>
                <c:pt idx="171">
                  <c:v>120</c:v>
                </c:pt>
                <c:pt idx="172">
                  <c:v>120</c:v>
                </c:pt>
                <c:pt idx="173">
                  <c:v>120</c:v>
                </c:pt>
                <c:pt idx="174">
                  <c:v>120</c:v>
                </c:pt>
                <c:pt idx="175">
                  <c:v>120</c:v>
                </c:pt>
                <c:pt idx="176">
                  <c:v>120</c:v>
                </c:pt>
                <c:pt idx="177">
                  <c:v>120</c:v>
                </c:pt>
                <c:pt idx="178">
                  <c:v>120</c:v>
                </c:pt>
                <c:pt idx="179">
                  <c:v>120</c:v>
                </c:pt>
                <c:pt idx="180">
                  <c:v>120</c:v>
                </c:pt>
                <c:pt idx="181">
                  <c:v>120</c:v>
                </c:pt>
                <c:pt idx="182">
                  <c:v>120</c:v>
                </c:pt>
                <c:pt idx="183">
                  <c:v>120</c:v>
                </c:pt>
                <c:pt idx="184">
                  <c:v>120</c:v>
                </c:pt>
                <c:pt idx="185">
                  <c:v>120</c:v>
                </c:pt>
                <c:pt idx="186">
                  <c:v>120</c:v>
                </c:pt>
                <c:pt idx="187">
                  <c:v>120</c:v>
                </c:pt>
                <c:pt idx="188">
                  <c:v>120</c:v>
                </c:pt>
                <c:pt idx="189">
                  <c:v>120</c:v>
                </c:pt>
                <c:pt idx="190">
                  <c:v>120</c:v>
                </c:pt>
                <c:pt idx="191">
                  <c:v>120</c:v>
                </c:pt>
                <c:pt idx="192">
                  <c:v>120</c:v>
                </c:pt>
                <c:pt idx="193">
                  <c:v>120</c:v>
                </c:pt>
                <c:pt idx="194">
                  <c:v>120</c:v>
                </c:pt>
                <c:pt idx="195">
                  <c:v>120</c:v>
                </c:pt>
                <c:pt idx="196">
                  <c:v>120</c:v>
                </c:pt>
                <c:pt idx="197">
                  <c:v>120</c:v>
                </c:pt>
                <c:pt idx="198">
                  <c:v>120</c:v>
                </c:pt>
                <c:pt idx="199">
                  <c:v>120</c:v>
                </c:pt>
                <c:pt idx="200">
                  <c:v>120</c:v>
                </c:pt>
                <c:pt idx="201">
                  <c:v>120</c:v>
                </c:pt>
                <c:pt idx="202">
                  <c:v>120</c:v>
                </c:pt>
                <c:pt idx="203">
                  <c:v>120</c:v>
                </c:pt>
                <c:pt idx="204">
                  <c:v>120</c:v>
                </c:pt>
                <c:pt idx="205">
                  <c:v>120</c:v>
                </c:pt>
                <c:pt idx="206">
                  <c:v>120</c:v>
                </c:pt>
                <c:pt idx="207">
                  <c:v>120</c:v>
                </c:pt>
                <c:pt idx="208">
                  <c:v>120</c:v>
                </c:pt>
                <c:pt idx="209">
                  <c:v>120</c:v>
                </c:pt>
                <c:pt idx="210">
                  <c:v>120</c:v>
                </c:pt>
                <c:pt idx="211">
                  <c:v>120</c:v>
                </c:pt>
                <c:pt idx="212">
                  <c:v>120</c:v>
                </c:pt>
                <c:pt idx="213">
                  <c:v>120</c:v>
                </c:pt>
                <c:pt idx="214">
                  <c:v>120</c:v>
                </c:pt>
                <c:pt idx="215">
                  <c:v>120</c:v>
                </c:pt>
                <c:pt idx="216">
                  <c:v>120</c:v>
                </c:pt>
                <c:pt idx="217">
                  <c:v>120</c:v>
                </c:pt>
                <c:pt idx="218">
                  <c:v>120</c:v>
                </c:pt>
                <c:pt idx="219">
                  <c:v>120</c:v>
                </c:pt>
                <c:pt idx="220">
                  <c:v>120</c:v>
                </c:pt>
                <c:pt idx="221">
                  <c:v>120</c:v>
                </c:pt>
                <c:pt idx="222">
                  <c:v>120</c:v>
                </c:pt>
                <c:pt idx="223">
                  <c:v>120</c:v>
                </c:pt>
                <c:pt idx="224">
                  <c:v>120</c:v>
                </c:pt>
                <c:pt idx="225">
                  <c:v>120</c:v>
                </c:pt>
                <c:pt idx="226">
                  <c:v>120</c:v>
                </c:pt>
                <c:pt idx="227">
                  <c:v>120</c:v>
                </c:pt>
                <c:pt idx="228">
                  <c:v>120</c:v>
                </c:pt>
                <c:pt idx="229">
                  <c:v>120</c:v>
                </c:pt>
                <c:pt idx="230">
                  <c:v>120</c:v>
                </c:pt>
                <c:pt idx="231">
                  <c:v>120</c:v>
                </c:pt>
                <c:pt idx="232">
                  <c:v>120</c:v>
                </c:pt>
                <c:pt idx="233">
                  <c:v>120</c:v>
                </c:pt>
                <c:pt idx="234">
                  <c:v>120</c:v>
                </c:pt>
                <c:pt idx="235">
                  <c:v>120</c:v>
                </c:pt>
                <c:pt idx="236">
                  <c:v>120</c:v>
                </c:pt>
                <c:pt idx="237">
                  <c:v>120</c:v>
                </c:pt>
                <c:pt idx="238">
                  <c:v>120</c:v>
                </c:pt>
                <c:pt idx="239">
                  <c:v>120</c:v>
                </c:pt>
                <c:pt idx="240">
                  <c:v>120</c:v>
                </c:pt>
                <c:pt idx="241">
                  <c:v>120</c:v>
                </c:pt>
                <c:pt idx="242">
                  <c:v>120</c:v>
                </c:pt>
                <c:pt idx="243">
                  <c:v>120</c:v>
                </c:pt>
                <c:pt idx="244">
                  <c:v>120</c:v>
                </c:pt>
                <c:pt idx="245">
                  <c:v>120</c:v>
                </c:pt>
                <c:pt idx="246">
                  <c:v>120</c:v>
                </c:pt>
                <c:pt idx="247">
                  <c:v>120</c:v>
                </c:pt>
                <c:pt idx="248">
                  <c:v>120</c:v>
                </c:pt>
                <c:pt idx="249">
                  <c:v>120</c:v>
                </c:pt>
                <c:pt idx="250">
                  <c:v>120</c:v>
                </c:pt>
                <c:pt idx="251">
                  <c:v>120</c:v>
                </c:pt>
                <c:pt idx="252">
                  <c:v>120</c:v>
                </c:pt>
                <c:pt idx="253">
                  <c:v>120</c:v>
                </c:pt>
                <c:pt idx="254">
                  <c:v>120</c:v>
                </c:pt>
                <c:pt idx="255">
                  <c:v>120</c:v>
                </c:pt>
                <c:pt idx="256">
                  <c:v>120</c:v>
                </c:pt>
                <c:pt idx="257">
                  <c:v>120</c:v>
                </c:pt>
                <c:pt idx="258">
                  <c:v>120</c:v>
                </c:pt>
                <c:pt idx="259">
                  <c:v>120</c:v>
                </c:pt>
                <c:pt idx="260">
                  <c:v>120</c:v>
                </c:pt>
                <c:pt idx="261">
                  <c:v>120</c:v>
                </c:pt>
                <c:pt idx="262">
                  <c:v>120</c:v>
                </c:pt>
                <c:pt idx="263">
                  <c:v>120</c:v>
                </c:pt>
                <c:pt idx="264">
                  <c:v>120</c:v>
                </c:pt>
                <c:pt idx="265">
                  <c:v>120</c:v>
                </c:pt>
                <c:pt idx="266">
                  <c:v>120</c:v>
                </c:pt>
                <c:pt idx="267">
                  <c:v>120</c:v>
                </c:pt>
                <c:pt idx="268">
                  <c:v>120</c:v>
                </c:pt>
                <c:pt idx="269">
                  <c:v>120</c:v>
                </c:pt>
                <c:pt idx="270">
                  <c:v>120</c:v>
                </c:pt>
                <c:pt idx="271">
                  <c:v>120</c:v>
                </c:pt>
                <c:pt idx="272">
                  <c:v>120</c:v>
                </c:pt>
                <c:pt idx="273">
                  <c:v>120</c:v>
                </c:pt>
                <c:pt idx="274">
                  <c:v>120</c:v>
                </c:pt>
                <c:pt idx="275">
                  <c:v>120</c:v>
                </c:pt>
                <c:pt idx="276">
                  <c:v>120</c:v>
                </c:pt>
                <c:pt idx="277">
                  <c:v>120</c:v>
                </c:pt>
                <c:pt idx="278">
                  <c:v>120</c:v>
                </c:pt>
                <c:pt idx="279">
                  <c:v>120</c:v>
                </c:pt>
                <c:pt idx="280">
                  <c:v>120</c:v>
                </c:pt>
                <c:pt idx="281">
                  <c:v>120</c:v>
                </c:pt>
                <c:pt idx="282">
                  <c:v>120</c:v>
                </c:pt>
                <c:pt idx="283">
                  <c:v>120</c:v>
                </c:pt>
                <c:pt idx="284">
                  <c:v>120</c:v>
                </c:pt>
                <c:pt idx="285">
                  <c:v>120</c:v>
                </c:pt>
                <c:pt idx="286">
                  <c:v>120</c:v>
                </c:pt>
                <c:pt idx="287">
                  <c:v>120</c:v>
                </c:pt>
                <c:pt idx="288">
                  <c:v>120</c:v>
                </c:pt>
                <c:pt idx="289">
                  <c:v>120</c:v>
                </c:pt>
                <c:pt idx="290">
                  <c:v>120</c:v>
                </c:pt>
                <c:pt idx="291">
                  <c:v>120</c:v>
                </c:pt>
                <c:pt idx="292">
                  <c:v>120</c:v>
                </c:pt>
                <c:pt idx="293">
                  <c:v>120</c:v>
                </c:pt>
                <c:pt idx="294">
                  <c:v>120</c:v>
                </c:pt>
                <c:pt idx="295">
                  <c:v>120</c:v>
                </c:pt>
                <c:pt idx="296">
                  <c:v>120</c:v>
                </c:pt>
                <c:pt idx="297">
                  <c:v>120</c:v>
                </c:pt>
                <c:pt idx="298">
                  <c:v>120</c:v>
                </c:pt>
                <c:pt idx="299">
                  <c:v>120</c:v>
                </c:pt>
              </c:numCache>
            </c:numRef>
          </c:yVal>
        </c:ser>
        <c:axId val="53093888"/>
        <c:axId val="53108736"/>
      </c:scatterChart>
      <c:valAx>
        <c:axId val="53093888"/>
        <c:scaling>
          <c:orientation val="minMax"/>
          <c:max val="60"/>
          <c:min val="0"/>
        </c:scaling>
        <c:axPos val="b"/>
        <c:title>
          <c:tx>
            <c:rich>
              <a:bodyPr/>
              <a:lstStyle/>
              <a:p>
                <a:pPr>
                  <a:defRPr/>
                </a:pPr>
                <a:r>
                  <a:rPr lang="en-US" sz="1600" dirty="0"/>
                  <a:t>Mission Length (Days)</a:t>
                </a:r>
              </a:p>
            </c:rich>
          </c:tx>
        </c:title>
        <c:numFmt formatCode="General" sourceLinked="1"/>
        <c:tickLblPos val="nextTo"/>
        <c:crossAx val="53108736"/>
        <c:crosses val="autoZero"/>
        <c:crossBetween val="midCat"/>
      </c:valAx>
      <c:valAx>
        <c:axId val="53108736"/>
        <c:scaling>
          <c:orientation val="minMax"/>
          <c:max val="200"/>
          <c:min val="0"/>
        </c:scaling>
        <c:axPos val="l"/>
        <c:majorGridlines/>
        <c:title>
          <c:tx>
            <c:rich>
              <a:bodyPr rot="-5400000" vert="horz"/>
              <a:lstStyle/>
              <a:p>
                <a:pPr>
                  <a:defRPr/>
                </a:pPr>
                <a:r>
                  <a:rPr lang="en-US" sz="1600" dirty="0"/>
                  <a:t>Mass (kg)</a:t>
                </a:r>
              </a:p>
            </c:rich>
          </c:tx>
        </c:title>
        <c:numFmt formatCode="General" sourceLinked="1"/>
        <c:tickLblPos val="nextTo"/>
        <c:crossAx val="53093888"/>
        <c:crosses val="autoZero"/>
        <c:crossBetween val="midCat"/>
      </c:valAx>
    </c:plotArea>
    <c:legend>
      <c:legendPos val="r"/>
      <c:txPr>
        <a:bodyPr/>
        <a:lstStyle/>
        <a:p>
          <a:pPr>
            <a:defRPr sz="1400"/>
          </a:pPr>
          <a:endParaRPr lang="en-US"/>
        </a:p>
      </c:txPr>
    </c:legend>
    <c:plotVisOnly val="1"/>
  </c:chart>
  <c:spPr>
    <a:solidFill>
      <a:prstClr val="white"/>
    </a:solidFill>
  </c:spPr>
  <c:externalData r:id="rId2"/>
</c:chartSpace>
</file>

<file path=ppt/charts/chart3.xml><?xml version="1.0" encoding="utf-8"?>
<c:chartSpace xmlns:c="http://schemas.openxmlformats.org/drawingml/2006/chart" xmlns:a="http://schemas.openxmlformats.org/drawingml/2006/main" xmlns:r="http://schemas.openxmlformats.org/officeDocument/2006/relationships">
  <c:lang val="en-US"/>
  <c:clrMapOvr bg1="lt1" tx1="dk1" bg2="lt2" tx2="dk2" accent1="accent1" accent2="accent2" accent3="accent3" accent4="accent4" accent5="accent5" accent6="accent6" hlink="hlink" folHlink="folHlink"/>
  <c:chart>
    <c:title>
      <c:tx>
        <c:rich>
          <a:bodyPr/>
          <a:lstStyle/>
          <a:p>
            <a:pPr>
              <a:defRPr/>
            </a:pPr>
            <a:r>
              <a:rPr lang="en-US" sz="1400"/>
              <a:t>Power Required for CO2</a:t>
            </a:r>
            <a:r>
              <a:rPr lang="en-US" sz="1400" baseline="0"/>
              <a:t> Scrubbing vs. Crew Size</a:t>
            </a:r>
            <a:endParaRPr lang="en-US" sz="1400"/>
          </a:p>
        </c:rich>
      </c:tx>
    </c:title>
    <c:plotArea>
      <c:layout/>
      <c:barChart>
        <c:barDir val="col"/>
        <c:grouping val="clustered"/>
        <c:ser>
          <c:idx val="0"/>
          <c:order val="0"/>
          <c:tx>
            <c:v>LiOH</c:v>
          </c:tx>
          <c:cat>
            <c:numRef>
              <c:f>'CO2 Scrubbing Data'!$X$3:$Z$3</c:f>
              <c:numCache>
                <c:formatCode>General</c:formatCode>
                <c:ptCount val="3"/>
                <c:pt idx="0">
                  <c:v>2</c:v>
                </c:pt>
                <c:pt idx="1">
                  <c:v>3</c:v>
                </c:pt>
                <c:pt idx="2">
                  <c:v>4</c:v>
                </c:pt>
              </c:numCache>
            </c:numRef>
          </c:cat>
          <c:val>
            <c:numRef>
              <c:f>'CO2 Scrubbing Data'!$I$4:$K$4</c:f>
              <c:numCache>
                <c:formatCode>General</c:formatCode>
                <c:ptCount val="3"/>
                <c:pt idx="0">
                  <c:v>0</c:v>
                </c:pt>
                <c:pt idx="1">
                  <c:v>0</c:v>
                </c:pt>
                <c:pt idx="2">
                  <c:v>0</c:v>
                </c:pt>
              </c:numCache>
            </c:numRef>
          </c:val>
        </c:ser>
        <c:ser>
          <c:idx val="1"/>
          <c:order val="1"/>
          <c:tx>
            <c:v>4BMSC</c:v>
          </c:tx>
          <c:cat>
            <c:numRef>
              <c:f>'CO2 Scrubbing Data'!$X$3:$Z$3</c:f>
              <c:numCache>
                <c:formatCode>General</c:formatCode>
                <c:ptCount val="3"/>
                <c:pt idx="0">
                  <c:v>2</c:v>
                </c:pt>
                <c:pt idx="1">
                  <c:v>3</c:v>
                </c:pt>
                <c:pt idx="2">
                  <c:v>4</c:v>
                </c:pt>
              </c:numCache>
            </c:numRef>
          </c:cat>
          <c:val>
            <c:numRef>
              <c:f>'CO2 Scrubbing Data'!$R$4:$T$4</c:f>
              <c:numCache>
                <c:formatCode>General</c:formatCode>
                <c:ptCount val="3"/>
                <c:pt idx="0">
                  <c:v>340</c:v>
                </c:pt>
                <c:pt idx="1">
                  <c:v>510</c:v>
                </c:pt>
                <c:pt idx="2">
                  <c:v>680</c:v>
                </c:pt>
              </c:numCache>
            </c:numRef>
          </c:val>
        </c:ser>
        <c:ser>
          <c:idx val="2"/>
          <c:order val="2"/>
          <c:tx>
            <c:v>SAWD</c:v>
          </c:tx>
          <c:cat>
            <c:numRef>
              <c:f>'CO2 Scrubbing Data'!$X$3:$Z$3</c:f>
              <c:numCache>
                <c:formatCode>General</c:formatCode>
                <c:ptCount val="3"/>
                <c:pt idx="0">
                  <c:v>2</c:v>
                </c:pt>
                <c:pt idx="1">
                  <c:v>3</c:v>
                </c:pt>
                <c:pt idx="2">
                  <c:v>4</c:v>
                </c:pt>
              </c:numCache>
            </c:numRef>
          </c:cat>
          <c:val>
            <c:numRef>
              <c:f>'CO2 Scrubbing Data'!$AA$4:$AC$4</c:f>
              <c:numCache>
                <c:formatCode>General</c:formatCode>
                <c:ptCount val="3"/>
                <c:pt idx="0">
                  <c:v>300</c:v>
                </c:pt>
                <c:pt idx="1">
                  <c:v>450</c:v>
                </c:pt>
                <c:pt idx="2">
                  <c:v>600</c:v>
                </c:pt>
              </c:numCache>
            </c:numRef>
          </c:val>
        </c:ser>
        <c:ser>
          <c:idx val="3"/>
          <c:order val="3"/>
          <c:tx>
            <c:v>ACRS</c:v>
          </c:tx>
          <c:cat>
            <c:numRef>
              <c:f>'CO2 Scrubbing Data'!$X$3:$Z$3</c:f>
              <c:numCache>
                <c:formatCode>General</c:formatCode>
                <c:ptCount val="3"/>
                <c:pt idx="0">
                  <c:v>2</c:v>
                </c:pt>
                <c:pt idx="1">
                  <c:v>3</c:v>
                </c:pt>
                <c:pt idx="2">
                  <c:v>4</c:v>
                </c:pt>
              </c:numCache>
            </c:numRef>
          </c:cat>
          <c:val>
            <c:numRef>
              <c:f>'CO2 Scrubbing Data'!$AJ$4:$AL$4</c:f>
              <c:numCache>
                <c:formatCode>General</c:formatCode>
                <c:ptCount val="3"/>
                <c:pt idx="0">
                  <c:v>260</c:v>
                </c:pt>
                <c:pt idx="1">
                  <c:v>390</c:v>
                </c:pt>
                <c:pt idx="2">
                  <c:v>520</c:v>
                </c:pt>
              </c:numCache>
            </c:numRef>
          </c:val>
        </c:ser>
        <c:axId val="53943680"/>
        <c:axId val="53958528"/>
      </c:barChart>
      <c:catAx>
        <c:axId val="53943680"/>
        <c:scaling>
          <c:orientation val="minMax"/>
        </c:scaling>
        <c:axPos val="b"/>
        <c:title>
          <c:tx>
            <c:rich>
              <a:bodyPr/>
              <a:lstStyle/>
              <a:p>
                <a:pPr>
                  <a:defRPr/>
                </a:pPr>
                <a:r>
                  <a:rPr lang="en-US"/>
                  <a:t>Crew Size (persons)</a:t>
                </a:r>
              </a:p>
            </c:rich>
          </c:tx>
        </c:title>
        <c:numFmt formatCode="General" sourceLinked="1"/>
        <c:tickLblPos val="nextTo"/>
        <c:crossAx val="53958528"/>
        <c:crosses val="autoZero"/>
        <c:auto val="1"/>
        <c:lblAlgn val="ctr"/>
        <c:lblOffset val="100"/>
      </c:catAx>
      <c:valAx>
        <c:axId val="53958528"/>
        <c:scaling>
          <c:orientation val="minMax"/>
        </c:scaling>
        <c:axPos val="l"/>
        <c:majorGridlines/>
        <c:title>
          <c:tx>
            <c:rich>
              <a:bodyPr rot="-5400000" vert="horz"/>
              <a:lstStyle/>
              <a:p>
                <a:pPr>
                  <a:defRPr/>
                </a:pPr>
                <a:r>
                  <a:rPr lang="en-US"/>
                  <a:t>Power (W/day)</a:t>
                </a:r>
              </a:p>
            </c:rich>
          </c:tx>
        </c:title>
        <c:numFmt formatCode="General" sourceLinked="1"/>
        <c:tickLblPos val="nextTo"/>
        <c:crossAx val="53943680"/>
        <c:crosses val="autoZero"/>
        <c:crossBetween val="between"/>
      </c:valAx>
    </c:plotArea>
    <c:legend>
      <c:legendPos val="r"/>
    </c:legend>
    <c:plotVisOnly val="1"/>
  </c:chart>
  <c:spPr>
    <a:solidFill>
      <a:prstClr val="white"/>
    </a:solidFill>
  </c:spPr>
  <c:externalData r:id="rId2"/>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clrMapOvr bg1="lt1" tx1="dk1" bg2="lt2" tx2="dk2" accent1="accent1" accent2="accent2" accent3="accent3" accent4="accent4" accent5="accent5" accent6="accent6" hlink="hlink" folHlink="folHlink"/>
  <c:chart>
    <c:title>
      <c:tx>
        <c:rich>
          <a:bodyPr/>
          <a:lstStyle/>
          <a:p>
            <a:pPr>
              <a:defRPr/>
            </a:pPr>
            <a:r>
              <a:rPr lang="en-US" sz="1300"/>
              <a:t>Volume Required for CO2</a:t>
            </a:r>
            <a:r>
              <a:rPr lang="en-US" sz="1300" baseline="0"/>
              <a:t> Scrubbing vs. Crew Size</a:t>
            </a:r>
            <a:endParaRPr lang="en-US" sz="1300"/>
          </a:p>
        </c:rich>
      </c:tx>
    </c:title>
    <c:plotArea>
      <c:layout/>
      <c:barChart>
        <c:barDir val="col"/>
        <c:grouping val="clustered"/>
        <c:ser>
          <c:idx val="0"/>
          <c:order val="0"/>
          <c:tx>
            <c:v>LiOH</c:v>
          </c:tx>
          <c:cat>
            <c:numRef>
              <c:f>'CO2 Scrubbing Data'!$X$3:$Z$3</c:f>
              <c:numCache>
                <c:formatCode>General</c:formatCode>
                <c:ptCount val="3"/>
                <c:pt idx="0">
                  <c:v>2</c:v>
                </c:pt>
                <c:pt idx="1">
                  <c:v>3</c:v>
                </c:pt>
                <c:pt idx="2">
                  <c:v>4</c:v>
                </c:pt>
              </c:numCache>
            </c:numRef>
          </c:cat>
          <c:val>
            <c:numRef>
              <c:f>'CO2 Scrubbing Data'!$I$4:$K$4</c:f>
              <c:numCache>
                <c:formatCode>General</c:formatCode>
                <c:ptCount val="3"/>
                <c:pt idx="0">
                  <c:v>0</c:v>
                </c:pt>
                <c:pt idx="1">
                  <c:v>0</c:v>
                </c:pt>
                <c:pt idx="2">
                  <c:v>0</c:v>
                </c:pt>
              </c:numCache>
            </c:numRef>
          </c:val>
        </c:ser>
        <c:ser>
          <c:idx val="1"/>
          <c:order val="1"/>
          <c:tx>
            <c:v>4BMSC</c:v>
          </c:tx>
          <c:cat>
            <c:numRef>
              <c:f>'CO2 Scrubbing Data'!$X$3:$Z$3</c:f>
              <c:numCache>
                <c:formatCode>General</c:formatCode>
                <c:ptCount val="3"/>
                <c:pt idx="0">
                  <c:v>2</c:v>
                </c:pt>
                <c:pt idx="1">
                  <c:v>3</c:v>
                </c:pt>
                <c:pt idx="2">
                  <c:v>4</c:v>
                </c:pt>
              </c:numCache>
            </c:numRef>
          </c:cat>
          <c:val>
            <c:numRef>
              <c:f>'CO2 Scrubbing Data'!$U$4:$W$4</c:f>
              <c:numCache>
                <c:formatCode>General</c:formatCode>
                <c:ptCount val="3"/>
                <c:pt idx="0">
                  <c:v>0.22</c:v>
                </c:pt>
                <c:pt idx="1">
                  <c:v>0.33000000000000046</c:v>
                </c:pt>
                <c:pt idx="2">
                  <c:v>0.44</c:v>
                </c:pt>
              </c:numCache>
            </c:numRef>
          </c:val>
        </c:ser>
        <c:ser>
          <c:idx val="2"/>
          <c:order val="2"/>
          <c:tx>
            <c:v>SAWD</c:v>
          </c:tx>
          <c:cat>
            <c:numRef>
              <c:f>'CO2 Scrubbing Data'!$X$3:$Z$3</c:f>
              <c:numCache>
                <c:formatCode>General</c:formatCode>
                <c:ptCount val="3"/>
                <c:pt idx="0">
                  <c:v>2</c:v>
                </c:pt>
                <c:pt idx="1">
                  <c:v>3</c:v>
                </c:pt>
                <c:pt idx="2">
                  <c:v>4</c:v>
                </c:pt>
              </c:numCache>
            </c:numRef>
          </c:cat>
          <c:val>
            <c:numRef>
              <c:f>'CO2 Scrubbing Data'!$AD$4:$AF$4</c:f>
              <c:numCache>
                <c:formatCode>General</c:formatCode>
                <c:ptCount val="3"/>
                <c:pt idx="0">
                  <c:v>0.14000000000000001</c:v>
                </c:pt>
                <c:pt idx="1">
                  <c:v>0.21000000000000019</c:v>
                </c:pt>
                <c:pt idx="2">
                  <c:v>0.28000000000000008</c:v>
                </c:pt>
              </c:numCache>
            </c:numRef>
          </c:val>
        </c:ser>
        <c:ser>
          <c:idx val="3"/>
          <c:order val="3"/>
          <c:tx>
            <c:v>ACRS</c:v>
          </c:tx>
          <c:cat>
            <c:numRef>
              <c:f>'CO2 Scrubbing Data'!$X$3:$Z$3</c:f>
              <c:numCache>
                <c:formatCode>General</c:formatCode>
                <c:ptCount val="3"/>
                <c:pt idx="0">
                  <c:v>2</c:v>
                </c:pt>
                <c:pt idx="1">
                  <c:v>3</c:v>
                </c:pt>
                <c:pt idx="2">
                  <c:v>4</c:v>
                </c:pt>
              </c:numCache>
            </c:numRef>
          </c:cat>
          <c:val>
            <c:numRef>
              <c:f>'CO2 Scrubbing Data'!$AM$4:$AO$4</c:f>
              <c:numCache>
                <c:formatCode>General</c:formatCode>
                <c:ptCount val="3"/>
                <c:pt idx="0">
                  <c:v>0.2</c:v>
                </c:pt>
                <c:pt idx="1">
                  <c:v>0.30000000000000032</c:v>
                </c:pt>
                <c:pt idx="2">
                  <c:v>0.4</c:v>
                </c:pt>
              </c:numCache>
            </c:numRef>
          </c:val>
        </c:ser>
        <c:axId val="60824576"/>
        <c:axId val="60970496"/>
      </c:barChart>
      <c:catAx>
        <c:axId val="60824576"/>
        <c:scaling>
          <c:orientation val="minMax"/>
        </c:scaling>
        <c:axPos val="b"/>
        <c:title>
          <c:tx>
            <c:rich>
              <a:bodyPr/>
              <a:lstStyle/>
              <a:p>
                <a:pPr>
                  <a:defRPr/>
                </a:pPr>
                <a:r>
                  <a:rPr lang="en-US"/>
                  <a:t>Crew Size (persons)</a:t>
                </a:r>
              </a:p>
            </c:rich>
          </c:tx>
        </c:title>
        <c:numFmt formatCode="General" sourceLinked="1"/>
        <c:tickLblPos val="nextTo"/>
        <c:crossAx val="60970496"/>
        <c:crosses val="autoZero"/>
        <c:auto val="1"/>
        <c:lblAlgn val="ctr"/>
        <c:lblOffset val="100"/>
      </c:catAx>
      <c:valAx>
        <c:axId val="60970496"/>
        <c:scaling>
          <c:orientation val="minMax"/>
        </c:scaling>
        <c:axPos val="l"/>
        <c:majorGridlines/>
        <c:title>
          <c:tx>
            <c:rich>
              <a:bodyPr rot="-5400000" vert="horz"/>
              <a:lstStyle/>
              <a:p>
                <a:pPr>
                  <a:defRPr/>
                </a:pPr>
                <a:r>
                  <a:rPr lang="en-US"/>
                  <a:t>Volume (m^3)</a:t>
                </a:r>
              </a:p>
            </c:rich>
          </c:tx>
        </c:title>
        <c:numFmt formatCode="General" sourceLinked="1"/>
        <c:tickLblPos val="nextTo"/>
        <c:crossAx val="60824576"/>
        <c:crosses val="autoZero"/>
        <c:crossBetween val="between"/>
      </c:valAx>
    </c:plotArea>
    <c:legend>
      <c:legendPos val="r"/>
    </c:legend>
    <c:plotVisOnly val="1"/>
  </c:chart>
  <c:spPr>
    <a:solidFill>
      <a:prstClr val="white"/>
    </a:solidFill>
  </c:spPr>
  <c:externalData r:id="rId2"/>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US"/>
  <c:clrMapOvr bg1="lt1" tx1="dk1" bg2="lt2" tx2="dk2" accent1="accent1" accent2="accent2" accent3="accent3" accent4="accent4" accent5="accent5" accent6="accent6" hlink="hlink" folHlink="folHlink"/>
  <c:chart>
    <c:title>
      <c:tx>
        <c:rich>
          <a:bodyPr/>
          <a:lstStyle/>
          <a:p>
            <a:pPr>
              <a:defRPr/>
            </a:pPr>
            <a:r>
              <a:rPr lang="en-US" sz="1400"/>
              <a:t>Water</a:t>
            </a:r>
            <a:r>
              <a:rPr lang="en-US" sz="1400" baseline="0"/>
              <a:t> required for a 2 person mission versus mission length, at different recycling factors</a:t>
            </a:r>
            <a:endParaRPr lang="en-US" sz="1400"/>
          </a:p>
        </c:rich>
      </c:tx>
      <c:layout>
        <c:manualLayout>
          <c:xMode val="edge"/>
          <c:yMode val="edge"/>
          <c:x val="0.13336383929426929"/>
          <c:y val="1.5625E-2"/>
        </c:manualLayout>
      </c:layout>
    </c:title>
    <c:plotArea>
      <c:layout/>
      <c:scatterChart>
        <c:scatterStyle val="lineMarker"/>
        <c:ser>
          <c:idx val="0"/>
          <c:order val="0"/>
          <c:tx>
            <c:v>0.94</c:v>
          </c:tx>
          <c:xVal>
            <c:numRef>
              <c:f>'Water Distillation'!$A$27:$A$86</c:f>
              <c:numCache>
                <c:formatCode>0</c:formatCode>
                <c:ptCount val="60"/>
                <c:pt idx="0">
                  <c:v>5</c:v>
                </c:pt>
                <c:pt idx="1">
                  <c:v>10</c:v>
                </c:pt>
                <c:pt idx="2">
                  <c:v>15</c:v>
                </c:pt>
                <c:pt idx="3">
                  <c:v>20</c:v>
                </c:pt>
                <c:pt idx="4">
                  <c:v>25</c:v>
                </c:pt>
                <c:pt idx="5">
                  <c:v>30</c:v>
                </c:pt>
                <c:pt idx="6">
                  <c:v>35</c:v>
                </c:pt>
                <c:pt idx="7">
                  <c:v>40</c:v>
                </c:pt>
                <c:pt idx="8">
                  <c:v>45</c:v>
                </c:pt>
                <c:pt idx="9">
                  <c:v>50</c:v>
                </c:pt>
                <c:pt idx="10">
                  <c:v>55</c:v>
                </c:pt>
                <c:pt idx="11">
                  <c:v>60</c:v>
                </c:pt>
                <c:pt idx="12">
                  <c:v>65</c:v>
                </c:pt>
                <c:pt idx="13">
                  <c:v>70</c:v>
                </c:pt>
                <c:pt idx="14">
                  <c:v>75</c:v>
                </c:pt>
                <c:pt idx="15">
                  <c:v>80</c:v>
                </c:pt>
                <c:pt idx="16">
                  <c:v>85</c:v>
                </c:pt>
                <c:pt idx="17">
                  <c:v>90</c:v>
                </c:pt>
                <c:pt idx="18">
                  <c:v>95</c:v>
                </c:pt>
                <c:pt idx="19">
                  <c:v>100</c:v>
                </c:pt>
                <c:pt idx="20">
                  <c:v>105</c:v>
                </c:pt>
                <c:pt idx="21">
                  <c:v>110</c:v>
                </c:pt>
                <c:pt idx="22">
                  <c:v>115</c:v>
                </c:pt>
                <c:pt idx="23">
                  <c:v>120</c:v>
                </c:pt>
                <c:pt idx="24">
                  <c:v>125</c:v>
                </c:pt>
                <c:pt idx="25">
                  <c:v>130</c:v>
                </c:pt>
                <c:pt idx="26">
                  <c:v>135</c:v>
                </c:pt>
                <c:pt idx="27">
                  <c:v>140</c:v>
                </c:pt>
                <c:pt idx="28">
                  <c:v>145</c:v>
                </c:pt>
                <c:pt idx="29">
                  <c:v>150</c:v>
                </c:pt>
                <c:pt idx="30">
                  <c:v>155</c:v>
                </c:pt>
                <c:pt idx="31">
                  <c:v>160</c:v>
                </c:pt>
                <c:pt idx="32">
                  <c:v>165</c:v>
                </c:pt>
                <c:pt idx="33">
                  <c:v>170</c:v>
                </c:pt>
                <c:pt idx="34">
                  <c:v>175</c:v>
                </c:pt>
                <c:pt idx="35">
                  <c:v>180</c:v>
                </c:pt>
                <c:pt idx="36">
                  <c:v>185</c:v>
                </c:pt>
                <c:pt idx="37">
                  <c:v>190</c:v>
                </c:pt>
                <c:pt idx="38">
                  <c:v>195</c:v>
                </c:pt>
                <c:pt idx="39">
                  <c:v>200</c:v>
                </c:pt>
                <c:pt idx="40">
                  <c:v>205</c:v>
                </c:pt>
                <c:pt idx="41">
                  <c:v>210</c:v>
                </c:pt>
                <c:pt idx="42">
                  <c:v>215</c:v>
                </c:pt>
                <c:pt idx="43">
                  <c:v>220</c:v>
                </c:pt>
                <c:pt idx="44">
                  <c:v>225</c:v>
                </c:pt>
                <c:pt idx="45">
                  <c:v>230</c:v>
                </c:pt>
                <c:pt idx="46">
                  <c:v>235</c:v>
                </c:pt>
                <c:pt idx="47">
                  <c:v>240</c:v>
                </c:pt>
                <c:pt idx="48">
                  <c:v>245</c:v>
                </c:pt>
                <c:pt idx="49">
                  <c:v>250</c:v>
                </c:pt>
                <c:pt idx="50">
                  <c:v>255</c:v>
                </c:pt>
                <c:pt idx="51">
                  <c:v>260</c:v>
                </c:pt>
                <c:pt idx="52">
                  <c:v>265</c:v>
                </c:pt>
                <c:pt idx="53">
                  <c:v>270</c:v>
                </c:pt>
                <c:pt idx="54">
                  <c:v>275</c:v>
                </c:pt>
                <c:pt idx="55">
                  <c:v>280</c:v>
                </c:pt>
                <c:pt idx="56">
                  <c:v>285</c:v>
                </c:pt>
                <c:pt idx="57">
                  <c:v>290</c:v>
                </c:pt>
                <c:pt idx="58">
                  <c:v>295</c:v>
                </c:pt>
                <c:pt idx="59">
                  <c:v>300</c:v>
                </c:pt>
              </c:numCache>
            </c:numRef>
          </c:xVal>
          <c:yVal>
            <c:numRef>
              <c:f>'Water Distillation'!$E$27:$E$86</c:f>
              <c:numCache>
                <c:formatCode>0</c:formatCode>
                <c:ptCount val="60"/>
                <c:pt idx="0">
                  <c:v>74.620000000000019</c:v>
                </c:pt>
                <c:pt idx="1">
                  <c:v>91.84000000000006</c:v>
                </c:pt>
                <c:pt idx="2">
                  <c:v>109.06000000000009</c:v>
                </c:pt>
                <c:pt idx="3">
                  <c:v>126.28000000000011</c:v>
                </c:pt>
                <c:pt idx="4">
                  <c:v>143.50000000000014</c:v>
                </c:pt>
                <c:pt idx="5">
                  <c:v>160.72000000000017</c:v>
                </c:pt>
                <c:pt idx="6">
                  <c:v>177.9400000000002</c:v>
                </c:pt>
                <c:pt idx="7">
                  <c:v>195.16000000000022</c:v>
                </c:pt>
                <c:pt idx="8">
                  <c:v>212.38000000000019</c:v>
                </c:pt>
                <c:pt idx="9">
                  <c:v>229.60000000000028</c:v>
                </c:pt>
                <c:pt idx="10">
                  <c:v>246.82000000000025</c:v>
                </c:pt>
                <c:pt idx="11">
                  <c:v>264.0400000000003</c:v>
                </c:pt>
                <c:pt idx="12">
                  <c:v>281.2600000000001</c:v>
                </c:pt>
                <c:pt idx="13">
                  <c:v>298.48000000000025</c:v>
                </c:pt>
                <c:pt idx="14">
                  <c:v>315.70000000000016</c:v>
                </c:pt>
                <c:pt idx="15">
                  <c:v>332.92000000000024</c:v>
                </c:pt>
                <c:pt idx="16">
                  <c:v>350.14000000000078</c:v>
                </c:pt>
                <c:pt idx="17">
                  <c:v>367.36</c:v>
                </c:pt>
                <c:pt idx="18">
                  <c:v>384.58000000000027</c:v>
                </c:pt>
                <c:pt idx="19">
                  <c:v>401.80000000000052</c:v>
                </c:pt>
                <c:pt idx="20">
                  <c:v>419.01999999999964</c:v>
                </c:pt>
                <c:pt idx="21">
                  <c:v>436.24000000000012</c:v>
                </c:pt>
                <c:pt idx="22">
                  <c:v>453.46000000000026</c:v>
                </c:pt>
                <c:pt idx="23">
                  <c:v>470.68000000000075</c:v>
                </c:pt>
                <c:pt idx="24">
                  <c:v>487.9</c:v>
                </c:pt>
                <c:pt idx="25">
                  <c:v>505.12000000000035</c:v>
                </c:pt>
                <c:pt idx="26">
                  <c:v>522.34000000000049</c:v>
                </c:pt>
                <c:pt idx="27">
                  <c:v>539.5600000000004</c:v>
                </c:pt>
                <c:pt idx="28">
                  <c:v>556.78000000000054</c:v>
                </c:pt>
                <c:pt idx="29">
                  <c:v>574.00000000000034</c:v>
                </c:pt>
                <c:pt idx="30">
                  <c:v>591.21999999999969</c:v>
                </c:pt>
                <c:pt idx="31">
                  <c:v>608.4400000000004</c:v>
                </c:pt>
                <c:pt idx="32">
                  <c:v>625.6600000000002</c:v>
                </c:pt>
                <c:pt idx="33">
                  <c:v>642.88000000000159</c:v>
                </c:pt>
                <c:pt idx="34">
                  <c:v>660.1000000000007</c:v>
                </c:pt>
                <c:pt idx="35">
                  <c:v>677.31999999999948</c:v>
                </c:pt>
                <c:pt idx="36">
                  <c:v>694.54000000000121</c:v>
                </c:pt>
                <c:pt idx="37">
                  <c:v>711.76000000000056</c:v>
                </c:pt>
                <c:pt idx="38">
                  <c:v>728.9799999999999</c:v>
                </c:pt>
                <c:pt idx="39">
                  <c:v>746.20000000000152</c:v>
                </c:pt>
                <c:pt idx="40">
                  <c:v>763.42000000000041</c:v>
                </c:pt>
                <c:pt idx="41">
                  <c:v>780.63999999999976</c:v>
                </c:pt>
                <c:pt idx="42">
                  <c:v>797.86000000000047</c:v>
                </c:pt>
                <c:pt idx="43">
                  <c:v>815.0800000000005</c:v>
                </c:pt>
                <c:pt idx="44">
                  <c:v>832.30000000000143</c:v>
                </c:pt>
                <c:pt idx="45">
                  <c:v>849.52000000000078</c:v>
                </c:pt>
                <c:pt idx="46">
                  <c:v>866.74000000000012</c:v>
                </c:pt>
                <c:pt idx="47">
                  <c:v>883.96000000000129</c:v>
                </c:pt>
                <c:pt idx="48">
                  <c:v>901.18000000000063</c:v>
                </c:pt>
                <c:pt idx="49">
                  <c:v>918.4</c:v>
                </c:pt>
                <c:pt idx="50">
                  <c:v>935.62000000000114</c:v>
                </c:pt>
                <c:pt idx="51">
                  <c:v>952.84000000000049</c:v>
                </c:pt>
                <c:pt idx="52">
                  <c:v>970.06000000000142</c:v>
                </c:pt>
                <c:pt idx="53">
                  <c:v>987.28000000000168</c:v>
                </c:pt>
                <c:pt idx="54">
                  <c:v>1004.5000000000003</c:v>
                </c:pt>
                <c:pt idx="55">
                  <c:v>1021.7200000000015</c:v>
                </c:pt>
                <c:pt idx="56">
                  <c:v>1038.940000000001</c:v>
                </c:pt>
                <c:pt idx="57">
                  <c:v>1056.1599999999999</c:v>
                </c:pt>
                <c:pt idx="58">
                  <c:v>1073.3800000000008</c:v>
                </c:pt>
                <c:pt idx="59">
                  <c:v>1090.6000000000008</c:v>
                </c:pt>
              </c:numCache>
            </c:numRef>
          </c:yVal>
        </c:ser>
        <c:ser>
          <c:idx val="1"/>
          <c:order val="1"/>
          <c:tx>
            <c:v>0.9</c:v>
          </c:tx>
          <c:xVal>
            <c:numRef>
              <c:f>'Water Distillation'!$A$27:$A$86</c:f>
              <c:numCache>
                <c:formatCode>0</c:formatCode>
                <c:ptCount val="60"/>
                <c:pt idx="0">
                  <c:v>5</c:v>
                </c:pt>
                <c:pt idx="1">
                  <c:v>10</c:v>
                </c:pt>
                <c:pt idx="2">
                  <c:v>15</c:v>
                </c:pt>
                <c:pt idx="3">
                  <c:v>20</c:v>
                </c:pt>
                <c:pt idx="4">
                  <c:v>25</c:v>
                </c:pt>
                <c:pt idx="5">
                  <c:v>30</c:v>
                </c:pt>
                <c:pt idx="6">
                  <c:v>35</c:v>
                </c:pt>
                <c:pt idx="7">
                  <c:v>40</c:v>
                </c:pt>
                <c:pt idx="8">
                  <c:v>45</c:v>
                </c:pt>
                <c:pt idx="9">
                  <c:v>50</c:v>
                </c:pt>
                <c:pt idx="10">
                  <c:v>55</c:v>
                </c:pt>
                <c:pt idx="11">
                  <c:v>60</c:v>
                </c:pt>
                <c:pt idx="12">
                  <c:v>65</c:v>
                </c:pt>
                <c:pt idx="13">
                  <c:v>70</c:v>
                </c:pt>
                <c:pt idx="14">
                  <c:v>75</c:v>
                </c:pt>
                <c:pt idx="15">
                  <c:v>80</c:v>
                </c:pt>
                <c:pt idx="16">
                  <c:v>85</c:v>
                </c:pt>
                <c:pt idx="17">
                  <c:v>90</c:v>
                </c:pt>
                <c:pt idx="18">
                  <c:v>95</c:v>
                </c:pt>
                <c:pt idx="19">
                  <c:v>100</c:v>
                </c:pt>
                <c:pt idx="20">
                  <c:v>105</c:v>
                </c:pt>
                <c:pt idx="21">
                  <c:v>110</c:v>
                </c:pt>
                <c:pt idx="22">
                  <c:v>115</c:v>
                </c:pt>
                <c:pt idx="23">
                  <c:v>120</c:v>
                </c:pt>
                <c:pt idx="24">
                  <c:v>125</c:v>
                </c:pt>
                <c:pt idx="25">
                  <c:v>130</c:v>
                </c:pt>
                <c:pt idx="26">
                  <c:v>135</c:v>
                </c:pt>
                <c:pt idx="27">
                  <c:v>140</c:v>
                </c:pt>
                <c:pt idx="28">
                  <c:v>145</c:v>
                </c:pt>
                <c:pt idx="29">
                  <c:v>150</c:v>
                </c:pt>
                <c:pt idx="30">
                  <c:v>155</c:v>
                </c:pt>
                <c:pt idx="31">
                  <c:v>160</c:v>
                </c:pt>
                <c:pt idx="32">
                  <c:v>165</c:v>
                </c:pt>
                <c:pt idx="33">
                  <c:v>170</c:v>
                </c:pt>
                <c:pt idx="34">
                  <c:v>175</c:v>
                </c:pt>
                <c:pt idx="35">
                  <c:v>180</c:v>
                </c:pt>
                <c:pt idx="36">
                  <c:v>185</c:v>
                </c:pt>
                <c:pt idx="37">
                  <c:v>190</c:v>
                </c:pt>
                <c:pt idx="38">
                  <c:v>195</c:v>
                </c:pt>
                <c:pt idx="39">
                  <c:v>200</c:v>
                </c:pt>
                <c:pt idx="40">
                  <c:v>205</c:v>
                </c:pt>
                <c:pt idx="41">
                  <c:v>210</c:v>
                </c:pt>
                <c:pt idx="42">
                  <c:v>215</c:v>
                </c:pt>
                <c:pt idx="43">
                  <c:v>220</c:v>
                </c:pt>
                <c:pt idx="44">
                  <c:v>225</c:v>
                </c:pt>
                <c:pt idx="45">
                  <c:v>230</c:v>
                </c:pt>
                <c:pt idx="46">
                  <c:v>235</c:v>
                </c:pt>
                <c:pt idx="47">
                  <c:v>240</c:v>
                </c:pt>
                <c:pt idx="48">
                  <c:v>245</c:v>
                </c:pt>
                <c:pt idx="49">
                  <c:v>250</c:v>
                </c:pt>
                <c:pt idx="50">
                  <c:v>255</c:v>
                </c:pt>
                <c:pt idx="51">
                  <c:v>260</c:v>
                </c:pt>
                <c:pt idx="52">
                  <c:v>265</c:v>
                </c:pt>
                <c:pt idx="53">
                  <c:v>270</c:v>
                </c:pt>
                <c:pt idx="54">
                  <c:v>275</c:v>
                </c:pt>
                <c:pt idx="55">
                  <c:v>280</c:v>
                </c:pt>
                <c:pt idx="56">
                  <c:v>285</c:v>
                </c:pt>
                <c:pt idx="57">
                  <c:v>290</c:v>
                </c:pt>
                <c:pt idx="58">
                  <c:v>295</c:v>
                </c:pt>
                <c:pt idx="59">
                  <c:v>300</c:v>
                </c:pt>
              </c:numCache>
            </c:numRef>
          </c:xVal>
          <c:yVal>
            <c:numRef>
              <c:f>'Water Distillation'!$H$27:$H$86</c:f>
              <c:numCache>
                <c:formatCode>0</c:formatCode>
                <c:ptCount val="60"/>
                <c:pt idx="0">
                  <c:v>86.1</c:v>
                </c:pt>
                <c:pt idx="1">
                  <c:v>114.8</c:v>
                </c:pt>
                <c:pt idx="2">
                  <c:v>143.50000000000003</c:v>
                </c:pt>
                <c:pt idx="3">
                  <c:v>172.19999999999996</c:v>
                </c:pt>
                <c:pt idx="4">
                  <c:v>200.9</c:v>
                </c:pt>
                <c:pt idx="5">
                  <c:v>229.60000000000005</c:v>
                </c:pt>
                <c:pt idx="6">
                  <c:v>258.29999999999944</c:v>
                </c:pt>
                <c:pt idx="7">
                  <c:v>286.99999999999949</c:v>
                </c:pt>
                <c:pt idx="8">
                  <c:v>315.69999999999965</c:v>
                </c:pt>
                <c:pt idx="9">
                  <c:v>344.4</c:v>
                </c:pt>
                <c:pt idx="10">
                  <c:v>373.09999999999945</c:v>
                </c:pt>
                <c:pt idx="11">
                  <c:v>401.80000000000007</c:v>
                </c:pt>
                <c:pt idx="12">
                  <c:v>430.49999999999949</c:v>
                </c:pt>
                <c:pt idx="13">
                  <c:v>459.19999999999965</c:v>
                </c:pt>
                <c:pt idx="14">
                  <c:v>487.9</c:v>
                </c:pt>
                <c:pt idx="15">
                  <c:v>516.5999999999998</c:v>
                </c:pt>
                <c:pt idx="16">
                  <c:v>545.29999999999961</c:v>
                </c:pt>
                <c:pt idx="17">
                  <c:v>573.99999999999943</c:v>
                </c:pt>
                <c:pt idx="18">
                  <c:v>602.7000000000005</c:v>
                </c:pt>
                <c:pt idx="19">
                  <c:v>631.4</c:v>
                </c:pt>
                <c:pt idx="20">
                  <c:v>660.0999999999998</c:v>
                </c:pt>
                <c:pt idx="21">
                  <c:v>688.79999999999961</c:v>
                </c:pt>
                <c:pt idx="22">
                  <c:v>717.49999999999943</c:v>
                </c:pt>
                <c:pt idx="23">
                  <c:v>746.2000000000005</c:v>
                </c:pt>
                <c:pt idx="24">
                  <c:v>774.9</c:v>
                </c:pt>
                <c:pt idx="25">
                  <c:v>803.5999999999998</c:v>
                </c:pt>
                <c:pt idx="26">
                  <c:v>832.29999999999961</c:v>
                </c:pt>
                <c:pt idx="27">
                  <c:v>860.99999999999943</c:v>
                </c:pt>
                <c:pt idx="28">
                  <c:v>889.7000000000005</c:v>
                </c:pt>
                <c:pt idx="29">
                  <c:v>918.4</c:v>
                </c:pt>
                <c:pt idx="30">
                  <c:v>947.0999999999998</c:v>
                </c:pt>
                <c:pt idx="31">
                  <c:v>975.79999999999961</c:v>
                </c:pt>
                <c:pt idx="32">
                  <c:v>1004.5000000000003</c:v>
                </c:pt>
                <c:pt idx="33">
                  <c:v>1033.1999999999994</c:v>
                </c:pt>
                <c:pt idx="34">
                  <c:v>1061.9000000000001</c:v>
                </c:pt>
                <c:pt idx="35">
                  <c:v>1090.599999999999</c:v>
                </c:pt>
                <c:pt idx="36">
                  <c:v>1119.2999999999997</c:v>
                </c:pt>
                <c:pt idx="37">
                  <c:v>1148.0000000000005</c:v>
                </c:pt>
                <c:pt idx="38">
                  <c:v>1176.6999999999994</c:v>
                </c:pt>
                <c:pt idx="39">
                  <c:v>1205.4000000000001</c:v>
                </c:pt>
                <c:pt idx="40">
                  <c:v>1234.099999999999</c:v>
                </c:pt>
                <c:pt idx="41">
                  <c:v>1262.7999999999997</c:v>
                </c:pt>
                <c:pt idx="42">
                  <c:v>1291.5000000000005</c:v>
                </c:pt>
                <c:pt idx="43">
                  <c:v>1320.1999999999994</c:v>
                </c:pt>
                <c:pt idx="44">
                  <c:v>1348.9</c:v>
                </c:pt>
                <c:pt idx="45">
                  <c:v>1377.599999999999</c:v>
                </c:pt>
                <c:pt idx="46">
                  <c:v>1406.2999999999997</c:v>
                </c:pt>
                <c:pt idx="47">
                  <c:v>1435.0000000000005</c:v>
                </c:pt>
                <c:pt idx="48">
                  <c:v>1463.6999999999994</c:v>
                </c:pt>
                <c:pt idx="49">
                  <c:v>1492.4</c:v>
                </c:pt>
                <c:pt idx="50">
                  <c:v>1521.099999999999</c:v>
                </c:pt>
                <c:pt idx="51">
                  <c:v>1549.7999999999997</c:v>
                </c:pt>
                <c:pt idx="52">
                  <c:v>1578.5000000000005</c:v>
                </c:pt>
                <c:pt idx="53">
                  <c:v>1607.1999999999994</c:v>
                </c:pt>
                <c:pt idx="54">
                  <c:v>1635.9</c:v>
                </c:pt>
                <c:pt idx="55">
                  <c:v>1664.599999999999</c:v>
                </c:pt>
                <c:pt idx="56">
                  <c:v>1693.2999999999997</c:v>
                </c:pt>
                <c:pt idx="57">
                  <c:v>1722.0000000000005</c:v>
                </c:pt>
                <c:pt idx="58">
                  <c:v>1750.6999999999994</c:v>
                </c:pt>
                <c:pt idx="59">
                  <c:v>1779.4</c:v>
                </c:pt>
              </c:numCache>
            </c:numRef>
          </c:yVal>
        </c:ser>
        <c:ser>
          <c:idx val="2"/>
          <c:order val="2"/>
          <c:tx>
            <c:v>0.8</c:v>
          </c:tx>
          <c:xVal>
            <c:numRef>
              <c:f>'Water Distillation'!$A$27:$A$86</c:f>
              <c:numCache>
                <c:formatCode>0</c:formatCode>
                <c:ptCount val="60"/>
                <c:pt idx="0">
                  <c:v>5</c:v>
                </c:pt>
                <c:pt idx="1">
                  <c:v>10</c:v>
                </c:pt>
                <c:pt idx="2">
                  <c:v>15</c:v>
                </c:pt>
                <c:pt idx="3">
                  <c:v>20</c:v>
                </c:pt>
                <c:pt idx="4">
                  <c:v>25</c:v>
                </c:pt>
                <c:pt idx="5">
                  <c:v>30</c:v>
                </c:pt>
                <c:pt idx="6">
                  <c:v>35</c:v>
                </c:pt>
                <c:pt idx="7">
                  <c:v>40</c:v>
                </c:pt>
                <c:pt idx="8">
                  <c:v>45</c:v>
                </c:pt>
                <c:pt idx="9">
                  <c:v>50</c:v>
                </c:pt>
                <c:pt idx="10">
                  <c:v>55</c:v>
                </c:pt>
                <c:pt idx="11">
                  <c:v>60</c:v>
                </c:pt>
                <c:pt idx="12">
                  <c:v>65</c:v>
                </c:pt>
                <c:pt idx="13">
                  <c:v>70</c:v>
                </c:pt>
                <c:pt idx="14">
                  <c:v>75</c:v>
                </c:pt>
                <c:pt idx="15">
                  <c:v>80</c:v>
                </c:pt>
                <c:pt idx="16">
                  <c:v>85</c:v>
                </c:pt>
                <c:pt idx="17">
                  <c:v>90</c:v>
                </c:pt>
                <c:pt idx="18">
                  <c:v>95</c:v>
                </c:pt>
                <c:pt idx="19">
                  <c:v>100</c:v>
                </c:pt>
                <c:pt idx="20">
                  <c:v>105</c:v>
                </c:pt>
                <c:pt idx="21">
                  <c:v>110</c:v>
                </c:pt>
                <c:pt idx="22">
                  <c:v>115</c:v>
                </c:pt>
                <c:pt idx="23">
                  <c:v>120</c:v>
                </c:pt>
                <c:pt idx="24">
                  <c:v>125</c:v>
                </c:pt>
                <c:pt idx="25">
                  <c:v>130</c:v>
                </c:pt>
                <c:pt idx="26">
                  <c:v>135</c:v>
                </c:pt>
                <c:pt idx="27">
                  <c:v>140</c:v>
                </c:pt>
                <c:pt idx="28">
                  <c:v>145</c:v>
                </c:pt>
                <c:pt idx="29">
                  <c:v>150</c:v>
                </c:pt>
                <c:pt idx="30">
                  <c:v>155</c:v>
                </c:pt>
                <c:pt idx="31">
                  <c:v>160</c:v>
                </c:pt>
                <c:pt idx="32">
                  <c:v>165</c:v>
                </c:pt>
                <c:pt idx="33">
                  <c:v>170</c:v>
                </c:pt>
                <c:pt idx="34">
                  <c:v>175</c:v>
                </c:pt>
                <c:pt idx="35">
                  <c:v>180</c:v>
                </c:pt>
                <c:pt idx="36">
                  <c:v>185</c:v>
                </c:pt>
                <c:pt idx="37">
                  <c:v>190</c:v>
                </c:pt>
                <c:pt idx="38">
                  <c:v>195</c:v>
                </c:pt>
                <c:pt idx="39">
                  <c:v>200</c:v>
                </c:pt>
                <c:pt idx="40">
                  <c:v>205</c:v>
                </c:pt>
                <c:pt idx="41">
                  <c:v>210</c:v>
                </c:pt>
                <c:pt idx="42">
                  <c:v>215</c:v>
                </c:pt>
                <c:pt idx="43">
                  <c:v>220</c:v>
                </c:pt>
                <c:pt idx="44">
                  <c:v>225</c:v>
                </c:pt>
                <c:pt idx="45">
                  <c:v>230</c:v>
                </c:pt>
                <c:pt idx="46">
                  <c:v>235</c:v>
                </c:pt>
                <c:pt idx="47">
                  <c:v>240</c:v>
                </c:pt>
                <c:pt idx="48">
                  <c:v>245</c:v>
                </c:pt>
                <c:pt idx="49">
                  <c:v>250</c:v>
                </c:pt>
                <c:pt idx="50">
                  <c:v>255</c:v>
                </c:pt>
                <c:pt idx="51">
                  <c:v>260</c:v>
                </c:pt>
                <c:pt idx="52">
                  <c:v>265</c:v>
                </c:pt>
                <c:pt idx="53">
                  <c:v>270</c:v>
                </c:pt>
                <c:pt idx="54">
                  <c:v>275</c:v>
                </c:pt>
                <c:pt idx="55">
                  <c:v>280</c:v>
                </c:pt>
                <c:pt idx="56">
                  <c:v>285</c:v>
                </c:pt>
                <c:pt idx="57">
                  <c:v>290</c:v>
                </c:pt>
                <c:pt idx="58">
                  <c:v>295</c:v>
                </c:pt>
                <c:pt idx="59">
                  <c:v>300</c:v>
                </c:pt>
              </c:numCache>
            </c:numRef>
          </c:xVal>
          <c:yVal>
            <c:numRef>
              <c:f>'Water Distillation'!$K$27:$K$86</c:f>
              <c:numCache>
                <c:formatCode>0</c:formatCode>
                <c:ptCount val="60"/>
                <c:pt idx="0">
                  <c:v>114.8</c:v>
                </c:pt>
                <c:pt idx="1">
                  <c:v>172.19999999999996</c:v>
                </c:pt>
                <c:pt idx="2">
                  <c:v>229.59999999999994</c:v>
                </c:pt>
                <c:pt idx="3">
                  <c:v>286.99999999999949</c:v>
                </c:pt>
                <c:pt idx="4">
                  <c:v>344.4</c:v>
                </c:pt>
                <c:pt idx="5">
                  <c:v>401.79999999999944</c:v>
                </c:pt>
                <c:pt idx="6">
                  <c:v>459.19999999999993</c:v>
                </c:pt>
                <c:pt idx="7">
                  <c:v>516.5999999999998</c:v>
                </c:pt>
                <c:pt idx="8">
                  <c:v>573.99999999999989</c:v>
                </c:pt>
                <c:pt idx="9">
                  <c:v>631.4</c:v>
                </c:pt>
                <c:pt idx="10">
                  <c:v>688.79999999999961</c:v>
                </c:pt>
                <c:pt idx="11">
                  <c:v>746.1999999999997</c:v>
                </c:pt>
                <c:pt idx="12">
                  <c:v>803.5999999999998</c:v>
                </c:pt>
                <c:pt idx="13">
                  <c:v>860.99999999999989</c:v>
                </c:pt>
                <c:pt idx="14">
                  <c:v>918.4</c:v>
                </c:pt>
                <c:pt idx="15">
                  <c:v>975.79999999999961</c:v>
                </c:pt>
                <c:pt idx="16">
                  <c:v>1033.1999999999998</c:v>
                </c:pt>
                <c:pt idx="17">
                  <c:v>1090.5999999999999</c:v>
                </c:pt>
                <c:pt idx="18">
                  <c:v>1147.9999999999995</c:v>
                </c:pt>
                <c:pt idx="19">
                  <c:v>1205.4000000000001</c:v>
                </c:pt>
                <c:pt idx="20">
                  <c:v>1262.7999999999997</c:v>
                </c:pt>
                <c:pt idx="21">
                  <c:v>1320.1999999999994</c:v>
                </c:pt>
                <c:pt idx="22">
                  <c:v>1377.6</c:v>
                </c:pt>
                <c:pt idx="23">
                  <c:v>1434.9999999999995</c:v>
                </c:pt>
                <c:pt idx="24">
                  <c:v>1492.4</c:v>
                </c:pt>
                <c:pt idx="25">
                  <c:v>1549.7999999999997</c:v>
                </c:pt>
                <c:pt idx="26">
                  <c:v>1607.1999999999994</c:v>
                </c:pt>
                <c:pt idx="27">
                  <c:v>1664.6</c:v>
                </c:pt>
                <c:pt idx="28">
                  <c:v>1721.9999999999995</c:v>
                </c:pt>
                <c:pt idx="29">
                  <c:v>1779.4</c:v>
                </c:pt>
                <c:pt idx="30">
                  <c:v>1836.7999999999997</c:v>
                </c:pt>
                <c:pt idx="31">
                  <c:v>1894.1999999999994</c:v>
                </c:pt>
                <c:pt idx="32">
                  <c:v>1951.6</c:v>
                </c:pt>
                <c:pt idx="33">
                  <c:v>2008.9999999999995</c:v>
                </c:pt>
                <c:pt idx="34">
                  <c:v>2066.4</c:v>
                </c:pt>
                <c:pt idx="35">
                  <c:v>2123.7999999999997</c:v>
                </c:pt>
                <c:pt idx="36">
                  <c:v>2181.1999999999994</c:v>
                </c:pt>
                <c:pt idx="37">
                  <c:v>2238.599999999999</c:v>
                </c:pt>
                <c:pt idx="38">
                  <c:v>2296.0000000000005</c:v>
                </c:pt>
                <c:pt idx="39">
                  <c:v>2353.4</c:v>
                </c:pt>
                <c:pt idx="40">
                  <c:v>2410.7999999999997</c:v>
                </c:pt>
                <c:pt idx="41">
                  <c:v>2468.1999999999994</c:v>
                </c:pt>
                <c:pt idx="42">
                  <c:v>2525.599999999999</c:v>
                </c:pt>
                <c:pt idx="43">
                  <c:v>2582.9999999999986</c:v>
                </c:pt>
                <c:pt idx="44">
                  <c:v>2640.4</c:v>
                </c:pt>
                <c:pt idx="45">
                  <c:v>2697.7999999999997</c:v>
                </c:pt>
                <c:pt idx="46">
                  <c:v>2755.1999999999994</c:v>
                </c:pt>
                <c:pt idx="47">
                  <c:v>2812.599999999999</c:v>
                </c:pt>
                <c:pt idx="48">
                  <c:v>2869.9999999999986</c:v>
                </c:pt>
                <c:pt idx="49">
                  <c:v>2927.4</c:v>
                </c:pt>
                <c:pt idx="50">
                  <c:v>2984.7999999999997</c:v>
                </c:pt>
                <c:pt idx="51">
                  <c:v>3042.1999999999994</c:v>
                </c:pt>
                <c:pt idx="52">
                  <c:v>3099.599999999999</c:v>
                </c:pt>
                <c:pt idx="53">
                  <c:v>3156.9999999999986</c:v>
                </c:pt>
                <c:pt idx="54">
                  <c:v>3214.4</c:v>
                </c:pt>
                <c:pt idx="55">
                  <c:v>3271.7999999999997</c:v>
                </c:pt>
                <c:pt idx="56">
                  <c:v>3329.1999999999994</c:v>
                </c:pt>
                <c:pt idx="57">
                  <c:v>3386.599999999999</c:v>
                </c:pt>
                <c:pt idx="58">
                  <c:v>3443.9999999999986</c:v>
                </c:pt>
                <c:pt idx="59">
                  <c:v>3501.4</c:v>
                </c:pt>
              </c:numCache>
            </c:numRef>
          </c:yVal>
        </c:ser>
        <c:ser>
          <c:idx val="3"/>
          <c:order val="3"/>
          <c:tx>
            <c:v>0.7</c:v>
          </c:tx>
          <c:xVal>
            <c:numRef>
              <c:f>'Water Distillation'!$A$27:$A$86</c:f>
              <c:numCache>
                <c:formatCode>0</c:formatCode>
                <c:ptCount val="60"/>
                <c:pt idx="0">
                  <c:v>5</c:v>
                </c:pt>
                <c:pt idx="1">
                  <c:v>10</c:v>
                </c:pt>
                <c:pt idx="2">
                  <c:v>15</c:v>
                </c:pt>
                <c:pt idx="3">
                  <c:v>20</c:v>
                </c:pt>
                <c:pt idx="4">
                  <c:v>25</c:v>
                </c:pt>
                <c:pt idx="5">
                  <c:v>30</c:v>
                </c:pt>
                <c:pt idx="6">
                  <c:v>35</c:v>
                </c:pt>
                <c:pt idx="7">
                  <c:v>40</c:v>
                </c:pt>
                <c:pt idx="8">
                  <c:v>45</c:v>
                </c:pt>
                <c:pt idx="9">
                  <c:v>50</c:v>
                </c:pt>
                <c:pt idx="10">
                  <c:v>55</c:v>
                </c:pt>
                <c:pt idx="11">
                  <c:v>60</c:v>
                </c:pt>
                <c:pt idx="12">
                  <c:v>65</c:v>
                </c:pt>
                <c:pt idx="13">
                  <c:v>70</c:v>
                </c:pt>
                <c:pt idx="14">
                  <c:v>75</c:v>
                </c:pt>
                <c:pt idx="15">
                  <c:v>80</c:v>
                </c:pt>
                <c:pt idx="16">
                  <c:v>85</c:v>
                </c:pt>
                <c:pt idx="17">
                  <c:v>90</c:v>
                </c:pt>
                <c:pt idx="18">
                  <c:v>95</c:v>
                </c:pt>
                <c:pt idx="19">
                  <c:v>100</c:v>
                </c:pt>
                <c:pt idx="20">
                  <c:v>105</c:v>
                </c:pt>
                <c:pt idx="21">
                  <c:v>110</c:v>
                </c:pt>
                <c:pt idx="22">
                  <c:v>115</c:v>
                </c:pt>
                <c:pt idx="23">
                  <c:v>120</c:v>
                </c:pt>
                <c:pt idx="24">
                  <c:v>125</c:v>
                </c:pt>
                <c:pt idx="25">
                  <c:v>130</c:v>
                </c:pt>
                <c:pt idx="26">
                  <c:v>135</c:v>
                </c:pt>
                <c:pt idx="27">
                  <c:v>140</c:v>
                </c:pt>
                <c:pt idx="28">
                  <c:v>145</c:v>
                </c:pt>
                <c:pt idx="29">
                  <c:v>150</c:v>
                </c:pt>
                <c:pt idx="30">
                  <c:v>155</c:v>
                </c:pt>
                <c:pt idx="31">
                  <c:v>160</c:v>
                </c:pt>
                <c:pt idx="32">
                  <c:v>165</c:v>
                </c:pt>
                <c:pt idx="33">
                  <c:v>170</c:v>
                </c:pt>
                <c:pt idx="34">
                  <c:v>175</c:v>
                </c:pt>
                <c:pt idx="35">
                  <c:v>180</c:v>
                </c:pt>
                <c:pt idx="36">
                  <c:v>185</c:v>
                </c:pt>
                <c:pt idx="37">
                  <c:v>190</c:v>
                </c:pt>
                <c:pt idx="38">
                  <c:v>195</c:v>
                </c:pt>
                <c:pt idx="39">
                  <c:v>200</c:v>
                </c:pt>
                <c:pt idx="40">
                  <c:v>205</c:v>
                </c:pt>
                <c:pt idx="41">
                  <c:v>210</c:v>
                </c:pt>
                <c:pt idx="42">
                  <c:v>215</c:v>
                </c:pt>
                <c:pt idx="43">
                  <c:v>220</c:v>
                </c:pt>
                <c:pt idx="44">
                  <c:v>225</c:v>
                </c:pt>
                <c:pt idx="45">
                  <c:v>230</c:v>
                </c:pt>
                <c:pt idx="46">
                  <c:v>235</c:v>
                </c:pt>
                <c:pt idx="47">
                  <c:v>240</c:v>
                </c:pt>
                <c:pt idx="48">
                  <c:v>245</c:v>
                </c:pt>
                <c:pt idx="49">
                  <c:v>250</c:v>
                </c:pt>
                <c:pt idx="50">
                  <c:v>255</c:v>
                </c:pt>
                <c:pt idx="51">
                  <c:v>260</c:v>
                </c:pt>
                <c:pt idx="52">
                  <c:v>265</c:v>
                </c:pt>
                <c:pt idx="53">
                  <c:v>270</c:v>
                </c:pt>
                <c:pt idx="54">
                  <c:v>275</c:v>
                </c:pt>
                <c:pt idx="55">
                  <c:v>280</c:v>
                </c:pt>
                <c:pt idx="56">
                  <c:v>285</c:v>
                </c:pt>
                <c:pt idx="57">
                  <c:v>290</c:v>
                </c:pt>
                <c:pt idx="58">
                  <c:v>295</c:v>
                </c:pt>
                <c:pt idx="59">
                  <c:v>300</c:v>
                </c:pt>
              </c:numCache>
            </c:numRef>
          </c:xVal>
          <c:yVal>
            <c:numRef>
              <c:f>'Water Distillation'!$N$27:$N$86</c:f>
              <c:numCache>
                <c:formatCode>0</c:formatCode>
                <c:ptCount val="60"/>
                <c:pt idx="0">
                  <c:v>143.50000000000003</c:v>
                </c:pt>
                <c:pt idx="1">
                  <c:v>229.60000000000005</c:v>
                </c:pt>
                <c:pt idx="2">
                  <c:v>315.70000000000005</c:v>
                </c:pt>
                <c:pt idx="3">
                  <c:v>401.80000000000007</c:v>
                </c:pt>
                <c:pt idx="4">
                  <c:v>487.90000000000009</c:v>
                </c:pt>
                <c:pt idx="5">
                  <c:v>574.00000000000011</c:v>
                </c:pt>
                <c:pt idx="6">
                  <c:v>660.1</c:v>
                </c:pt>
                <c:pt idx="7">
                  <c:v>746.2000000000005</c:v>
                </c:pt>
                <c:pt idx="8">
                  <c:v>832.30000000000007</c:v>
                </c:pt>
                <c:pt idx="9">
                  <c:v>918.4000000000002</c:v>
                </c:pt>
                <c:pt idx="10">
                  <c:v>1004.5000000000003</c:v>
                </c:pt>
                <c:pt idx="11">
                  <c:v>1090.6000000000004</c:v>
                </c:pt>
                <c:pt idx="12">
                  <c:v>1176.7000000000003</c:v>
                </c:pt>
                <c:pt idx="13">
                  <c:v>1262.8000000000002</c:v>
                </c:pt>
                <c:pt idx="14">
                  <c:v>1348.9</c:v>
                </c:pt>
                <c:pt idx="15">
                  <c:v>1435.0000000000005</c:v>
                </c:pt>
                <c:pt idx="16">
                  <c:v>1521.1000000000004</c:v>
                </c:pt>
                <c:pt idx="17">
                  <c:v>1607.2000000000003</c:v>
                </c:pt>
                <c:pt idx="18">
                  <c:v>1693.3000000000002</c:v>
                </c:pt>
                <c:pt idx="19">
                  <c:v>1779.4000000000005</c:v>
                </c:pt>
                <c:pt idx="20">
                  <c:v>1865.5000000000005</c:v>
                </c:pt>
                <c:pt idx="21">
                  <c:v>1951.6000000000008</c:v>
                </c:pt>
                <c:pt idx="22">
                  <c:v>2037.7000000000003</c:v>
                </c:pt>
                <c:pt idx="23">
                  <c:v>2123.8000000000006</c:v>
                </c:pt>
                <c:pt idx="24">
                  <c:v>2209.9</c:v>
                </c:pt>
                <c:pt idx="25">
                  <c:v>2296.0000000000005</c:v>
                </c:pt>
                <c:pt idx="26">
                  <c:v>2382.1000000000008</c:v>
                </c:pt>
                <c:pt idx="27">
                  <c:v>2468.2000000000003</c:v>
                </c:pt>
                <c:pt idx="28">
                  <c:v>2554.3000000000006</c:v>
                </c:pt>
                <c:pt idx="29">
                  <c:v>2640.4</c:v>
                </c:pt>
                <c:pt idx="30">
                  <c:v>2726.5000000000005</c:v>
                </c:pt>
                <c:pt idx="31">
                  <c:v>2812.6000000000008</c:v>
                </c:pt>
                <c:pt idx="32">
                  <c:v>2898.7000000000003</c:v>
                </c:pt>
                <c:pt idx="33">
                  <c:v>2984.8000000000006</c:v>
                </c:pt>
                <c:pt idx="34">
                  <c:v>3070.9</c:v>
                </c:pt>
                <c:pt idx="35">
                  <c:v>3157.0000000000005</c:v>
                </c:pt>
                <c:pt idx="36">
                  <c:v>3243.1000000000008</c:v>
                </c:pt>
                <c:pt idx="37">
                  <c:v>3329.2000000000003</c:v>
                </c:pt>
                <c:pt idx="38">
                  <c:v>3415.3000000000006</c:v>
                </c:pt>
                <c:pt idx="39">
                  <c:v>3501.400000000001</c:v>
                </c:pt>
                <c:pt idx="40">
                  <c:v>3587.5000000000005</c:v>
                </c:pt>
                <c:pt idx="41">
                  <c:v>3673.6000000000008</c:v>
                </c:pt>
                <c:pt idx="42">
                  <c:v>3759.7000000000007</c:v>
                </c:pt>
                <c:pt idx="43">
                  <c:v>3845.8000000000015</c:v>
                </c:pt>
                <c:pt idx="44">
                  <c:v>3931.9</c:v>
                </c:pt>
                <c:pt idx="45">
                  <c:v>4018.0000000000005</c:v>
                </c:pt>
                <c:pt idx="46">
                  <c:v>4104.1000000000004</c:v>
                </c:pt>
                <c:pt idx="47">
                  <c:v>4190.2000000000007</c:v>
                </c:pt>
                <c:pt idx="48">
                  <c:v>4276.3000000000011</c:v>
                </c:pt>
                <c:pt idx="49">
                  <c:v>4362.4000000000005</c:v>
                </c:pt>
                <c:pt idx="50">
                  <c:v>4448.5</c:v>
                </c:pt>
                <c:pt idx="51">
                  <c:v>4534.6000000000004</c:v>
                </c:pt>
                <c:pt idx="52">
                  <c:v>4620.7000000000007</c:v>
                </c:pt>
                <c:pt idx="53">
                  <c:v>4706.8000000000011</c:v>
                </c:pt>
                <c:pt idx="54">
                  <c:v>4792.9000000000005</c:v>
                </c:pt>
                <c:pt idx="55">
                  <c:v>4879</c:v>
                </c:pt>
                <c:pt idx="56">
                  <c:v>4965.1000000000004</c:v>
                </c:pt>
                <c:pt idx="57">
                  <c:v>5051.2000000000007</c:v>
                </c:pt>
                <c:pt idx="58">
                  <c:v>5137.3000000000011</c:v>
                </c:pt>
                <c:pt idx="59">
                  <c:v>5223.4000000000005</c:v>
                </c:pt>
              </c:numCache>
            </c:numRef>
          </c:yVal>
        </c:ser>
        <c:ser>
          <c:idx val="4"/>
          <c:order val="4"/>
          <c:tx>
            <c:v>0.6</c:v>
          </c:tx>
          <c:xVal>
            <c:numRef>
              <c:f>'Water Distillation'!$A$27:$A$86</c:f>
              <c:numCache>
                <c:formatCode>0</c:formatCode>
                <c:ptCount val="60"/>
                <c:pt idx="0">
                  <c:v>5</c:v>
                </c:pt>
                <c:pt idx="1">
                  <c:v>10</c:v>
                </c:pt>
                <c:pt idx="2">
                  <c:v>15</c:v>
                </c:pt>
                <c:pt idx="3">
                  <c:v>20</c:v>
                </c:pt>
                <c:pt idx="4">
                  <c:v>25</c:v>
                </c:pt>
                <c:pt idx="5">
                  <c:v>30</c:v>
                </c:pt>
                <c:pt idx="6">
                  <c:v>35</c:v>
                </c:pt>
                <c:pt idx="7">
                  <c:v>40</c:v>
                </c:pt>
                <c:pt idx="8">
                  <c:v>45</c:v>
                </c:pt>
                <c:pt idx="9">
                  <c:v>50</c:v>
                </c:pt>
                <c:pt idx="10">
                  <c:v>55</c:v>
                </c:pt>
                <c:pt idx="11">
                  <c:v>60</c:v>
                </c:pt>
                <c:pt idx="12">
                  <c:v>65</c:v>
                </c:pt>
                <c:pt idx="13">
                  <c:v>70</c:v>
                </c:pt>
                <c:pt idx="14">
                  <c:v>75</c:v>
                </c:pt>
                <c:pt idx="15">
                  <c:v>80</c:v>
                </c:pt>
                <c:pt idx="16">
                  <c:v>85</c:v>
                </c:pt>
                <c:pt idx="17">
                  <c:v>90</c:v>
                </c:pt>
                <c:pt idx="18">
                  <c:v>95</c:v>
                </c:pt>
                <c:pt idx="19">
                  <c:v>100</c:v>
                </c:pt>
                <c:pt idx="20">
                  <c:v>105</c:v>
                </c:pt>
                <c:pt idx="21">
                  <c:v>110</c:v>
                </c:pt>
                <c:pt idx="22">
                  <c:v>115</c:v>
                </c:pt>
                <c:pt idx="23">
                  <c:v>120</c:v>
                </c:pt>
                <c:pt idx="24">
                  <c:v>125</c:v>
                </c:pt>
                <c:pt idx="25">
                  <c:v>130</c:v>
                </c:pt>
                <c:pt idx="26">
                  <c:v>135</c:v>
                </c:pt>
                <c:pt idx="27">
                  <c:v>140</c:v>
                </c:pt>
                <c:pt idx="28">
                  <c:v>145</c:v>
                </c:pt>
                <c:pt idx="29">
                  <c:v>150</c:v>
                </c:pt>
                <c:pt idx="30">
                  <c:v>155</c:v>
                </c:pt>
                <c:pt idx="31">
                  <c:v>160</c:v>
                </c:pt>
                <c:pt idx="32">
                  <c:v>165</c:v>
                </c:pt>
                <c:pt idx="33">
                  <c:v>170</c:v>
                </c:pt>
                <c:pt idx="34">
                  <c:v>175</c:v>
                </c:pt>
                <c:pt idx="35">
                  <c:v>180</c:v>
                </c:pt>
                <c:pt idx="36">
                  <c:v>185</c:v>
                </c:pt>
                <c:pt idx="37">
                  <c:v>190</c:v>
                </c:pt>
                <c:pt idx="38">
                  <c:v>195</c:v>
                </c:pt>
                <c:pt idx="39">
                  <c:v>200</c:v>
                </c:pt>
                <c:pt idx="40">
                  <c:v>205</c:v>
                </c:pt>
                <c:pt idx="41">
                  <c:v>210</c:v>
                </c:pt>
                <c:pt idx="42">
                  <c:v>215</c:v>
                </c:pt>
                <c:pt idx="43">
                  <c:v>220</c:v>
                </c:pt>
                <c:pt idx="44">
                  <c:v>225</c:v>
                </c:pt>
                <c:pt idx="45">
                  <c:v>230</c:v>
                </c:pt>
                <c:pt idx="46">
                  <c:v>235</c:v>
                </c:pt>
                <c:pt idx="47">
                  <c:v>240</c:v>
                </c:pt>
                <c:pt idx="48">
                  <c:v>245</c:v>
                </c:pt>
                <c:pt idx="49">
                  <c:v>250</c:v>
                </c:pt>
                <c:pt idx="50">
                  <c:v>255</c:v>
                </c:pt>
                <c:pt idx="51">
                  <c:v>260</c:v>
                </c:pt>
                <c:pt idx="52">
                  <c:v>265</c:v>
                </c:pt>
                <c:pt idx="53">
                  <c:v>270</c:v>
                </c:pt>
                <c:pt idx="54">
                  <c:v>275</c:v>
                </c:pt>
                <c:pt idx="55">
                  <c:v>280</c:v>
                </c:pt>
                <c:pt idx="56">
                  <c:v>285</c:v>
                </c:pt>
                <c:pt idx="57">
                  <c:v>290</c:v>
                </c:pt>
                <c:pt idx="58">
                  <c:v>295</c:v>
                </c:pt>
                <c:pt idx="59">
                  <c:v>300</c:v>
                </c:pt>
              </c:numCache>
            </c:numRef>
          </c:xVal>
          <c:yVal>
            <c:numRef>
              <c:f>'Water Distillation'!$Q$27:$Q$86</c:f>
              <c:numCache>
                <c:formatCode>0</c:formatCode>
                <c:ptCount val="60"/>
                <c:pt idx="0">
                  <c:v>172.20000000000002</c:v>
                </c:pt>
                <c:pt idx="1">
                  <c:v>287</c:v>
                </c:pt>
                <c:pt idx="2">
                  <c:v>401.79999999999956</c:v>
                </c:pt>
                <c:pt idx="3">
                  <c:v>516.6</c:v>
                </c:pt>
                <c:pt idx="4">
                  <c:v>631.4</c:v>
                </c:pt>
                <c:pt idx="5">
                  <c:v>746.19999999999993</c:v>
                </c:pt>
                <c:pt idx="6">
                  <c:v>861.00000000000011</c:v>
                </c:pt>
                <c:pt idx="7">
                  <c:v>975.80000000000007</c:v>
                </c:pt>
                <c:pt idx="8">
                  <c:v>1090.5999999999999</c:v>
                </c:pt>
                <c:pt idx="9">
                  <c:v>1205.4000000000001</c:v>
                </c:pt>
                <c:pt idx="10">
                  <c:v>1320.2000000000003</c:v>
                </c:pt>
                <c:pt idx="11">
                  <c:v>1435</c:v>
                </c:pt>
                <c:pt idx="12">
                  <c:v>1549.8000000000002</c:v>
                </c:pt>
                <c:pt idx="13">
                  <c:v>1664.6000000000004</c:v>
                </c:pt>
                <c:pt idx="14">
                  <c:v>1779.4</c:v>
                </c:pt>
                <c:pt idx="15">
                  <c:v>1894.2000000000003</c:v>
                </c:pt>
                <c:pt idx="16">
                  <c:v>2009</c:v>
                </c:pt>
                <c:pt idx="17">
                  <c:v>2123.8000000000002</c:v>
                </c:pt>
                <c:pt idx="18">
                  <c:v>2238.6000000000004</c:v>
                </c:pt>
                <c:pt idx="19">
                  <c:v>2353.4</c:v>
                </c:pt>
                <c:pt idx="20">
                  <c:v>2468.2000000000003</c:v>
                </c:pt>
                <c:pt idx="21">
                  <c:v>2583.0000000000005</c:v>
                </c:pt>
                <c:pt idx="22">
                  <c:v>2697.8</c:v>
                </c:pt>
                <c:pt idx="23">
                  <c:v>2812.6</c:v>
                </c:pt>
                <c:pt idx="24">
                  <c:v>2927.4</c:v>
                </c:pt>
                <c:pt idx="25">
                  <c:v>3042.2000000000003</c:v>
                </c:pt>
                <c:pt idx="26">
                  <c:v>3157.0000000000005</c:v>
                </c:pt>
                <c:pt idx="27">
                  <c:v>3271.8000000000006</c:v>
                </c:pt>
                <c:pt idx="28">
                  <c:v>3386.6</c:v>
                </c:pt>
                <c:pt idx="29">
                  <c:v>3501.4</c:v>
                </c:pt>
                <c:pt idx="30">
                  <c:v>3616.2000000000003</c:v>
                </c:pt>
                <c:pt idx="31">
                  <c:v>3731.0000000000005</c:v>
                </c:pt>
                <c:pt idx="32">
                  <c:v>3845.8000000000006</c:v>
                </c:pt>
                <c:pt idx="33">
                  <c:v>3960.6</c:v>
                </c:pt>
                <c:pt idx="34">
                  <c:v>4075.4</c:v>
                </c:pt>
                <c:pt idx="35">
                  <c:v>4190.2</c:v>
                </c:pt>
                <c:pt idx="36">
                  <c:v>4305</c:v>
                </c:pt>
                <c:pt idx="37">
                  <c:v>4419.8</c:v>
                </c:pt>
                <c:pt idx="38">
                  <c:v>4534.6000000000013</c:v>
                </c:pt>
                <c:pt idx="39">
                  <c:v>4649.4000000000005</c:v>
                </c:pt>
                <c:pt idx="40">
                  <c:v>4764.2</c:v>
                </c:pt>
                <c:pt idx="41">
                  <c:v>4879</c:v>
                </c:pt>
                <c:pt idx="42">
                  <c:v>4993.8</c:v>
                </c:pt>
                <c:pt idx="43">
                  <c:v>5108.6000000000004</c:v>
                </c:pt>
                <c:pt idx="44">
                  <c:v>5223.4000000000005</c:v>
                </c:pt>
                <c:pt idx="45">
                  <c:v>5338.2</c:v>
                </c:pt>
                <c:pt idx="46">
                  <c:v>5453</c:v>
                </c:pt>
                <c:pt idx="47">
                  <c:v>5567.7999999999993</c:v>
                </c:pt>
                <c:pt idx="48">
                  <c:v>5682.6</c:v>
                </c:pt>
                <c:pt idx="49">
                  <c:v>5797.4</c:v>
                </c:pt>
                <c:pt idx="50">
                  <c:v>5912.2000000000007</c:v>
                </c:pt>
                <c:pt idx="51">
                  <c:v>6027</c:v>
                </c:pt>
                <c:pt idx="52">
                  <c:v>6141.7999999999993</c:v>
                </c:pt>
                <c:pt idx="53">
                  <c:v>6256.6</c:v>
                </c:pt>
                <c:pt idx="54">
                  <c:v>6371.4</c:v>
                </c:pt>
                <c:pt idx="55">
                  <c:v>6486.2000000000007</c:v>
                </c:pt>
                <c:pt idx="56">
                  <c:v>6601</c:v>
                </c:pt>
                <c:pt idx="57">
                  <c:v>6715.7999999999993</c:v>
                </c:pt>
                <c:pt idx="58">
                  <c:v>6830.6</c:v>
                </c:pt>
                <c:pt idx="59">
                  <c:v>6945.4</c:v>
                </c:pt>
              </c:numCache>
            </c:numRef>
          </c:yVal>
        </c:ser>
        <c:axId val="89794432"/>
        <c:axId val="89817088"/>
      </c:scatterChart>
      <c:valAx>
        <c:axId val="89794432"/>
        <c:scaling>
          <c:orientation val="minMax"/>
        </c:scaling>
        <c:axPos val="b"/>
        <c:title>
          <c:tx>
            <c:rich>
              <a:bodyPr/>
              <a:lstStyle/>
              <a:p>
                <a:pPr>
                  <a:defRPr/>
                </a:pPr>
                <a:r>
                  <a:rPr lang="en-US" sz="1600" dirty="0"/>
                  <a:t>Mission Length (days)</a:t>
                </a:r>
              </a:p>
            </c:rich>
          </c:tx>
        </c:title>
        <c:numFmt formatCode="0" sourceLinked="1"/>
        <c:tickLblPos val="nextTo"/>
        <c:crossAx val="89817088"/>
        <c:crosses val="autoZero"/>
        <c:crossBetween val="midCat"/>
      </c:valAx>
      <c:valAx>
        <c:axId val="89817088"/>
        <c:scaling>
          <c:orientation val="minMax"/>
        </c:scaling>
        <c:axPos val="l"/>
        <c:majorGridlines/>
        <c:title>
          <c:tx>
            <c:rich>
              <a:bodyPr rot="-5400000" vert="horz"/>
              <a:lstStyle/>
              <a:p>
                <a:pPr>
                  <a:defRPr/>
                </a:pPr>
                <a:r>
                  <a:rPr lang="en-US" sz="1600" dirty="0" smtClean="0"/>
                  <a:t>Mass of Water Required (kg)</a:t>
                </a:r>
                <a:endParaRPr lang="en-US" sz="1600" dirty="0"/>
              </a:p>
            </c:rich>
          </c:tx>
        </c:title>
        <c:numFmt formatCode="0" sourceLinked="1"/>
        <c:tickLblPos val="nextTo"/>
        <c:crossAx val="89794432"/>
        <c:crosses val="autoZero"/>
        <c:crossBetween val="midCat"/>
      </c:valAx>
    </c:plotArea>
    <c:legend>
      <c:legendPos val="r"/>
    </c:legend>
    <c:plotVisOnly val="1"/>
  </c:chart>
  <c:spPr>
    <a:solidFill>
      <a:schemeClr val="bg1"/>
    </a:solidFill>
  </c:spPr>
  <c:externalData r:id="rId2"/>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n-US"/>
  <c:clrMapOvr bg1="lt1" tx1="dk1" bg2="lt2" tx2="dk2" accent1="accent1" accent2="accent2" accent3="accent3" accent4="accent4" accent5="accent5" accent6="accent6" hlink="hlink" folHlink="folHlink"/>
  <c:chart>
    <c:title>
      <c:tx>
        <c:rich>
          <a:bodyPr/>
          <a:lstStyle/>
          <a:p>
            <a:pPr>
              <a:defRPr/>
            </a:pPr>
            <a:r>
              <a:rPr lang="en-US"/>
              <a:t>Food Mass Required</a:t>
            </a:r>
            <a:r>
              <a:rPr lang="en-US" baseline="0"/>
              <a:t> vs Mission Duration and Crew Size</a:t>
            </a:r>
            <a:endParaRPr lang="en-US"/>
          </a:p>
        </c:rich>
      </c:tx>
    </c:title>
    <c:plotArea>
      <c:layout/>
      <c:scatterChart>
        <c:scatterStyle val="lineMarker"/>
        <c:ser>
          <c:idx val="0"/>
          <c:order val="0"/>
          <c:tx>
            <c:v>2</c:v>
          </c:tx>
          <c:xVal>
            <c:numRef>
              <c:f>'Food Needs'!$B$9:$B$69</c:f>
              <c:numCache>
                <c:formatCode>General</c:formatCode>
                <c:ptCount val="61"/>
                <c:pt idx="0">
                  <c:v>5</c:v>
                </c:pt>
                <c:pt idx="1">
                  <c:v>10</c:v>
                </c:pt>
                <c:pt idx="2">
                  <c:v>15</c:v>
                </c:pt>
                <c:pt idx="3">
                  <c:v>20</c:v>
                </c:pt>
                <c:pt idx="4">
                  <c:v>25</c:v>
                </c:pt>
                <c:pt idx="5">
                  <c:v>30</c:v>
                </c:pt>
                <c:pt idx="6">
                  <c:v>35</c:v>
                </c:pt>
                <c:pt idx="7">
                  <c:v>40</c:v>
                </c:pt>
                <c:pt idx="8">
                  <c:v>45</c:v>
                </c:pt>
                <c:pt idx="9">
                  <c:v>50</c:v>
                </c:pt>
                <c:pt idx="10">
                  <c:v>55</c:v>
                </c:pt>
                <c:pt idx="11">
                  <c:v>60</c:v>
                </c:pt>
                <c:pt idx="12">
                  <c:v>65</c:v>
                </c:pt>
                <c:pt idx="13">
                  <c:v>70</c:v>
                </c:pt>
                <c:pt idx="14">
                  <c:v>75</c:v>
                </c:pt>
                <c:pt idx="15">
                  <c:v>80</c:v>
                </c:pt>
                <c:pt idx="16">
                  <c:v>85</c:v>
                </c:pt>
                <c:pt idx="17">
                  <c:v>90</c:v>
                </c:pt>
                <c:pt idx="18">
                  <c:v>95</c:v>
                </c:pt>
                <c:pt idx="19">
                  <c:v>100</c:v>
                </c:pt>
                <c:pt idx="20">
                  <c:v>105</c:v>
                </c:pt>
                <c:pt idx="21">
                  <c:v>110</c:v>
                </c:pt>
                <c:pt idx="22">
                  <c:v>115</c:v>
                </c:pt>
                <c:pt idx="23">
                  <c:v>120</c:v>
                </c:pt>
                <c:pt idx="24">
                  <c:v>125</c:v>
                </c:pt>
                <c:pt idx="25">
                  <c:v>130</c:v>
                </c:pt>
                <c:pt idx="26">
                  <c:v>135</c:v>
                </c:pt>
                <c:pt idx="27">
                  <c:v>140</c:v>
                </c:pt>
                <c:pt idx="28">
                  <c:v>145</c:v>
                </c:pt>
                <c:pt idx="29">
                  <c:v>150</c:v>
                </c:pt>
                <c:pt idx="30">
                  <c:v>155</c:v>
                </c:pt>
                <c:pt idx="31">
                  <c:v>160</c:v>
                </c:pt>
                <c:pt idx="32">
                  <c:v>165</c:v>
                </c:pt>
                <c:pt idx="33">
                  <c:v>170</c:v>
                </c:pt>
                <c:pt idx="34">
                  <c:v>175</c:v>
                </c:pt>
                <c:pt idx="35">
                  <c:v>180</c:v>
                </c:pt>
                <c:pt idx="36">
                  <c:v>185</c:v>
                </c:pt>
                <c:pt idx="37">
                  <c:v>190</c:v>
                </c:pt>
                <c:pt idx="38">
                  <c:v>195</c:v>
                </c:pt>
                <c:pt idx="39">
                  <c:v>200</c:v>
                </c:pt>
                <c:pt idx="40">
                  <c:v>205</c:v>
                </c:pt>
                <c:pt idx="41">
                  <c:v>210</c:v>
                </c:pt>
                <c:pt idx="42">
                  <c:v>215</c:v>
                </c:pt>
                <c:pt idx="43">
                  <c:v>220</c:v>
                </c:pt>
                <c:pt idx="44">
                  <c:v>225</c:v>
                </c:pt>
                <c:pt idx="45">
                  <c:v>230</c:v>
                </c:pt>
                <c:pt idx="46">
                  <c:v>235</c:v>
                </c:pt>
                <c:pt idx="47">
                  <c:v>240</c:v>
                </c:pt>
                <c:pt idx="48">
                  <c:v>245</c:v>
                </c:pt>
                <c:pt idx="49">
                  <c:v>250</c:v>
                </c:pt>
                <c:pt idx="50">
                  <c:v>255</c:v>
                </c:pt>
                <c:pt idx="51">
                  <c:v>260</c:v>
                </c:pt>
                <c:pt idx="52">
                  <c:v>265</c:v>
                </c:pt>
                <c:pt idx="53">
                  <c:v>270</c:v>
                </c:pt>
                <c:pt idx="54">
                  <c:v>275</c:v>
                </c:pt>
                <c:pt idx="55">
                  <c:v>280</c:v>
                </c:pt>
                <c:pt idx="56">
                  <c:v>285</c:v>
                </c:pt>
                <c:pt idx="57">
                  <c:v>290</c:v>
                </c:pt>
                <c:pt idx="58">
                  <c:v>295</c:v>
                </c:pt>
                <c:pt idx="59">
                  <c:v>300</c:v>
                </c:pt>
                <c:pt idx="60">
                  <c:v>305</c:v>
                </c:pt>
              </c:numCache>
            </c:numRef>
          </c:xVal>
          <c:yVal>
            <c:numRef>
              <c:f>'Food Needs'!$C$9:$C$69</c:f>
              <c:numCache>
                <c:formatCode>0.0</c:formatCode>
                <c:ptCount val="61"/>
                <c:pt idx="0">
                  <c:v>6.2</c:v>
                </c:pt>
                <c:pt idx="1">
                  <c:v>12.4</c:v>
                </c:pt>
                <c:pt idx="2">
                  <c:v>18.600000000000001</c:v>
                </c:pt>
                <c:pt idx="3">
                  <c:v>24.8</c:v>
                </c:pt>
                <c:pt idx="4">
                  <c:v>31</c:v>
                </c:pt>
                <c:pt idx="5">
                  <c:v>37.200000000000003</c:v>
                </c:pt>
                <c:pt idx="6">
                  <c:v>43.4</c:v>
                </c:pt>
                <c:pt idx="7">
                  <c:v>49.6</c:v>
                </c:pt>
                <c:pt idx="8">
                  <c:v>55.8</c:v>
                </c:pt>
                <c:pt idx="9">
                  <c:v>62</c:v>
                </c:pt>
                <c:pt idx="10">
                  <c:v>68.2</c:v>
                </c:pt>
                <c:pt idx="11">
                  <c:v>74.400000000000006</c:v>
                </c:pt>
                <c:pt idx="12">
                  <c:v>80.599999999999994</c:v>
                </c:pt>
                <c:pt idx="13">
                  <c:v>86.8</c:v>
                </c:pt>
                <c:pt idx="14">
                  <c:v>93</c:v>
                </c:pt>
                <c:pt idx="15">
                  <c:v>99.2</c:v>
                </c:pt>
                <c:pt idx="16">
                  <c:v>105.4</c:v>
                </c:pt>
                <c:pt idx="17">
                  <c:v>111.6</c:v>
                </c:pt>
                <c:pt idx="18">
                  <c:v>117.8</c:v>
                </c:pt>
                <c:pt idx="19">
                  <c:v>124</c:v>
                </c:pt>
                <c:pt idx="20">
                  <c:v>130.19999999999999</c:v>
                </c:pt>
                <c:pt idx="21">
                  <c:v>136.4</c:v>
                </c:pt>
                <c:pt idx="22">
                  <c:v>142.6</c:v>
                </c:pt>
                <c:pt idx="23">
                  <c:v>148.80000000000001</c:v>
                </c:pt>
                <c:pt idx="24">
                  <c:v>155</c:v>
                </c:pt>
                <c:pt idx="25">
                  <c:v>161.19999999999999</c:v>
                </c:pt>
                <c:pt idx="26">
                  <c:v>167.4</c:v>
                </c:pt>
                <c:pt idx="27">
                  <c:v>173.6</c:v>
                </c:pt>
                <c:pt idx="28">
                  <c:v>179.8</c:v>
                </c:pt>
                <c:pt idx="29">
                  <c:v>186</c:v>
                </c:pt>
                <c:pt idx="30">
                  <c:v>192.2</c:v>
                </c:pt>
                <c:pt idx="31">
                  <c:v>198.4</c:v>
                </c:pt>
                <c:pt idx="32">
                  <c:v>204.6</c:v>
                </c:pt>
                <c:pt idx="33">
                  <c:v>210.8</c:v>
                </c:pt>
                <c:pt idx="34">
                  <c:v>217</c:v>
                </c:pt>
                <c:pt idx="35">
                  <c:v>223.2</c:v>
                </c:pt>
                <c:pt idx="36">
                  <c:v>229.4</c:v>
                </c:pt>
                <c:pt idx="37">
                  <c:v>235.6</c:v>
                </c:pt>
                <c:pt idx="38">
                  <c:v>241.8</c:v>
                </c:pt>
                <c:pt idx="39">
                  <c:v>248</c:v>
                </c:pt>
                <c:pt idx="40">
                  <c:v>254.2</c:v>
                </c:pt>
                <c:pt idx="41">
                  <c:v>260.39999999999969</c:v>
                </c:pt>
                <c:pt idx="42">
                  <c:v>266.60000000000002</c:v>
                </c:pt>
                <c:pt idx="43">
                  <c:v>272.8</c:v>
                </c:pt>
                <c:pt idx="44">
                  <c:v>279</c:v>
                </c:pt>
                <c:pt idx="45">
                  <c:v>285.2</c:v>
                </c:pt>
                <c:pt idx="46">
                  <c:v>291.39999999999969</c:v>
                </c:pt>
                <c:pt idx="47">
                  <c:v>297.60000000000002</c:v>
                </c:pt>
                <c:pt idx="48">
                  <c:v>303.8</c:v>
                </c:pt>
                <c:pt idx="49">
                  <c:v>310</c:v>
                </c:pt>
                <c:pt idx="50">
                  <c:v>316.2</c:v>
                </c:pt>
                <c:pt idx="51">
                  <c:v>322.39999999999969</c:v>
                </c:pt>
                <c:pt idx="52">
                  <c:v>328.6</c:v>
                </c:pt>
                <c:pt idx="53">
                  <c:v>334.8</c:v>
                </c:pt>
                <c:pt idx="54">
                  <c:v>341</c:v>
                </c:pt>
                <c:pt idx="55">
                  <c:v>347.2</c:v>
                </c:pt>
                <c:pt idx="56">
                  <c:v>353.4</c:v>
                </c:pt>
                <c:pt idx="57">
                  <c:v>359.6</c:v>
                </c:pt>
                <c:pt idx="58">
                  <c:v>365.8</c:v>
                </c:pt>
                <c:pt idx="59">
                  <c:v>372</c:v>
                </c:pt>
                <c:pt idx="60">
                  <c:v>378.2</c:v>
                </c:pt>
              </c:numCache>
            </c:numRef>
          </c:yVal>
        </c:ser>
        <c:ser>
          <c:idx val="1"/>
          <c:order val="1"/>
          <c:tx>
            <c:v>3</c:v>
          </c:tx>
          <c:xVal>
            <c:numRef>
              <c:f>'Food Needs'!$B$9:$B$69</c:f>
              <c:numCache>
                <c:formatCode>General</c:formatCode>
                <c:ptCount val="61"/>
                <c:pt idx="0">
                  <c:v>5</c:v>
                </c:pt>
                <c:pt idx="1">
                  <c:v>10</c:v>
                </c:pt>
                <c:pt idx="2">
                  <c:v>15</c:v>
                </c:pt>
                <c:pt idx="3">
                  <c:v>20</c:v>
                </c:pt>
                <c:pt idx="4">
                  <c:v>25</c:v>
                </c:pt>
                <c:pt idx="5">
                  <c:v>30</c:v>
                </c:pt>
                <c:pt idx="6">
                  <c:v>35</c:v>
                </c:pt>
                <c:pt idx="7">
                  <c:v>40</c:v>
                </c:pt>
                <c:pt idx="8">
                  <c:v>45</c:v>
                </c:pt>
                <c:pt idx="9">
                  <c:v>50</c:v>
                </c:pt>
                <c:pt idx="10">
                  <c:v>55</c:v>
                </c:pt>
                <c:pt idx="11">
                  <c:v>60</c:v>
                </c:pt>
                <c:pt idx="12">
                  <c:v>65</c:v>
                </c:pt>
                <c:pt idx="13">
                  <c:v>70</c:v>
                </c:pt>
                <c:pt idx="14">
                  <c:v>75</c:v>
                </c:pt>
                <c:pt idx="15">
                  <c:v>80</c:v>
                </c:pt>
                <c:pt idx="16">
                  <c:v>85</c:v>
                </c:pt>
                <c:pt idx="17">
                  <c:v>90</c:v>
                </c:pt>
                <c:pt idx="18">
                  <c:v>95</c:v>
                </c:pt>
                <c:pt idx="19">
                  <c:v>100</c:v>
                </c:pt>
                <c:pt idx="20">
                  <c:v>105</c:v>
                </c:pt>
                <c:pt idx="21">
                  <c:v>110</c:v>
                </c:pt>
                <c:pt idx="22">
                  <c:v>115</c:v>
                </c:pt>
                <c:pt idx="23">
                  <c:v>120</c:v>
                </c:pt>
                <c:pt idx="24">
                  <c:v>125</c:v>
                </c:pt>
                <c:pt idx="25">
                  <c:v>130</c:v>
                </c:pt>
                <c:pt idx="26">
                  <c:v>135</c:v>
                </c:pt>
                <c:pt idx="27">
                  <c:v>140</c:v>
                </c:pt>
                <c:pt idx="28">
                  <c:v>145</c:v>
                </c:pt>
                <c:pt idx="29">
                  <c:v>150</c:v>
                </c:pt>
                <c:pt idx="30">
                  <c:v>155</c:v>
                </c:pt>
                <c:pt idx="31">
                  <c:v>160</c:v>
                </c:pt>
                <c:pt idx="32">
                  <c:v>165</c:v>
                </c:pt>
                <c:pt idx="33">
                  <c:v>170</c:v>
                </c:pt>
                <c:pt idx="34">
                  <c:v>175</c:v>
                </c:pt>
                <c:pt idx="35">
                  <c:v>180</c:v>
                </c:pt>
                <c:pt idx="36">
                  <c:v>185</c:v>
                </c:pt>
                <c:pt idx="37">
                  <c:v>190</c:v>
                </c:pt>
                <c:pt idx="38">
                  <c:v>195</c:v>
                </c:pt>
                <c:pt idx="39">
                  <c:v>200</c:v>
                </c:pt>
                <c:pt idx="40">
                  <c:v>205</c:v>
                </c:pt>
                <c:pt idx="41">
                  <c:v>210</c:v>
                </c:pt>
                <c:pt idx="42">
                  <c:v>215</c:v>
                </c:pt>
                <c:pt idx="43">
                  <c:v>220</c:v>
                </c:pt>
                <c:pt idx="44">
                  <c:v>225</c:v>
                </c:pt>
                <c:pt idx="45">
                  <c:v>230</c:v>
                </c:pt>
                <c:pt idx="46">
                  <c:v>235</c:v>
                </c:pt>
                <c:pt idx="47">
                  <c:v>240</c:v>
                </c:pt>
                <c:pt idx="48">
                  <c:v>245</c:v>
                </c:pt>
                <c:pt idx="49">
                  <c:v>250</c:v>
                </c:pt>
                <c:pt idx="50">
                  <c:v>255</c:v>
                </c:pt>
                <c:pt idx="51">
                  <c:v>260</c:v>
                </c:pt>
                <c:pt idx="52">
                  <c:v>265</c:v>
                </c:pt>
                <c:pt idx="53">
                  <c:v>270</c:v>
                </c:pt>
                <c:pt idx="54">
                  <c:v>275</c:v>
                </c:pt>
                <c:pt idx="55">
                  <c:v>280</c:v>
                </c:pt>
                <c:pt idx="56">
                  <c:v>285</c:v>
                </c:pt>
                <c:pt idx="57">
                  <c:v>290</c:v>
                </c:pt>
                <c:pt idx="58">
                  <c:v>295</c:v>
                </c:pt>
                <c:pt idx="59">
                  <c:v>300</c:v>
                </c:pt>
                <c:pt idx="60">
                  <c:v>305</c:v>
                </c:pt>
              </c:numCache>
            </c:numRef>
          </c:xVal>
          <c:yVal>
            <c:numRef>
              <c:f>'Food Needs'!$D$9:$D$69</c:f>
              <c:numCache>
                <c:formatCode>0.0</c:formatCode>
                <c:ptCount val="61"/>
                <c:pt idx="0">
                  <c:v>9.3000000000000007</c:v>
                </c:pt>
                <c:pt idx="1">
                  <c:v>18.600000000000001</c:v>
                </c:pt>
                <c:pt idx="2">
                  <c:v>27.9</c:v>
                </c:pt>
                <c:pt idx="3">
                  <c:v>37.200000000000003</c:v>
                </c:pt>
                <c:pt idx="4">
                  <c:v>46.5</c:v>
                </c:pt>
                <c:pt idx="5">
                  <c:v>55.8</c:v>
                </c:pt>
                <c:pt idx="6">
                  <c:v>65.099999999999994</c:v>
                </c:pt>
                <c:pt idx="7">
                  <c:v>74.400000000000006</c:v>
                </c:pt>
                <c:pt idx="8">
                  <c:v>83.7</c:v>
                </c:pt>
                <c:pt idx="9">
                  <c:v>93</c:v>
                </c:pt>
                <c:pt idx="10">
                  <c:v>102.3</c:v>
                </c:pt>
                <c:pt idx="11">
                  <c:v>111.6</c:v>
                </c:pt>
                <c:pt idx="12">
                  <c:v>120.9</c:v>
                </c:pt>
                <c:pt idx="13">
                  <c:v>130.19999999999999</c:v>
                </c:pt>
                <c:pt idx="14">
                  <c:v>139.5</c:v>
                </c:pt>
                <c:pt idx="15">
                  <c:v>148.80000000000001</c:v>
                </c:pt>
                <c:pt idx="16">
                  <c:v>158.1</c:v>
                </c:pt>
                <c:pt idx="17">
                  <c:v>167.4</c:v>
                </c:pt>
                <c:pt idx="18">
                  <c:v>176.7</c:v>
                </c:pt>
                <c:pt idx="19">
                  <c:v>186</c:v>
                </c:pt>
                <c:pt idx="20">
                  <c:v>195.3</c:v>
                </c:pt>
                <c:pt idx="21">
                  <c:v>204.6</c:v>
                </c:pt>
                <c:pt idx="22">
                  <c:v>213.9</c:v>
                </c:pt>
                <c:pt idx="23">
                  <c:v>223.2</c:v>
                </c:pt>
                <c:pt idx="24">
                  <c:v>232.5</c:v>
                </c:pt>
                <c:pt idx="25">
                  <c:v>241.8</c:v>
                </c:pt>
                <c:pt idx="26">
                  <c:v>251.1</c:v>
                </c:pt>
                <c:pt idx="27">
                  <c:v>260.39999999999969</c:v>
                </c:pt>
                <c:pt idx="28">
                  <c:v>269.7</c:v>
                </c:pt>
                <c:pt idx="29">
                  <c:v>279</c:v>
                </c:pt>
                <c:pt idx="30">
                  <c:v>288.3</c:v>
                </c:pt>
                <c:pt idx="31">
                  <c:v>297.60000000000002</c:v>
                </c:pt>
                <c:pt idx="32">
                  <c:v>306.89999999999969</c:v>
                </c:pt>
                <c:pt idx="33">
                  <c:v>316.2</c:v>
                </c:pt>
                <c:pt idx="34">
                  <c:v>325.5</c:v>
                </c:pt>
                <c:pt idx="35">
                  <c:v>334.8</c:v>
                </c:pt>
                <c:pt idx="36">
                  <c:v>344.1</c:v>
                </c:pt>
                <c:pt idx="37">
                  <c:v>353.4</c:v>
                </c:pt>
                <c:pt idx="38">
                  <c:v>362.7</c:v>
                </c:pt>
                <c:pt idx="39">
                  <c:v>372</c:v>
                </c:pt>
                <c:pt idx="40">
                  <c:v>381.3</c:v>
                </c:pt>
                <c:pt idx="41">
                  <c:v>390.6</c:v>
                </c:pt>
                <c:pt idx="42">
                  <c:v>399.9</c:v>
                </c:pt>
                <c:pt idx="43">
                  <c:v>409.2</c:v>
                </c:pt>
                <c:pt idx="44">
                  <c:v>418.5</c:v>
                </c:pt>
                <c:pt idx="45">
                  <c:v>427.8</c:v>
                </c:pt>
                <c:pt idx="46">
                  <c:v>437.1</c:v>
                </c:pt>
                <c:pt idx="47">
                  <c:v>446.4</c:v>
                </c:pt>
                <c:pt idx="48">
                  <c:v>455.7</c:v>
                </c:pt>
                <c:pt idx="49">
                  <c:v>465</c:v>
                </c:pt>
                <c:pt idx="50">
                  <c:v>474.3</c:v>
                </c:pt>
                <c:pt idx="51">
                  <c:v>483.6</c:v>
                </c:pt>
                <c:pt idx="52">
                  <c:v>492.9</c:v>
                </c:pt>
                <c:pt idx="53">
                  <c:v>502.2</c:v>
                </c:pt>
                <c:pt idx="54">
                  <c:v>511.5</c:v>
                </c:pt>
                <c:pt idx="55">
                  <c:v>520.79999999999995</c:v>
                </c:pt>
                <c:pt idx="56">
                  <c:v>530.1</c:v>
                </c:pt>
                <c:pt idx="57">
                  <c:v>539.4</c:v>
                </c:pt>
                <c:pt idx="58">
                  <c:v>548.70000000000005</c:v>
                </c:pt>
                <c:pt idx="59">
                  <c:v>558</c:v>
                </c:pt>
                <c:pt idx="60">
                  <c:v>567.29999999999995</c:v>
                </c:pt>
              </c:numCache>
            </c:numRef>
          </c:yVal>
        </c:ser>
        <c:ser>
          <c:idx val="2"/>
          <c:order val="2"/>
          <c:tx>
            <c:v>4</c:v>
          </c:tx>
          <c:xVal>
            <c:numRef>
              <c:f>'Food Needs'!$B$9:$B$69</c:f>
              <c:numCache>
                <c:formatCode>General</c:formatCode>
                <c:ptCount val="61"/>
                <c:pt idx="0">
                  <c:v>5</c:v>
                </c:pt>
                <c:pt idx="1">
                  <c:v>10</c:v>
                </c:pt>
                <c:pt idx="2">
                  <c:v>15</c:v>
                </c:pt>
                <c:pt idx="3">
                  <c:v>20</c:v>
                </c:pt>
                <c:pt idx="4">
                  <c:v>25</c:v>
                </c:pt>
                <c:pt idx="5">
                  <c:v>30</c:v>
                </c:pt>
                <c:pt idx="6">
                  <c:v>35</c:v>
                </c:pt>
                <c:pt idx="7">
                  <c:v>40</c:v>
                </c:pt>
                <c:pt idx="8">
                  <c:v>45</c:v>
                </c:pt>
                <c:pt idx="9">
                  <c:v>50</c:v>
                </c:pt>
                <c:pt idx="10">
                  <c:v>55</c:v>
                </c:pt>
                <c:pt idx="11">
                  <c:v>60</c:v>
                </c:pt>
                <c:pt idx="12">
                  <c:v>65</c:v>
                </c:pt>
                <c:pt idx="13">
                  <c:v>70</c:v>
                </c:pt>
                <c:pt idx="14">
                  <c:v>75</c:v>
                </c:pt>
                <c:pt idx="15">
                  <c:v>80</c:v>
                </c:pt>
                <c:pt idx="16">
                  <c:v>85</c:v>
                </c:pt>
                <c:pt idx="17">
                  <c:v>90</c:v>
                </c:pt>
                <c:pt idx="18">
                  <c:v>95</c:v>
                </c:pt>
                <c:pt idx="19">
                  <c:v>100</c:v>
                </c:pt>
                <c:pt idx="20">
                  <c:v>105</c:v>
                </c:pt>
                <c:pt idx="21">
                  <c:v>110</c:v>
                </c:pt>
                <c:pt idx="22">
                  <c:v>115</c:v>
                </c:pt>
                <c:pt idx="23">
                  <c:v>120</c:v>
                </c:pt>
                <c:pt idx="24">
                  <c:v>125</c:v>
                </c:pt>
                <c:pt idx="25">
                  <c:v>130</c:v>
                </c:pt>
                <c:pt idx="26">
                  <c:v>135</c:v>
                </c:pt>
                <c:pt idx="27">
                  <c:v>140</c:v>
                </c:pt>
                <c:pt idx="28">
                  <c:v>145</c:v>
                </c:pt>
                <c:pt idx="29">
                  <c:v>150</c:v>
                </c:pt>
                <c:pt idx="30">
                  <c:v>155</c:v>
                </c:pt>
                <c:pt idx="31">
                  <c:v>160</c:v>
                </c:pt>
                <c:pt idx="32">
                  <c:v>165</c:v>
                </c:pt>
                <c:pt idx="33">
                  <c:v>170</c:v>
                </c:pt>
                <c:pt idx="34">
                  <c:v>175</c:v>
                </c:pt>
                <c:pt idx="35">
                  <c:v>180</c:v>
                </c:pt>
                <c:pt idx="36">
                  <c:v>185</c:v>
                </c:pt>
                <c:pt idx="37">
                  <c:v>190</c:v>
                </c:pt>
                <c:pt idx="38">
                  <c:v>195</c:v>
                </c:pt>
                <c:pt idx="39">
                  <c:v>200</c:v>
                </c:pt>
                <c:pt idx="40">
                  <c:v>205</c:v>
                </c:pt>
                <c:pt idx="41">
                  <c:v>210</c:v>
                </c:pt>
                <c:pt idx="42">
                  <c:v>215</c:v>
                </c:pt>
                <c:pt idx="43">
                  <c:v>220</c:v>
                </c:pt>
                <c:pt idx="44">
                  <c:v>225</c:v>
                </c:pt>
                <c:pt idx="45">
                  <c:v>230</c:v>
                </c:pt>
                <c:pt idx="46">
                  <c:v>235</c:v>
                </c:pt>
                <c:pt idx="47">
                  <c:v>240</c:v>
                </c:pt>
                <c:pt idx="48">
                  <c:v>245</c:v>
                </c:pt>
                <c:pt idx="49">
                  <c:v>250</c:v>
                </c:pt>
                <c:pt idx="50">
                  <c:v>255</c:v>
                </c:pt>
                <c:pt idx="51">
                  <c:v>260</c:v>
                </c:pt>
                <c:pt idx="52">
                  <c:v>265</c:v>
                </c:pt>
                <c:pt idx="53">
                  <c:v>270</c:v>
                </c:pt>
                <c:pt idx="54">
                  <c:v>275</c:v>
                </c:pt>
                <c:pt idx="55">
                  <c:v>280</c:v>
                </c:pt>
                <c:pt idx="56">
                  <c:v>285</c:v>
                </c:pt>
                <c:pt idx="57">
                  <c:v>290</c:v>
                </c:pt>
                <c:pt idx="58">
                  <c:v>295</c:v>
                </c:pt>
                <c:pt idx="59">
                  <c:v>300</c:v>
                </c:pt>
                <c:pt idx="60">
                  <c:v>305</c:v>
                </c:pt>
              </c:numCache>
            </c:numRef>
          </c:xVal>
          <c:yVal>
            <c:numRef>
              <c:f>'Food Needs'!$E$9:$E$69</c:f>
              <c:numCache>
                <c:formatCode>0.0</c:formatCode>
                <c:ptCount val="61"/>
                <c:pt idx="0">
                  <c:v>12.4</c:v>
                </c:pt>
                <c:pt idx="1">
                  <c:v>24.8</c:v>
                </c:pt>
                <c:pt idx="2">
                  <c:v>37.200000000000003</c:v>
                </c:pt>
                <c:pt idx="3">
                  <c:v>49.6</c:v>
                </c:pt>
                <c:pt idx="4">
                  <c:v>62</c:v>
                </c:pt>
                <c:pt idx="5">
                  <c:v>74.400000000000006</c:v>
                </c:pt>
                <c:pt idx="6">
                  <c:v>86.8</c:v>
                </c:pt>
                <c:pt idx="7">
                  <c:v>99.2</c:v>
                </c:pt>
                <c:pt idx="8">
                  <c:v>111.6</c:v>
                </c:pt>
                <c:pt idx="9">
                  <c:v>124</c:v>
                </c:pt>
                <c:pt idx="10">
                  <c:v>136.4</c:v>
                </c:pt>
                <c:pt idx="11">
                  <c:v>148.80000000000001</c:v>
                </c:pt>
                <c:pt idx="12">
                  <c:v>161.19999999999999</c:v>
                </c:pt>
                <c:pt idx="13">
                  <c:v>173.6</c:v>
                </c:pt>
                <c:pt idx="14">
                  <c:v>186</c:v>
                </c:pt>
                <c:pt idx="15">
                  <c:v>198.4</c:v>
                </c:pt>
                <c:pt idx="16">
                  <c:v>210.8</c:v>
                </c:pt>
                <c:pt idx="17">
                  <c:v>223.2</c:v>
                </c:pt>
                <c:pt idx="18">
                  <c:v>235.6</c:v>
                </c:pt>
                <c:pt idx="19">
                  <c:v>248</c:v>
                </c:pt>
                <c:pt idx="20">
                  <c:v>260.39999999999969</c:v>
                </c:pt>
                <c:pt idx="21">
                  <c:v>272.8</c:v>
                </c:pt>
                <c:pt idx="22">
                  <c:v>285.2</c:v>
                </c:pt>
                <c:pt idx="23">
                  <c:v>297.60000000000002</c:v>
                </c:pt>
                <c:pt idx="24">
                  <c:v>310</c:v>
                </c:pt>
                <c:pt idx="25">
                  <c:v>322.39999999999969</c:v>
                </c:pt>
                <c:pt idx="26">
                  <c:v>334.8</c:v>
                </c:pt>
                <c:pt idx="27">
                  <c:v>347.2</c:v>
                </c:pt>
                <c:pt idx="28">
                  <c:v>359.6</c:v>
                </c:pt>
                <c:pt idx="29">
                  <c:v>372</c:v>
                </c:pt>
                <c:pt idx="30">
                  <c:v>384.4</c:v>
                </c:pt>
                <c:pt idx="31">
                  <c:v>396.8</c:v>
                </c:pt>
                <c:pt idx="32">
                  <c:v>409.2</c:v>
                </c:pt>
                <c:pt idx="33">
                  <c:v>421.6</c:v>
                </c:pt>
                <c:pt idx="34">
                  <c:v>434</c:v>
                </c:pt>
                <c:pt idx="35">
                  <c:v>446.4</c:v>
                </c:pt>
                <c:pt idx="36">
                  <c:v>458.8</c:v>
                </c:pt>
                <c:pt idx="37">
                  <c:v>471.2</c:v>
                </c:pt>
                <c:pt idx="38">
                  <c:v>483.6</c:v>
                </c:pt>
                <c:pt idx="39">
                  <c:v>496</c:v>
                </c:pt>
                <c:pt idx="40">
                  <c:v>508.4</c:v>
                </c:pt>
                <c:pt idx="41">
                  <c:v>520.79999999999995</c:v>
                </c:pt>
                <c:pt idx="42">
                  <c:v>533.20000000000005</c:v>
                </c:pt>
                <c:pt idx="43">
                  <c:v>545.6</c:v>
                </c:pt>
                <c:pt idx="44">
                  <c:v>558</c:v>
                </c:pt>
                <c:pt idx="45">
                  <c:v>570.4</c:v>
                </c:pt>
                <c:pt idx="46">
                  <c:v>582.79999999999995</c:v>
                </c:pt>
                <c:pt idx="47">
                  <c:v>595.20000000000005</c:v>
                </c:pt>
                <c:pt idx="48">
                  <c:v>607.6</c:v>
                </c:pt>
                <c:pt idx="49">
                  <c:v>620</c:v>
                </c:pt>
                <c:pt idx="50">
                  <c:v>632.4</c:v>
                </c:pt>
                <c:pt idx="51">
                  <c:v>644.79999999999995</c:v>
                </c:pt>
                <c:pt idx="52">
                  <c:v>657.2</c:v>
                </c:pt>
                <c:pt idx="53">
                  <c:v>669.6</c:v>
                </c:pt>
                <c:pt idx="54">
                  <c:v>682</c:v>
                </c:pt>
                <c:pt idx="55">
                  <c:v>694.4</c:v>
                </c:pt>
                <c:pt idx="56">
                  <c:v>706.8</c:v>
                </c:pt>
                <c:pt idx="57">
                  <c:v>719.2</c:v>
                </c:pt>
                <c:pt idx="58">
                  <c:v>731.6</c:v>
                </c:pt>
                <c:pt idx="59">
                  <c:v>744</c:v>
                </c:pt>
                <c:pt idx="60">
                  <c:v>756.4</c:v>
                </c:pt>
              </c:numCache>
            </c:numRef>
          </c:yVal>
        </c:ser>
        <c:axId val="90312704"/>
        <c:axId val="90358528"/>
      </c:scatterChart>
      <c:valAx>
        <c:axId val="90312704"/>
        <c:scaling>
          <c:orientation val="minMax"/>
          <c:max val="305"/>
        </c:scaling>
        <c:axPos val="b"/>
        <c:majorGridlines/>
        <c:title>
          <c:tx>
            <c:rich>
              <a:bodyPr/>
              <a:lstStyle/>
              <a:p>
                <a:pPr>
                  <a:defRPr/>
                </a:pPr>
                <a:r>
                  <a:rPr lang="en-US" sz="1600"/>
                  <a:t>Mission Duration (Days)</a:t>
                </a:r>
              </a:p>
            </c:rich>
          </c:tx>
        </c:title>
        <c:numFmt formatCode="General" sourceLinked="1"/>
        <c:tickLblPos val="nextTo"/>
        <c:crossAx val="90358528"/>
        <c:crosses val="autoZero"/>
        <c:crossBetween val="midCat"/>
      </c:valAx>
      <c:valAx>
        <c:axId val="90358528"/>
        <c:scaling>
          <c:orientation val="minMax"/>
        </c:scaling>
        <c:axPos val="l"/>
        <c:title>
          <c:tx>
            <c:rich>
              <a:bodyPr rot="-5400000" vert="horz"/>
              <a:lstStyle/>
              <a:p>
                <a:pPr>
                  <a:defRPr/>
                </a:pPr>
                <a:r>
                  <a:rPr lang="en-US" sz="1600"/>
                  <a:t>Mass Required</a:t>
                </a:r>
                <a:r>
                  <a:rPr lang="en-US" sz="1600" baseline="0"/>
                  <a:t> (kg)</a:t>
                </a:r>
              </a:p>
            </c:rich>
          </c:tx>
        </c:title>
        <c:numFmt formatCode="0.0" sourceLinked="1"/>
        <c:tickLblPos val="nextTo"/>
        <c:crossAx val="90312704"/>
        <c:crosses val="autoZero"/>
        <c:crossBetween val="midCat"/>
      </c:valAx>
    </c:plotArea>
    <c:legend>
      <c:legendPos val="r"/>
    </c:legend>
    <c:plotVisOnly val="1"/>
  </c:chart>
  <c:spPr>
    <a:solidFill>
      <a:prstClr val="white"/>
    </a:solidFill>
  </c:spPr>
  <c:externalData r:id="rId2"/>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n-US"/>
  <c:clrMapOvr bg1="lt1" tx1="dk1" bg2="lt2" tx2="dk2" accent1="accent1" accent2="accent2" accent3="accent3" accent4="accent4" accent5="accent5" accent6="accent6" hlink="hlink" folHlink="folHlink"/>
  <c:chart>
    <c:title>
      <c:tx>
        <c:rich>
          <a:bodyPr/>
          <a:lstStyle/>
          <a:p>
            <a:pPr>
              <a:defRPr/>
            </a:pPr>
            <a:r>
              <a:rPr lang="en-US"/>
              <a:t>Total Consumables Mass Needed vs Mission Duration and Crew Size</a:t>
            </a:r>
          </a:p>
        </c:rich>
      </c:tx>
      <c:layout>
        <c:manualLayout>
          <c:xMode val="edge"/>
          <c:yMode val="edge"/>
          <c:x val="0.14246563495872741"/>
          <c:y val="2.8268551236749064E-2"/>
        </c:manualLayout>
      </c:layout>
    </c:title>
    <c:plotArea>
      <c:layout/>
      <c:scatterChart>
        <c:scatterStyle val="lineMarker"/>
        <c:ser>
          <c:idx val="0"/>
          <c:order val="0"/>
          <c:tx>
            <c:v>2</c:v>
          </c:tx>
          <c:xVal>
            <c:numRef>
              <c:f>'Overall Consumables'!$B$10:$B$132</c:f>
              <c:numCache>
                <c:formatCode>General</c:formatCode>
                <c:ptCount val="123"/>
                <c:pt idx="0">
                  <c:v>0</c:v>
                </c:pt>
                <c:pt idx="1">
                  <c:v>5</c:v>
                </c:pt>
                <c:pt idx="2">
                  <c:v>10</c:v>
                </c:pt>
                <c:pt idx="3">
                  <c:v>15</c:v>
                </c:pt>
                <c:pt idx="4">
                  <c:v>20</c:v>
                </c:pt>
                <c:pt idx="5">
                  <c:v>25</c:v>
                </c:pt>
                <c:pt idx="6">
                  <c:v>30</c:v>
                </c:pt>
                <c:pt idx="7">
                  <c:v>35</c:v>
                </c:pt>
                <c:pt idx="8">
                  <c:v>40</c:v>
                </c:pt>
                <c:pt idx="9">
                  <c:v>45</c:v>
                </c:pt>
                <c:pt idx="10">
                  <c:v>50</c:v>
                </c:pt>
                <c:pt idx="11">
                  <c:v>55</c:v>
                </c:pt>
                <c:pt idx="12">
                  <c:v>60</c:v>
                </c:pt>
                <c:pt idx="13">
                  <c:v>65</c:v>
                </c:pt>
                <c:pt idx="14">
                  <c:v>70</c:v>
                </c:pt>
                <c:pt idx="15">
                  <c:v>75</c:v>
                </c:pt>
                <c:pt idx="16">
                  <c:v>80</c:v>
                </c:pt>
                <c:pt idx="17">
                  <c:v>85</c:v>
                </c:pt>
                <c:pt idx="18">
                  <c:v>90</c:v>
                </c:pt>
                <c:pt idx="19">
                  <c:v>95</c:v>
                </c:pt>
                <c:pt idx="20">
                  <c:v>100</c:v>
                </c:pt>
                <c:pt idx="21">
                  <c:v>105</c:v>
                </c:pt>
                <c:pt idx="22">
                  <c:v>110</c:v>
                </c:pt>
                <c:pt idx="23">
                  <c:v>115</c:v>
                </c:pt>
                <c:pt idx="24">
                  <c:v>120</c:v>
                </c:pt>
                <c:pt idx="25">
                  <c:v>125</c:v>
                </c:pt>
                <c:pt idx="26">
                  <c:v>130</c:v>
                </c:pt>
                <c:pt idx="27">
                  <c:v>135</c:v>
                </c:pt>
                <c:pt idx="28">
                  <c:v>140</c:v>
                </c:pt>
                <c:pt idx="29">
                  <c:v>145</c:v>
                </c:pt>
                <c:pt idx="30">
                  <c:v>150</c:v>
                </c:pt>
                <c:pt idx="31">
                  <c:v>155</c:v>
                </c:pt>
                <c:pt idx="32">
                  <c:v>160</c:v>
                </c:pt>
                <c:pt idx="33">
                  <c:v>165</c:v>
                </c:pt>
                <c:pt idx="34">
                  <c:v>170</c:v>
                </c:pt>
                <c:pt idx="35">
                  <c:v>175</c:v>
                </c:pt>
                <c:pt idx="36">
                  <c:v>180</c:v>
                </c:pt>
                <c:pt idx="37">
                  <c:v>185</c:v>
                </c:pt>
                <c:pt idx="38">
                  <c:v>190</c:v>
                </c:pt>
                <c:pt idx="39">
                  <c:v>195</c:v>
                </c:pt>
                <c:pt idx="40">
                  <c:v>200</c:v>
                </c:pt>
                <c:pt idx="41">
                  <c:v>205</c:v>
                </c:pt>
                <c:pt idx="42">
                  <c:v>210</c:v>
                </c:pt>
                <c:pt idx="43">
                  <c:v>215</c:v>
                </c:pt>
                <c:pt idx="44">
                  <c:v>220</c:v>
                </c:pt>
                <c:pt idx="45">
                  <c:v>225</c:v>
                </c:pt>
                <c:pt idx="46">
                  <c:v>230</c:v>
                </c:pt>
                <c:pt idx="47">
                  <c:v>235</c:v>
                </c:pt>
                <c:pt idx="48">
                  <c:v>240</c:v>
                </c:pt>
                <c:pt idx="49">
                  <c:v>245</c:v>
                </c:pt>
                <c:pt idx="50">
                  <c:v>250</c:v>
                </c:pt>
                <c:pt idx="51">
                  <c:v>255</c:v>
                </c:pt>
                <c:pt idx="52">
                  <c:v>260</c:v>
                </c:pt>
                <c:pt idx="53">
                  <c:v>265</c:v>
                </c:pt>
                <c:pt idx="54">
                  <c:v>270</c:v>
                </c:pt>
                <c:pt idx="55">
                  <c:v>275</c:v>
                </c:pt>
                <c:pt idx="56">
                  <c:v>280</c:v>
                </c:pt>
                <c:pt idx="57">
                  <c:v>285</c:v>
                </c:pt>
                <c:pt idx="58">
                  <c:v>290</c:v>
                </c:pt>
                <c:pt idx="59">
                  <c:v>295</c:v>
                </c:pt>
                <c:pt idx="60">
                  <c:v>300</c:v>
                </c:pt>
                <c:pt idx="61">
                  <c:v>305</c:v>
                </c:pt>
                <c:pt idx="62">
                  <c:v>310</c:v>
                </c:pt>
                <c:pt idx="63">
                  <c:v>315</c:v>
                </c:pt>
                <c:pt idx="64">
                  <c:v>320</c:v>
                </c:pt>
                <c:pt idx="65">
                  <c:v>325</c:v>
                </c:pt>
                <c:pt idx="66">
                  <c:v>330</c:v>
                </c:pt>
                <c:pt idx="67">
                  <c:v>335</c:v>
                </c:pt>
                <c:pt idx="68">
                  <c:v>340</c:v>
                </c:pt>
                <c:pt idx="69">
                  <c:v>345</c:v>
                </c:pt>
                <c:pt idx="70">
                  <c:v>350</c:v>
                </c:pt>
                <c:pt idx="71">
                  <c:v>355</c:v>
                </c:pt>
                <c:pt idx="72">
                  <c:v>360</c:v>
                </c:pt>
                <c:pt idx="73">
                  <c:v>365</c:v>
                </c:pt>
                <c:pt idx="74">
                  <c:v>370</c:v>
                </c:pt>
                <c:pt idx="75">
                  <c:v>375</c:v>
                </c:pt>
                <c:pt idx="76">
                  <c:v>380</c:v>
                </c:pt>
                <c:pt idx="77">
                  <c:v>385</c:v>
                </c:pt>
                <c:pt idx="78">
                  <c:v>390</c:v>
                </c:pt>
                <c:pt idx="79">
                  <c:v>395</c:v>
                </c:pt>
                <c:pt idx="80">
                  <c:v>400</c:v>
                </c:pt>
                <c:pt idx="81">
                  <c:v>405</c:v>
                </c:pt>
                <c:pt idx="82">
                  <c:v>410</c:v>
                </c:pt>
                <c:pt idx="83">
                  <c:v>415</c:v>
                </c:pt>
                <c:pt idx="84">
                  <c:v>420</c:v>
                </c:pt>
                <c:pt idx="85">
                  <c:v>425</c:v>
                </c:pt>
                <c:pt idx="86">
                  <c:v>430</c:v>
                </c:pt>
                <c:pt idx="87">
                  <c:v>435</c:v>
                </c:pt>
                <c:pt idx="88">
                  <c:v>440</c:v>
                </c:pt>
                <c:pt idx="89">
                  <c:v>445</c:v>
                </c:pt>
                <c:pt idx="90">
                  <c:v>450</c:v>
                </c:pt>
                <c:pt idx="91">
                  <c:v>455</c:v>
                </c:pt>
                <c:pt idx="92">
                  <c:v>460</c:v>
                </c:pt>
                <c:pt idx="93">
                  <c:v>465</c:v>
                </c:pt>
                <c:pt idx="94">
                  <c:v>470</c:v>
                </c:pt>
                <c:pt idx="95">
                  <c:v>475</c:v>
                </c:pt>
                <c:pt idx="96">
                  <c:v>480</c:v>
                </c:pt>
                <c:pt idx="97">
                  <c:v>485</c:v>
                </c:pt>
                <c:pt idx="98">
                  <c:v>490</c:v>
                </c:pt>
                <c:pt idx="99">
                  <c:v>495</c:v>
                </c:pt>
                <c:pt idx="100">
                  <c:v>500</c:v>
                </c:pt>
                <c:pt idx="101">
                  <c:v>505</c:v>
                </c:pt>
                <c:pt idx="102">
                  <c:v>510</c:v>
                </c:pt>
                <c:pt idx="103">
                  <c:v>515</c:v>
                </c:pt>
                <c:pt idx="104">
                  <c:v>520</c:v>
                </c:pt>
                <c:pt idx="105">
                  <c:v>525</c:v>
                </c:pt>
                <c:pt idx="106">
                  <c:v>530</c:v>
                </c:pt>
                <c:pt idx="107">
                  <c:v>535</c:v>
                </c:pt>
                <c:pt idx="108">
                  <c:v>540</c:v>
                </c:pt>
                <c:pt idx="109">
                  <c:v>545</c:v>
                </c:pt>
                <c:pt idx="110">
                  <c:v>550</c:v>
                </c:pt>
                <c:pt idx="111">
                  <c:v>555</c:v>
                </c:pt>
                <c:pt idx="112">
                  <c:v>560</c:v>
                </c:pt>
                <c:pt idx="113">
                  <c:v>565</c:v>
                </c:pt>
                <c:pt idx="114">
                  <c:v>570</c:v>
                </c:pt>
                <c:pt idx="115">
                  <c:v>575</c:v>
                </c:pt>
                <c:pt idx="116">
                  <c:v>580</c:v>
                </c:pt>
                <c:pt idx="117">
                  <c:v>585</c:v>
                </c:pt>
                <c:pt idx="118">
                  <c:v>590</c:v>
                </c:pt>
                <c:pt idx="119">
                  <c:v>595</c:v>
                </c:pt>
                <c:pt idx="120">
                  <c:v>600</c:v>
                </c:pt>
                <c:pt idx="121">
                  <c:v>605</c:v>
                </c:pt>
                <c:pt idx="122">
                  <c:v>610</c:v>
                </c:pt>
              </c:numCache>
            </c:numRef>
          </c:xVal>
          <c:yVal>
            <c:numRef>
              <c:f>'Overall Consumables'!$C$9:$C$132</c:f>
              <c:numCache>
                <c:formatCode>General</c:formatCode>
                <c:ptCount val="124"/>
                <c:pt idx="0">
                  <c:v>2</c:v>
                </c:pt>
                <c:pt idx="1">
                  <c:v>0</c:v>
                </c:pt>
                <c:pt idx="2">
                  <c:v>32</c:v>
                </c:pt>
                <c:pt idx="3">
                  <c:v>64</c:v>
                </c:pt>
                <c:pt idx="4">
                  <c:v>96</c:v>
                </c:pt>
                <c:pt idx="5">
                  <c:v>128</c:v>
                </c:pt>
                <c:pt idx="6">
                  <c:v>160</c:v>
                </c:pt>
                <c:pt idx="7">
                  <c:v>192</c:v>
                </c:pt>
                <c:pt idx="8">
                  <c:v>224</c:v>
                </c:pt>
                <c:pt idx="9">
                  <c:v>256</c:v>
                </c:pt>
                <c:pt idx="10">
                  <c:v>288</c:v>
                </c:pt>
                <c:pt idx="11">
                  <c:v>320</c:v>
                </c:pt>
                <c:pt idx="12">
                  <c:v>352</c:v>
                </c:pt>
                <c:pt idx="13">
                  <c:v>384</c:v>
                </c:pt>
                <c:pt idx="14">
                  <c:v>416</c:v>
                </c:pt>
                <c:pt idx="15">
                  <c:v>448</c:v>
                </c:pt>
                <c:pt idx="16">
                  <c:v>480</c:v>
                </c:pt>
                <c:pt idx="17">
                  <c:v>512</c:v>
                </c:pt>
                <c:pt idx="18">
                  <c:v>544</c:v>
                </c:pt>
                <c:pt idx="19">
                  <c:v>576</c:v>
                </c:pt>
                <c:pt idx="20">
                  <c:v>608</c:v>
                </c:pt>
                <c:pt idx="21">
                  <c:v>640</c:v>
                </c:pt>
                <c:pt idx="22">
                  <c:v>672</c:v>
                </c:pt>
                <c:pt idx="23">
                  <c:v>704</c:v>
                </c:pt>
                <c:pt idx="24">
                  <c:v>736</c:v>
                </c:pt>
                <c:pt idx="25">
                  <c:v>768</c:v>
                </c:pt>
                <c:pt idx="26">
                  <c:v>800</c:v>
                </c:pt>
                <c:pt idx="27">
                  <c:v>832</c:v>
                </c:pt>
                <c:pt idx="28">
                  <c:v>864</c:v>
                </c:pt>
                <c:pt idx="29">
                  <c:v>896</c:v>
                </c:pt>
                <c:pt idx="30">
                  <c:v>928</c:v>
                </c:pt>
                <c:pt idx="31">
                  <c:v>960</c:v>
                </c:pt>
                <c:pt idx="32">
                  <c:v>992</c:v>
                </c:pt>
                <c:pt idx="33">
                  <c:v>1024</c:v>
                </c:pt>
                <c:pt idx="34">
                  <c:v>1056</c:v>
                </c:pt>
                <c:pt idx="35">
                  <c:v>1088</c:v>
                </c:pt>
                <c:pt idx="36">
                  <c:v>1120</c:v>
                </c:pt>
                <c:pt idx="37">
                  <c:v>1152</c:v>
                </c:pt>
                <c:pt idx="38">
                  <c:v>1184</c:v>
                </c:pt>
                <c:pt idx="39">
                  <c:v>1216</c:v>
                </c:pt>
                <c:pt idx="40">
                  <c:v>1248</c:v>
                </c:pt>
                <c:pt idx="41">
                  <c:v>1280</c:v>
                </c:pt>
                <c:pt idx="42">
                  <c:v>1312</c:v>
                </c:pt>
                <c:pt idx="43">
                  <c:v>1344</c:v>
                </c:pt>
                <c:pt idx="44">
                  <c:v>1376</c:v>
                </c:pt>
                <c:pt idx="45">
                  <c:v>1408</c:v>
                </c:pt>
                <c:pt idx="46">
                  <c:v>1440</c:v>
                </c:pt>
                <c:pt idx="47">
                  <c:v>1472</c:v>
                </c:pt>
                <c:pt idx="48">
                  <c:v>1504</c:v>
                </c:pt>
                <c:pt idx="49">
                  <c:v>1536</c:v>
                </c:pt>
                <c:pt idx="50">
                  <c:v>1568</c:v>
                </c:pt>
                <c:pt idx="51">
                  <c:v>1600</c:v>
                </c:pt>
                <c:pt idx="52">
                  <c:v>1632</c:v>
                </c:pt>
                <c:pt idx="53">
                  <c:v>1664</c:v>
                </c:pt>
                <c:pt idx="54">
                  <c:v>1696</c:v>
                </c:pt>
                <c:pt idx="55">
                  <c:v>1728</c:v>
                </c:pt>
                <c:pt idx="56">
                  <c:v>1760</c:v>
                </c:pt>
                <c:pt idx="57">
                  <c:v>1792</c:v>
                </c:pt>
                <c:pt idx="58">
                  <c:v>1824</c:v>
                </c:pt>
                <c:pt idx="59">
                  <c:v>1856</c:v>
                </c:pt>
                <c:pt idx="60">
                  <c:v>1888</c:v>
                </c:pt>
                <c:pt idx="61">
                  <c:v>1920</c:v>
                </c:pt>
                <c:pt idx="62">
                  <c:v>1952</c:v>
                </c:pt>
                <c:pt idx="63">
                  <c:v>1984</c:v>
                </c:pt>
                <c:pt idx="64">
                  <c:v>2016</c:v>
                </c:pt>
                <c:pt idx="65">
                  <c:v>2048</c:v>
                </c:pt>
                <c:pt idx="66">
                  <c:v>2080</c:v>
                </c:pt>
                <c:pt idx="67">
                  <c:v>2112</c:v>
                </c:pt>
                <c:pt idx="68">
                  <c:v>2144</c:v>
                </c:pt>
                <c:pt idx="69">
                  <c:v>2176</c:v>
                </c:pt>
                <c:pt idx="70">
                  <c:v>2208</c:v>
                </c:pt>
                <c:pt idx="71">
                  <c:v>2240</c:v>
                </c:pt>
                <c:pt idx="72">
                  <c:v>2272</c:v>
                </c:pt>
                <c:pt idx="73">
                  <c:v>2304</c:v>
                </c:pt>
                <c:pt idx="74">
                  <c:v>2336</c:v>
                </c:pt>
                <c:pt idx="75">
                  <c:v>2368</c:v>
                </c:pt>
                <c:pt idx="76">
                  <c:v>2400</c:v>
                </c:pt>
                <c:pt idx="77">
                  <c:v>2432</c:v>
                </c:pt>
                <c:pt idx="78">
                  <c:v>2464</c:v>
                </c:pt>
                <c:pt idx="79">
                  <c:v>2496</c:v>
                </c:pt>
                <c:pt idx="80">
                  <c:v>2528</c:v>
                </c:pt>
                <c:pt idx="81">
                  <c:v>2560</c:v>
                </c:pt>
                <c:pt idx="82">
                  <c:v>2592</c:v>
                </c:pt>
                <c:pt idx="83">
                  <c:v>2624</c:v>
                </c:pt>
                <c:pt idx="84">
                  <c:v>2656</c:v>
                </c:pt>
                <c:pt idx="85">
                  <c:v>2688</c:v>
                </c:pt>
                <c:pt idx="86">
                  <c:v>2720</c:v>
                </c:pt>
                <c:pt idx="87">
                  <c:v>2752</c:v>
                </c:pt>
                <c:pt idx="88">
                  <c:v>2784</c:v>
                </c:pt>
                <c:pt idx="89">
                  <c:v>2816</c:v>
                </c:pt>
                <c:pt idx="90">
                  <c:v>2848</c:v>
                </c:pt>
                <c:pt idx="91">
                  <c:v>2880</c:v>
                </c:pt>
                <c:pt idx="92">
                  <c:v>2912</c:v>
                </c:pt>
                <c:pt idx="93">
                  <c:v>2944</c:v>
                </c:pt>
                <c:pt idx="94">
                  <c:v>2976</c:v>
                </c:pt>
                <c:pt idx="95">
                  <c:v>3008</c:v>
                </c:pt>
                <c:pt idx="96">
                  <c:v>3040</c:v>
                </c:pt>
                <c:pt idx="97">
                  <c:v>3072</c:v>
                </c:pt>
                <c:pt idx="98">
                  <c:v>3104</c:v>
                </c:pt>
                <c:pt idx="99">
                  <c:v>3136</c:v>
                </c:pt>
                <c:pt idx="100">
                  <c:v>3168</c:v>
                </c:pt>
                <c:pt idx="101">
                  <c:v>3200</c:v>
                </c:pt>
                <c:pt idx="102">
                  <c:v>3232</c:v>
                </c:pt>
                <c:pt idx="103">
                  <c:v>3264</c:v>
                </c:pt>
                <c:pt idx="104">
                  <c:v>3296</c:v>
                </c:pt>
                <c:pt idx="105">
                  <c:v>3328</c:v>
                </c:pt>
                <c:pt idx="106">
                  <c:v>3360</c:v>
                </c:pt>
                <c:pt idx="107">
                  <c:v>3392</c:v>
                </c:pt>
                <c:pt idx="108">
                  <c:v>3424</c:v>
                </c:pt>
                <c:pt idx="109">
                  <c:v>3456</c:v>
                </c:pt>
                <c:pt idx="110">
                  <c:v>3488</c:v>
                </c:pt>
                <c:pt idx="111">
                  <c:v>3520</c:v>
                </c:pt>
                <c:pt idx="112">
                  <c:v>3552</c:v>
                </c:pt>
                <c:pt idx="113">
                  <c:v>3584</c:v>
                </c:pt>
                <c:pt idx="114">
                  <c:v>3616</c:v>
                </c:pt>
                <c:pt idx="115">
                  <c:v>3648</c:v>
                </c:pt>
                <c:pt idx="116">
                  <c:v>3680</c:v>
                </c:pt>
                <c:pt idx="117">
                  <c:v>3712</c:v>
                </c:pt>
                <c:pt idx="118">
                  <c:v>3744</c:v>
                </c:pt>
                <c:pt idx="119">
                  <c:v>3776</c:v>
                </c:pt>
                <c:pt idx="120">
                  <c:v>3808</c:v>
                </c:pt>
                <c:pt idx="121">
                  <c:v>3840</c:v>
                </c:pt>
                <c:pt idx="122">
                  <c:v>3872</c:v>
                </c:pt>
                <c:pt idx="123">
                  <c:v>3904</c:v>
                </c:pt>
              </c:numCache>
            </c:numRef>
          </c:yVal>
        </c:ser>
        <c:ser>
          <c:idx val="1"/>
          <c:order val="1"/>
          <c:tx>
            <c:v>3</c:v>
          </c:tx>
          <c:xVal>
            <c:numRef>
              <c:f>'Overall Consumables'!$B$10:$B$132</c:f>
              <c:numCache>
                <c:formatCode>General</c:formatCode>
                <c:ptCount val="123"/>
                <c:pt idx="0">
                  <c:v>0</c:v>
                </c:pt>
                <c:pt idx="1">
                  <c:v>5</c:v>
                </c:pt>
                <c:pt idx="2">
                  <c:v>10</c:v>
                </c:pt>
                <c:pt idx="3">
                  <c:v>15</c:v>
                </c:pt>
                <c:pt idx="4">
                  <c:v>20</c:v>
                </c:pt>
                <c:pt idx="5">
                  <c:v>25</c:v>
                </c:pt>
                <c:pt idx="6">
                  <c:v>30</c:v>
                </c:pt>
                <c:pt idx="7">
                  <c:v>35</c:v>
                </c:pt>
                <c:pt idx="8">
                  <c:v>40</c:v>
                </c:pt>
                <c:pt idx="9">
                  <c:v>45</c:v>
                </c:pt>
                <c:pt idx="10">
                  <c:v>50</c:v>
                </c:pt>
                <c:pt idx="11">
                  <c:v>55</c:v>
                </c:pt>
                <c:pt idx="12">
                  <c:v>60</c:v>
                </c:pt>
                <c:pt idx="13">
                  <c:v>65</c:v>
                </c:pt>
                <c:pt idx="14">
                  <c:v>70</c:v>
                </c:pt>
                <c:pt idx="15">
                  <c:v>75</c:v>
                </c:pt>
                <c:pt idx="16">
                  <c:v>80</c:v>
                </c:pt>
                <c:pt idx="17">
                  <c:v>85</c:v>
                </c:pt>
                <c:pt idx="18">
                  <c:v>90</c:v>
                </c:pt>
                <c:pt idx="19">
                  <c:v>95</c:v>
                </c:pt>
                <c:pt idx="20">
                  <c:v>100</c:v>
                </c:pt>
                <c:pt idx="21">
                  <c:v>105</c:v>
                </c:pt>
                <c:pt idx="22">
                  <c:v>110</c:v>
                </c:pt>
                <c:pt idx="23">
                  <c:v>115</c:v>
                </c:pt>
                <c:pt idx="24">
                  <c:v>120</c:v>
                </c:pt>
                <c:pt idx="25">
                  <c:v>125</c:v>
                </c:pt>
                <c:pt idx="26">
                  <c:v>130</c:v>
                </c:pt>
                <c:pt idx="27">
                  <c:v>135</c:v>
                </c:pt>
                <c:pt idx="28">
                  <c:v>140</c:v>
                </c:pt>
                <c:pt idx="29">
                  <c:v>145</c:v>
                </c:pt>
                <c:pt idx="30">
                  <c:v>150</c:v>
                </c:pt>
                <c:pt idx="31">
                  <c:v>155</c:v>
                </c:pt>
                <c:pt idx="32">
                  <c:v>160</c:v>
                </c:pt>
                <c:pt idx="33">
                  <c:v>165</c:v>
                </c:pt>
                <c:pt idx="34">
                  <c:v>170</c:v>
                </c:pt>
                <c:pt idx="35">
                  <c:v>175</c:v>
                </c:pt>
                <c:pt idx="36">
                  <c:v>180</c:v>
                </c:pt>
                <c:pt idx="37">
                  <c:v>185</c:v>
                </c:pt>
                <c:pt idx="38">
                  <c:v>190</c:v>
                </c:pt>
                <c:pt idx="39">
                  <c:v>195</c:v>
                </c:pt>
                <c:pt idx="40">
                  <c:v>200</c:v>
                </c:pt>
                <c:pt idx="41">
                  <c:v>205</c:v>
                </c:pt>
                <c:pt idx="42">
                  <c:v>210</c:v>
                </c:pt>
                <c:pt idx="43">
                  <c:v>215</c:v>
                </c:pt>
                <c:pt idx="44">
                  <c:v>220</c:v>
                </c:pt>
                <c:pt idx="45">
                  <c:v>225</c:v>
                </c:pt>
                <c:pt idx="46">
                  <c:v>230</c:v>
                </c:pt>
                <c:pt idx="47">
                  <c:v>235</c:v>
                </c:pt>
                <c:pt idx="48">
                  <c:v>240</c:v>
                </c:pt>
                <c:pt idx="49">
                  <c:v>245</c:v>
                </c:pt>
                <c:pt idx="50">
                  <c:v>250</c:v>
                </c:pt>
                <c:pt idx="51">
                  <c:v>255</c:v>
                </c:pt>
                <c:pt idx="52">
                  <c:v>260</c:v>
                </c:pt>
                <c:pt idx="53">
                  <c:v>265</c:v>
                </c:pt>
                <c:pt idx="54">
                  <c:v>270</c:v>
                </c:pt>
                <c:pt idx="55">
                  <c:v>275</c:v>
                </c:pt>
                <c:pt idx="56">
                  <c:v>280</c:v>
                </c:pt>
                <c:pt idx="57">
                  <c:v>285</c:v>
                </c:pt>
                <c:pt idx="58">
                  <c:v>290</c:v>
                </c:pt>
                <c:pt idx="59">
                  <c:v>295</c:v>
                </c:pt>
                <c:pt idx="60">
                  <c:v>300</c:v>
                </c:pt>
                <c:pt idx="61">
                  <c:v>305</c:v>
                </c:pt>
                <c:pt idx="62">
                  <c:v>310</c:v>
                </c:pt>
                <c:pt idx="63">
                  <c:v>315</c:v>
                </c:pt>
                <c:pt idx="64">
                  <c:v>320</c:v>
                </c:pt>
                <c:pt idx="65">
                  <c:v>325</c:v>
                </c:pt>
                <c:pt idx="66">
                  <c:v>330</c:v>
                </c:pt>
                <c:pt idx="67">
                  <c:v>335</c:v>
                </c:pt>
                <c:pt idx="68">
                  <c:v>340</c:v>
                </c:pt>
                <c:pt idx="69">
                  <c:v>345</c:v>
                </c:pt>
                <c:pt idx="70">
                  <c:v>350</c:v>
                </c:pt>
                <c:pt idx="71">
                  <c:v>355</c:v>
                </c:pt>
                <c:pt idx="72">
                  <c:v>360</c:v>
                </c:pt>
                <c:pt idx="73">
                  <c:v>365</c:v>
                </c:pt>
                <c:pt idx="74">
                  <c:v>370</c:v>
                </c:pt>
                <c:pt idx="75">
                  <c:v>375</c:v>
                </c:pt>
                <c:pt idx="76">
                  <c:v>380</c:v>
                </c:pt>
                <c:pt idx="77">
                  <c:v>385</c:v>
                </c:pt>
                <c:pt idx="78">
                  <c:v>390</c:v>
                </c:pt>
                <c:pt idx="79">
                  <c:v>395</c:v>
                </c:pt>
                <c:pt idx="80">
                  <c:v>400</c:v>
                </c:pt>
                <c:pt idx="81">
                  <c:v>405</c:v>
                </c:pt>
                <c:pt idx="82">
                  <c:v>410</c:v>
                </c:pt>
                <c:pt idx="83">
                  <c:v>415</c:v>
                </c:pt>
                <c:pt idx="84">
                  <c:v>420</c:v>
                </c:pt>
                <c:pt idx="85">
                  <c:v>425</c:v>
                </c:pt>
                <c:pt idx="86">
                  <c:v>430</c:v>
                </c:pt>
                <c:pt idx="87">
                  <c:v>435</c:v>
                </c:pt>
                <c:pt idx="88">
                  <c:v>440</c:v>
                </c:pt>
                <c:pt idx="89">
                  <c:v>445</c:v>
                </c:pt>
                <c:pt idx="90">
                  <c:v>450</c:v>
                </c:pt>
                <c:pt idx="91">
                  <c:v>455</c:v>
                </c:pt>
                <c:pt idx="92">
                  <c:v>460</c:v>
                </c:pt>
                <c:pt idx="93">
                  <c:v>465</c:v>
                </c:pt>
                <c:pt idx="94">
                  <c:v>470</c:v>
                </c:pt>
                <c:pt idx="95">
                  <c:v>475</c:v>
                </c:pt>
                <c:pt idx="96">
                  <c:v>480</c:v>
                </c:pt>
                <c:pt idx="97">
                  <c:v>485</c:v>
                </c:pt>
                <c:pt idx="98">
                  <c:v>490</c:v>
                </c:pt>
                <c:pt idx="99">
                  <c:v>495</c:v>
                </c:pt>
                <c:pt idx="100">
                  <c:v>500</c:v>
                </c:pt>
                <c:pt idx="101">
                  <c:v>505</c:v>
                </c:pt>
                <c:pt idx="102">
                  <c:v>510</c:v>
                </c:pt>
                <c:pt idx="103">
                  <c:v>515</c:v>
                </c:pt>
                <c:pt idx="104">
                  <c:v>520</c:v>
                </c:pt>
                <c:pt idx="105">
                  <c:v>525</c:v>
                </c:pt>
                <c:pt idx="106">
                  <c:v>530</c:v>
                </c:pt>
                <c:pt idx="107">
                  <c:v>535</c:v>
                </c:pt>
                <c:pt idx="108">
                  <c:v>540</c:v>
                </c:pt>
                <c:pt idx="109">
                  <c:v>545</c:v>
                </c:pt>
                <c:pt idx="110">
                  <c:v>550</c:v>
                </c:pt>
                <c:pt idx="111">
                  <c:v>555</c:v>
                </c:pt>
                <c:pt idx="112">
                  <c:v>560</c:v>
                </c:pt>
                <c:pt idx="113">
                  <c:v>565</c:v>
                </c:pt>
                <c:pt idx="114">
                  <c:v>570</c:v>
                </c:pt>
                <c:pt idx="115">
                  <c:v>575</c:v>
                </c:pt>
                <c:pt idx="116">
                  <c:v>580</c:v>
                </c:pt>
                <c:pt idx="117">
                  <c:v>585</c:v>
                </c:pt>
                <c:pt idx="118">
                  <c:v>590</c:v>
                </c:pt>
                <c:pt idx="119">
                  <c:v>595</c:v>
                </c:pt>
                <c:pt idx="120">
                  <c:v>600</c:v>
                </c:pt>
                <c:pt idx="121">
                  <c:v>605</c:v>
                </c:pt>
                <c:pt idx="122">
                  <c:v>610</c:v>
                </c:pt>
              </c:numCache>
            </c:numRef>
          </c:xVal>
          <c:yVal>
            <c:numRef>
              <c:f>'Overall Consumables'!$D$10:$D$132</c:f>
              <c:numCache>
                <c:formatCode>General</c:formatCode>
                <c:ptCount val="123"/>
                <c:pt idx="0">
                  <c:v>0</c:v>
                </c:pt>
                <c:pt idx="1">
                  <c:v>48.000000000000007</c:v>
                </c:pt>
                <c:pt idx="2">
                  <c:v>96.000000000000014</c:v>
                </c:pt>
                <c:pt idx="3">
                  <c:v>144.00000000000003</c:v>
                </c:pt>
                <c:pt idx="4">
                  <c:v>192.00000000000003</c:v>
                </c:pt>
                <c:pt idx="5">
                  <c:v>240.00000000000003</c:v>
                </c:pt>
                <c:pt idx="6">
                  <c:v>288.00000000000006</c:v>
                </c:pt>
                <c:pt idx="7">
                  <c:v>336.00000000000006</c:v>
                </c:pt>
                <c:pt idx="8">
                  <c:v>384.00000000000006</c:v>
                </c:pt>
                <c:pt idx="9">
                  <c:v>432.00000000000006</c:v>
                </c:pt>
                <c:pt idx="10">
                  <c:v>480.00000000000006</c:v>
                </c:pt>
                <c:pt idx="11">
                  <c:v>528.00000000000011</c:v>
                </c:pt>
                <c:pt idx="12">
                  <c:v>576.00000000000011</c:v>
                </c:pt>
                <c:pt idx="13">
                  <c:v>624.00000000000011</c:v>
                </c:pt>
                <c:pt idx="14">
                  <c:v>672.00000000000011</c:v>
                </c:pt>
                <c:pt idx="15">
                  <c:v>720.00000000000011</c:v>
                </c:pt>
                <c:pt idx="16">
                  <c:v>768.00000000000011</c:v>
                </c:pt>
                <c:pt idx="17">
                  <c:v>816.00000000000011</c:v>
                </c:pt>
                <c:pt idx="18">
                  <c:v>864.00000000000011</c:v>
                </c:pt>
                <c:pt idx="19">
                  <c:v>912.00000000000011</c:v>
                </c:pt>
                <c:pt idx="20">
                  <c:v>960.00000000000011</c:v>
                </c:pt>
                <c:pt idx="21">
                  <c:v>1008.0000000000001</c:v>
                </c:pt>
                <c:pt idx="22">
                  <c:v>1056.0000000000002</c:v>
                </c:pt>
                <c:pt idx="23">
                  <c:v>1104.0000000000002</c:v>
                </c:pt>
                <c:pt idx="24">
                  <c:v>1152.0000000000002</c:v>
                </c:pt>
                <c:pt idx="25">
                  <c:v>1200.0000000000002</c:v>
                </c:pt>
                <c:pt idx="26">
                  <c:v>1248.0000000000002</c:v>
                </c:pt>
                <c:pt idx="27">
                  <c:v>1296.0000000000002</c:v>
                </c:pt>
                <c:pt idx="28">
                  <c:v>1344.0000000000002</c:v>
                </c:pt>
                <c:pt idx="29">
                  <c:v>1392.0000000000002</c:v>
                </c:pt>
                <c:pt idx="30">
                  <c:v>1440.0000000000002</c:v>
                </c:pt>
                <c:pt idx="31">
                  <c:v>1488.0000000000002</c:v>
                </c:pt>
                <c:pt idx="32">
                  <c:v>1536.0000000000002</c:v>
                </c:pt>
                <c:pt idx="33">
                  <c:v>1584.0000000000002</c:v>
                </c:pt>
                <c:pt idx="34">
                  <c:v>1632.0000000000002</c:v>
                </c:pt>
                <c:pt idx="35">
                  <c:v>1680.0000000000002</c:v>
                </c:pt>
                <c:pt idx="36">
                  <c:v>1728.0000000000002</c:v>
                </c:pt>
                <c:pt idx="37">
                  <c:v>1776.0000000000002</c:v>
                </c:pt>
                <c:pt idx="38">
                  <c:v>1824.0000000000002</c:v>
                </c:pt>
                <c:pt idx="39">
                  <c:v>1872.0000000000002</c:v>
                </c:pt>
                <c:pt idx="40">
                  <c:v>1920.0000000000002</c:v>
                </c:pt>
                <c:pt idx="41">
                  <c:v>1968.0000000000002</c:v>
                </c:pt>
                <c:pt idx="42">
                  <c:v>2016.0000000000002</c:v>
                </c:pt>
                <c:pt idx="43">
                  <c:v>2064.0000000000005</c:v>
                </c:pt>
                <c:pt idx="44">
                  <c:v>2112.0000000000005</c:v>
                </c:pt>
                <c:pt idx="45">
                  <c:v>2160.0000000000005</c:v>
                </c:pt>
                <c:pt idx="46">
                  <c:v>2208.0000000000005</c:v>
                </c:pt>
                <c:pt idx="47">
                  <c:v>2256.0000000000005</c:v>
                </c:pt>
                <c:pt idx="48">
                  <c:v>2304.0000000000005</c:v>
                </c:pt>
                <c:pt idx="49">
                  <c:v>2352.0000000000005</c:v>
                </c:pt>
                <c:pt idx="50">
                  <c:v>2400.0000000000005</c:v>
                </c:pt>
                <c:pt idx="51">
                  <c:v>2448.0000000000005</c:v>
                </c:pt>
                <c:pt idx="52">
                  <c:v>2496.0000000000005</c:v>
                </c:pt>
                <c:pt idx="53">
                  <c:v>2544.0000000000005</c:v>
                </c:pt>
                <c:pt idx="54">
                  <c:v>2592.0000000000005</c:v>
                </c:pt>
                <c:pt idx="55">
                  <c:v>2640.0000000000005</c:v>
                </c:pt>
                <c:pt idx="56">
                  <c:v>2688.0000000000005</c:v>
                </c:pt>
                <c:pt idx="57">
                  <c:v>2736.0000000000005</c:v>
                </c:pt>
                <c:pt idx="58">
                  <c:v>2784.0000000000005</c:v>
                </c:pt>
                <c:pt idx="59">
                  <c:v>2832.0000000000005</c:v>
                </c:pt>
                <c:pt idx="60">
                  <c:v>2880.0000000000005</c:v>
                </c:pt>
                <c:pt idx="61">
                  <c:v>2928.0000000000005</c:v>
                </c:pt>
                <c:pt idx="62">
                  <c:v>2976.0000000000005</c:v>
                </c:pt>
                <c:pt idx="63">
                  <c:v>3024.0000000000005</c:v>
                </c:pt>
                <c:pt idx="64">
                  <c:v>3072.0000000000005</c:v>
                </c:pt>
                <c:pt idx="65">
                  <c:v>3120.0000000000005</c:v>
                </c:pt>
                <c:pt idx="66">
                  <c:v>3168.0000000000005</c:v>
                </c:pt>
                <c:pt idx="67">
                  <c:v>3216.0000000000005</c:v>
                </c:pt>
                <c:pt idx="68">
                  <c:v>3264.0000000000005</c:v>
                </c:pt>
                <c:pt idx="69">
                  <c:v>3312.0000000000005</c:v>
                </c:pt>
                <c:pt idx="70">
                  <c:v>3360.0000000000005</c:v>
                </c:pt>
                <c:pt idx="71">
                  <c:v>3408.0000000000005</c:v>
                </c:pt>
                <c:pt idx="72">
                  <c:v>3456.0000000000005</c:v>
                </c:pt>
                <c:pt idx="73">
                  <c:v>3504.0000000000005</c:v>
                </c:pt>
                <c:pt idx="74">
                  <c:v>3552.0000000000005</c:v>
                </c:pt>
                <c:pt idx="75">
                  <c:v>3600.0000000000005</c:v>
                </c:pt>
                <c:pt idx="76">
                  <c:v>3648.0000000000005</c:v>
                </c:pt>
                <c:pt idx="77">
                  <c:v>3696.0000000000005</c:v>
                </c:pt>
                <c:pt idx="78">
                  <c:v>3744.0000000000005</c:v>
                </c:pt>
                <c:pt idx="79">
                  <c:v>3792.0000000000005</c:v>
                </c:pt>
                <c:pt idx="80">
                  <c:v>3840.0000000000005</c:v>
                </c:pt>
                <c:pt idx="81">
                  <c:v>3888.0000000000005</c:v>
                </c:pt>
                <c:pt idx="82">
                  <c:v>3936.0000000000005</c:v>
                </c:pt>
                <c:pt idx="83">
                  <c:v>3984.0000000000005</c:v>
                </c:pt>
                <c:pt idx="84">
                  <c:v>4032.0000000000005</c:v>
                </c:pt>
                <c:pt idx="85">
                  <c:v>4080.0000000000005</c:v>
                </c:pt>
                <c:pt idx="86">
                  <c:v>4128.0000000000009</c:v>
                </c:pt>
                <c:pt idx="87">
                  <c:v>4176.0000000000009</c:v>
                </c:pt>
                <c:pt idx="88">
                  <c:v>4224.0000000000009</c:v>
                </c:pt>
                <c:pt idx="89">
                  <c:v>4272.0000000000009</c:v>
                </c:pt>
                <c:pt idx="90">
                  <c:v>4320.0000000000009</c:v>
                </c:pt>
                <c:pt idx="91">
                  <c:v>4368.0000000000009</c:v>
                </c:pt>
                <c:pt idx="92">
                  <c:v>4416.0000000000009</c:v>
                </c:pt>
                <c:pt idx="93">
                  <c:v>4464.0000000000009</c:v>
                </c:pt>
                <c:pt idx="94">
                  <c:v>4512.0000000000009</c:v>
                </c:pt>
                <c:pt idx="95">
                  <c:v>4560.0000000000009</c:v>
                </c:pt>
                <c:pt idx="96">
                  <c:v>4608.0000000000009</c:v>
                </c:pt>
                <c:pt idx="97">
                  <c:v>4656.0000000000009</c:v>
                </c:pt>
                <c:pt idx="98">
                  <c:v>4704.0000000000009</c:v>
                </c:pt>
                <c:pt idx="99">
                  <c:v>4752.0000000000009</c:v>
                </c:pt>
                <c:pt idx="100">
                  <c:v>4800.0000000000009</c:v>
                </c:pt>
                <c:pt idx="101">
                  <c:v>4848.0000000000009</c:v>
                </c:pt>
                <c:pt idx="102">
                  <c:v>4896.0000000000009</c:v>
                </c:pt>
                <c:pt idx="103">
                  <c:v>4944.0000000000009</c:v>
                </c:pt>
                <c:pt idx="104">
                  <c:v>4992.0000000000009</c:v>
                </c:pt>
                <c:pt idx="105">
                  <c:v>5040.0000000000009</c:v>
                </c:pt>
                <c:pt idx="106">
                  <c:v>5088.0000000000009</c:v>
                </c:pt>
                <c:pt idx="107">
                  <c:v>5136.0000000000009</c:v>
                </c:pt>
                <c:pt idx="108">
                  <c:v>5184.0000000000009</c:v>
                </c:pt>
                <c:pt idx="109">
                  <c:v>5232.0000000000009</c:v>
                </c:pt>
                <c:pt idx="110">
                  <c:v>5280.0000000000009</c:v>
                </c:pt>
                <c:pt idx="111">
                  <c:v>5328.0000000000009</c:v>
                </c:pt>
                <c:pt idx="112">
                  <c:v>5376.0000000000009</c:v>
                </c:pt>
                <c:pt idx="113">
                  <c:v>5424.0000000000009</c:v>
                </c:pt>
                <c:pt idx="114">
                  <c:v>5472.0000000000009</c:v>
                </c:pt>
                <c:pt idx="115">
                  <c:v>5520.0000000000009</c:v>
                </c:pt>
                <c:pt idx="116">
                  <c:v>5568.0000000000009</c:v>
                </c:pt>
                <c:pt idx="117">
                  <c:v>5616.0000000000009</c:v>
                </c:pt>
                <c:pt idx="118">
                  <c:v>5664.0000000000009</c:v>
                </c:pt>
                <c:pt idx="119">
                  <c:v>5712.0000000000009</c:v>
                </c:pt>
                <c:pt idx="120">
                  <c:v>5760.0000000000009</c:v>
                </c:pt>
                <c:pt idx="121">
                  <c:v>5808.0000000000009</c:v>
                </c:pt>
                <c:pt idx="122">
                  <c:v>5856.0000000000009</c:v>
                </c:pt>
              </c:numCache>
            </c:numRef>
          </c:yVal>
        </c:ser>
        <c:ser>
          <c:idx val="2"/>
          <c:order val="2"/>
          <c:tx>
            <c:v>4</c:v>
          </c:tx>
          <c:xVal>
            <c:numRef>
              <c:f>'Overall Consumables'!$B$10:$B$132</c:f>
              <c:numCache>
                <c:formatCode>General</c:formatCode>
                <c:ptCount val="123"/>
                <c:pt idx="0">
                  <c:v>0</c:v>
                </c:pt>
                <c:pt idx="1">
                  <c:v>5</c:v>
                </c:pt>
                <c:pt idx="2">
                  <c:v>10</c:v>
                </c:pt>
                <c:pt idx="3">
                  <c:v>15</c:v>
                </c:pt>
                <c:pt idx="4">
                  <c:v>20</c:v>
                </c:pt>
                <c:pt idx="5">
                  <c:v>25</c:v>
                </c:pt>
                <c:pt idx="6">
                  <c:v>30</c:v>
                </c:pt>
                <c:pt idx="7">
                  <c:v>35</c:v>
                </c:pt>
                <c:pt idx="8">
                  <c:v>40</c:v>
                </c:pt>
                <c:pt idx="9">
                  <c:v>45</c:v>
                </c:pt>
                <c:pt idx="10">
                  <c:v>50</c:v>
                </c:pt>
                <c:pt idx="11">
                  <c:v>55</c:v>
                </c:pt>
                <c:pt idx="12">
                  <c:v>60</c:v>
                </c:pt>
                <c:pt idx="13">
                  <c:v>65</c:v>
                </c:pt>
                <c:pt idx="14">
                  <c:v>70</c:v>
                </c:pt>
                <c:pt idx="15">
                  <c:v>75</c:v>
                </c:pt>
                <c:pt idx="16">
                  <c:v>80</c:v>
                </c:pt>
                <c:pt idx="17">
                  <c:v>85</c:v>
                </c:pt>
                <c:pt idx="18">
                  <c:v>90</c:v>
                </c:pt>
                <c:pt idx="19">
                  <c:v>95</c:v>
                </c:pt>
                <c:pt idx="20">
                  <c:v>100</c:v>
                </c:pt>
                <c:pt idx="21">
                  <c:v>105</c:v>
                </c:pt>
                <c:pt idx="22">
                  <c:v>110</c:v>
                </c:pt>
                <c:pt idx="23">
                  <c:v>115</c:v>
                </c:pt>
                <c:pt idx="24">
                  <c:v>120</c:v>
                </c:pt>
                <c:pt idx="25">
                  <c:v>125</c:v>
                </c:pt>
                <c:pt idx="26">
                  <c:v>130</c:v>
                </c:pt>
                <c:pt idx="27">
                  <c:v>135</c:v>
                </c:pt>
                <c:pt idx="28">
                  <c:v>140</c:v>
                </c:pt>
                <c:pt idx="29">
                  <c:v>145</c:v>
                </c:pt>
                <c:pt idx="30">
                  <c:v>150</c:v>
                </c:pt>
                <c:pt idx="31">
                  <c:v>155</c:v>
                </c:pt>
                <c:pt idx="32">
                  <c:v>160</c:v>
                </c:pt>
                <c:pt idx="33">
                  <c:v>165</c:v>
                </c:pt>
                <c:pt idx="34">
                  <c:v>170</c:v>
                </c:pt>
                <c:pt idx="35">
                  <c:v>175</c:v>
                </c:pt>
                <c:pt idx="36">
                  <c:v>180</c:v>
                </c:pt>
                <c:pt idx="37">
                  <c:v>185</c:v>
                </c:pt>
                <c:pt idx="38">
                  <c:v>190</c:v>
                </c:pt>
                <c:pt idx="39">
                  <c:v>195</c:v>
                </c:pt>
                <c:pt idx="40">
                  <c:v>200</c:v>
                </c:pt>
                <c:pt idx="41">
                  <c:v>205</c:v>
                </c:pt>
                <c:pt idx="42">
                  <c:v>210</c:v>
                </c:pt>
                <c:pt idx="43">
                  <c:v>215</c:v>
                </c:pt>
                <c:pt idx="44">
                  <c:v>220</c:v>
                </c:pt>
                <c:pt idx="45">
                  <c:v>225</c:v>
                </c:pt>
                <c:pt idx="46">
                  <c:v>230</c:v>
                </c:pt>
                <c:pt idx="47">
                  <c:v>235</c:v>
                </c:pt>
                <c:pt idx="48">
                  <c:v>240</c:v>
                </c:pt>
                <c:pt idx="49">
                  <c:v>245</c:v>
                </c:pt>
                <c:pt idx="50">
                  <c:v>250</c:v>
                </c:pt>
                <c:pt idx="51">
                  <c:v>255</c:v>
                </c:pt>
                <c:pt idx="52">
                  <c:v>260</c:v>
                </c:pt>
                <c:pt idx="53">
                  <c:v>265</c:v>
                </c:pt>
                <c:pt idx="54">
                  <c:v>270</c:v>
                </c:pt>
                <c:pt idx="55">
                  <c:v>275</c:v>
                </c:pt>
                <c:pt idx="56">
                  <c:v>280</c:v>
                </c:pt>
                <c:pt idx="57">
                  <c:v>285</c:v>
                </c:pt>
                <c:pt idx="58">
                  <c:v>290</c:v>
                </c:pt>
                <c:pt idx="59">
                  <c:v>295</c:v>
                </c:pt>
                <c:pt idx="60">
                  <c:v>300</c:v>
                </c:pt>
                <c:pt idx="61">
                  <c:v>305</c:v>
                </c:pt>
                <c:pt idx="62">
                  <c:v>310</c:v>
                </c:pt>
                <c:pt idx="63">
                  <c:v>315</c:v>
                </c:pt>
                <c:pt idx="64">
                  <c:v>320</c:v>
                </c:pt>
                <c:pt idx="65">
                  <c:v>325</c:v>
                </c:pt>
                <c:pt idx="66">
                  <c:v>330</c:v>
                </c:pt>
                <c:pt idx="67">
                  <c:v>335</c:v>
                </c:pt>
                <c:pt idx="68">
                  <c:v>340</c:v>
                </c:pt>
                <c:pt idx="69">
                  <c:v>345</c:v>
                </c:pt>
                <c:pt idx="70">
                  <c:v>350</c:v>
                </c:pt>
                <c:pt idx="71">
                  <c:v>355</c:v>
                </c:pt>
                <c:pt idx="72">
                  <c:v>360</c:v>
                </c:pt>
                <c:pt idx="73">
                  <c:v>365</c:v>
                </c:pt>
                <c:pt idx="74">
                  <c:v>370</c:v>
                </c:pt>
                <c:pt idx="75">
                  <c:v>375</c:v>
                </c:pt>
                <c:pt idx="76">
                  <c:v>380</c:v>
                </c:pt>
                <c:pt idx="77">
                  <c:v>385</c:v>
                </c:pt>
                <c:pt idx="78">
                  <c:v>390</c:v>
                </c:pt>
                <c:pt idx="79">
                  <c:v>395</c:v>
                </c:pt>
                <c:pt idx="80">
                  <c:v>400</c:v>
                </c:pt>
                <c:pt idx="81">
                  <c:v>405</c:v>
                </c:pt>
                <c:pt idx="82">
                  <c:v>410</c:v>
                </c:pt>
                <c:pt idx="83">
                  <c:v>415</c:v>
                </c:pt>
                <c:pt idx="84">
                  <c:v>420</c:v>
                </c:pt>
                <c:pt idx="85">
                  <c:v>425</c:v>
                </c:pt>
                <c:pt idx="86">
                  <c:v>430</c:v>
                </c:pt>
                <c:pt idx="87">
                  <c:v>435</c:v>
                </c:pt>
                <c:pt idx="88">
                  <c:v>440</c:v>
                </c:pt>
                <c:pt idx="89">
                  <c:v>445</c:v>
                </c:pt>
                <c:pt idx="90">
                  <c:v>450</c:v>
                </c:pt>
                <c:pt idx="91">
                  <c:v>455</c:v>
                </c:pt>
                <c:pt idx="92">
                  <c:v>460</c:v>
                </c:pt>
                <c:pt idx="93">
                  <c:v>465</c:v>
                </c:pt>
                <c:pt idx="94">
                  <c:v>470</c:v>
                </c:pt>
                <c:pt idx="95">
                  <c:v>475</c:v>
                </c:pt>
                <c:pt idx="96">
                  <c:v>480</c:v>
                </c:pt>
                <c:pt idx="97">
                  <c:v>485</c:v>
                </c:pt>
                <c:pt idx="98">
                  <c:v>490</c:v>
                </c:pt>
                <c:pt idx="99">
                  <c:v>495</c:v>
                </c:pt>
                <c:pt idx="100">
                  <c:v>500</c:v>
                </c:pt>
                <c:pt idx="101">
                  <c:v>505</c:v>
                </c:pt>
                <c:pt idx="102">
                  <c:v>510</c:v>
                </c:pt>
                <c:pt idx="103">
                  <c:v>515</c:v>
                </c:pt>
                <c:pt idx="104">
                  <c:v>520</c:v>
                </c:pt>
                <c:pt idx="105">
                  <c:v>525</c:v>
                </c:pt>
                <c:pt idx="106">
                  <c:v>530</c:v>
                </c:pt>
                <c:pt idx="107">
                  <c:v>535</c:v>
                </c:pt>
                <c:pt idx="108">
                  <c:v>540</c:v>
                </c:pt>
                <c:pt idx="109">
                  <c:v>545</c:v>
                </c:pt>
                <c:pt idx="110">
                  <c:v>550</c:v>
                </c:pt>
                <c:pt idx="111">
                  <c:v>555</c:v>
                </c:pt>
                <c:pt idx="112">
                  <c:v>560</c:v>
                </c:pt>
                <c:pt idx="113">
                  <c:v>565</c:v>
                </c:pt>
                <c:pt idx="114">
                  <c:v>570</c:v>
                </c:pt>
                <c:pt idx="115">
                  <c:v>575</c:v>
                </c:pt>
                <c:pt idx="116">
                  <c:v>580</c:v>
                </c:pt>
                <c:pt idx="117">
                  <c:v>585</c:v>
                </c:pt>
                <c:pt idx="118">
                  <c:v>590</c:v>
                </c:pt>
                <c:pt idx="119">
                  <c:v>595</c:v>
                </c:pt>
                <c:pt idx="120">
                  <c:v>600</c:v>
                </c:pt>
                <c:pt idx="121">
                  <c:v>605</c:v>
                </c:pt>
                <c:pt idx="122">
                  <c:v>610</c:v>
                </c:pt>
              </c:numCache>
            </c:numRef>
          </c:xVal>
          <c:yVal>
            <c:numRef>
              <c:f>'Overall Consumables'!$E$10:$E$132</c:f>
              <c:numCache>
                <c:formatCode>General</c:formatCode>
                <c:ptCount val="123"/>
                <c:pt idx="0">
                  <c:v>0</c:v>
                </c:pt>
                <c:pt idx="1">
                  <c:v>64</c:v>
                </c:pt>
                <c:pt idx="2">
                  <c:v>128</c:v>
                </c:pt>
                <c:pt idx="3">
                  <c:v>192</c:v>
                </c:pt>
                <c:pt idx="4">
                  <c:v>256</c:v>
                </c:pt>
                <c:pt idx="5">
                  <c:v>320</c:v>
                </c:pt>
                <c:pt idx="6">
                  <c:v>384</c:v>
                </c:pt>
                <c:pt idx="7">
                  <c:v>448</c:v>
                </c:pt>
                <c:pt idx="8">
                  <c:v>512</c:v>
                </c:pt>
                <c:pt idx="9">
                  <c:v>576</c:v>
                </c:pt>
                <c:pt idx="10">
                  <c:v>640</c:v>
                </c:pt>
                <c:pt idx="11">
                  <c:v>704</c:v>
                </c:pt>
                <c:pt idx="12">
                  <c:v>768</c:v>
                </c:pt>
                <c:pt idx="13">
                  <c:v>832</c:v>
                </c:pt>
                <c:pt idx="14">
                  <c:v>896</c:v>
                </c:pt>
                <c:pt idx="15">
                  <c:v>960</c:v>
                </c:pt>
                <c:pt idx="16">
                  <c:v>1024</c:v>
                </c:pt>
                <c:pt idx="17">
                  <c:v>1088</c:v>
                </c:pt>
                <c:pt idx="18">
                  <c:v>1152</c:v>
                </c:pt>
                <c:pt idx="19">
                  <c:v>1216</c:v>
                </c:pt>
                <c:pt idx="20">
                  <c:v>1280</c:v>
                </c:pt>
                <c:pt idx="21">
                  <c:v>1344</c:v>
                </c:pt>
                <c:pt idx="22">
                  <c:v>1408</c:v>
                </c:pt>
                <c:pt idx="23">
                  <c:v>1472</c:v>
                </c:pt>
                <c:pt idx="24">
                  <c:v>1536</c:v>
                </c:pt>
                <c:pt idx="25">
                  <c:v>1600</c:v>
                </c:pt>
                <c:pt idx="26">
                  <c:v>1664</c:v>
                </c:pt>
                <c:pt idx="27">
                  <c:v>1728</c:v>
                </c:pt>
                <c:pt idx="28">
                  <c:v>1792</c:v>
                </c:pt>
                <c:pt idx="29">
                  <c:v>1856</c:v>
                </c:pt>
                <c:pt idx="30">
                  <c:v>1920</c:v>
                </c:pt>
                <c:pt idx="31">
                  <c:v>1984</c:v>
                </c:pt>
                <c:pt idx="32">
                  <c:v>2048</c:v>
                </c:pt>
                <c:pt idx="33">
                  <c:v>2112</c:v>
                </c:pt>
                <c:pt idx="34">
                  <c:v>2176</c:v>
                </c:pt>
                <c:pt idx="35">
                  <c:v>2240</c:v>
                </c:pt>
                <c:pt idx="36">
                  <c:v>2304</c:v>
                </c:pt>
                <c:pt idx="37">
                  <c:v>2368</c:v>
                </c:pt>
                <c:pt idx="38">
                  <c:v>2432</c:v>
                </c:pt>
                <c:pt idx="39">
                  <c:v>2496</c:v>
                </c:pt>
                <c:pt idx="40">
                  <c:v>2560</c:v>
                </c:pt>
                <c:pt idx="41">
                  <c:v>2624</c:v>
                </c:pt>
                <c:pt idx="42">
                  <c:v>2688</c:v>
                </c:pt>
                <c:pt idx="43">
                  <c:v>2752</c:v>
                </c:pt>
                <c:pt idx="44">
                  <c:v>2816</c:v>
                </c:pt>
                <c:pt idx="45">
                  <c:v>2880</c:v>
                </c:pt>
                <c:pt idx="46">
                  <c:v>2944</c:v>
                </c:pt>
                <c:pt idx="47">
                  <c:v>3008</c:v>
                </c:pt>
                <c:pt idx="48">
                  <c:v>3072</c:v>
                </c:pt>
                <c:pt idx="49">
                  <c:v>3136</c:v>
                </c:pt>
                <c:pt idx="50">
                  <c:v>3200</c:v>
                </c:pt>
                <c:pt idx="51">
                  <c:v>3264</c:v>
                </c:pt>
                <c:pt idx="52">
                  <c:v>3328</c:v>
                </c:pt>
                <c:pt idx="53">
                  <c:v>3392</c:v>
                </c:pt>
                <c:pt idx="54">
                  <c:v>3456</c:v>
                </c:pt>
                <c:pt idx="55">
                  <c:v>3520</c:v>
                </c:pt>
                <c:pt idx="56">
                  <c:v>3584</c:v>
                </c:pt>
                <c:pt idx="57">
                  <c:v>3648</c:v>
                </c:pt>
                <c:pt idx="58">
                  <c:v>3712</c:v>
                </c:pt>
                <c:pt idx="59">
                  <c:v>3776</c:v>
                </c:pt>
                <c:pt idx="60">
                  <c:v>3840</c:v>
                </c:pt>
                <c:pt idx="61">
                  <c:v>3904</c:v>
                </c:pt>
                <c:pt idx="62">
                  <c:v>3968</c:v>
                </c:pt>
                <c:pt idx="63">
                  <c:v>4032</c:v>
                </c:pt>
                <c:pt idx="64">
                  <c:v>4096</c:v>
                </c:pt>
                <c:pt idx="65">
                  <c:v>4160</c:v>
                </c:pt>
                <c:pt idx="66">
                  <c:v>4224</c:v>
                </c:pt>
                <c:pt idx="67">
                  <c:v>4288</c:v>
                </c:pt>
                <c:pt idx="68">
                  <c:v>4352</c:v>
                </c:pt>
                <c:pt idx="69">
                  <c:v>4416</c:v>
                </c:pt>
                <c:pt idx="70">
                  <c:v>4480</c:v>
                </c:pt>
                <c:pt idx="71">
                  <c:v>4544</c:v>
                </c:pt>
                <c:pt idx="72">
                  <c:v>4608</c:v>
                </c:pt>
                <c:pt idx="73">
                  <c:v>4672</c:v>
                </c:pt>
                <c:pt idx="74">
                  <c:v>4736</c:v>
                </c:pt>
                <c:pt idx="75">
                  <c:v>4800</c:v>
                </c:pt>
                <c:pt idx="76">
                  <c:v>4864</c:v>
                </c:pt>
                <c:pt idx="77">
                  <c:v>4928</c:v>
                </c:pt>
                <c:pt idx="78">
                  <c:v>4992</c:v>
                </c:pt>
                <c:pt idx="79">
                  <c:v>5056</c:v>
                </c:pt>
                <c:pt idx="80">
                  <c:v>5120</c:v>
                </c:pt>
                <c:pt idx="81">
                  <c:v>5184</c:v>
                </c:pt>
                <c:pt idx="82">
                  <c:v>5248</c:v>
                </c:pt>
                <c:pt idx="83">
                  <c:v>5312</c:v>
                </c:pt>
                <c:pt idx="84">
                  <c:v>5376</c:v>
                </c:pt>
                <c:pt idx="85">
                  <c:v>5440</c:v>
                </c:pt>
                <c:pt idx="86">
                  <c:v>5504</c:v>
                </c:pt>
                <c:pt idx="87">
                  <c:v>5568</c:v>
                </c:pt>
                <c:pt idx="88">
                  <c:v>5632</c:v>
                </c:pt>
                <c:pt idx="89">
                  <c:v>5696</c:v>
                </c:pt>
                <c:pt idx="90">
                  <c:v>5760</c:v>
                </c:pt>
                <c:pt idx="91">
                  <c:v>5824</c:v>
                </c:pt>
                <c:pt idx="92">
                  <c:v>5888</c:v>
                </c:pt>
                <c:pt idx="93">
                  <c:v>5952</c:v>
                </c:pt>
                <c:pt idx="94">
                  <c:v>6016</c:v>
                </c:pt>
                <c:pt idx="95">
                  <c:v>6080</c:v>
                </c:pt>
                <c:pt idx="96">
                  <c:v>6144</c:v>
                </c:pt>
                <c:pt idx="97">
                  <c:v>6208</c:v>
                </c:pt>
                <c:pt idx="98">
                  <c:v>6272</c:v>
                </c:pt>
                <c:pt idx="99">
                  <c:v>6336</c:v>
                </c:pt>
                <c:pt idx="100">
                  <c:v>6400</c:v>
                </c:pt>
                <c:pt idx="101">
                  <c:v>6464</c:v>
                </c:pt>
                <c:pt idx="102">
                  <c:v>6528</c:v>
                </c:pt>
                <c:pt idx="103">
                  <c:v>6592</c:v>
                </c:pt>
                <c:pt idx="104">
                  <c:v>6656</c:v>
                </c:pt>
                <c:pt idx="105">
                  <c:v>6720</c:v>
                </c:pt>
                <c:pt idx="106">
                  <c:v>6784</c:v>
                </c:pt>
                <c:pt idx="107">
                  <c:v>6848</c:v>
                </c:pt>
                <c:pt idx="108">
                  <c:v>6912</c:v>
                </c:pt>
                <c:pt idx="109">
                  <c:v>6976</c:v>
                </c:pt>
                <c:pt idx="110">
                  <c:v>7040</c:v>
                </c:pt>
                <c:pt idx="111">
                  <c:v>7104</c:v>
                </c:pt>
                <c:pt idx="112">
                  <c:v>7168</c:v>
                </c:pt>
                <c:pt idx="113">
                  <c:v>7232</c:v>
                </c:pt>
                <c:pt idx="114">
                  <c:v>7296</c:v>
                </c:pt>
                <c:pt idx="115">
                  <c:v>7360</c:v>
                </c:pt>
                <c:pt idx="116">
                  <c:v>7424</c:v>
                </c:pt>
                <c:pt idx="117">
                  <c:v>7488</c:v>
                </c:pt>
                <c:pt idx="118">
                  <c:v>7552</c:v>
                </c:pt>
                <c:pt idx="119">
                  <c:v>7616</c:v>
                </c:pt>
                <c:pt idx="120">
                  <c:v>7680</c:v>
                </c:pt>
                <c:pt idx="121">
                  <c:v>7744</c:v>
                </c:pt>
                <c:pt idx="122">
                  <c:v>7808</c:v>
                </c:pt>
              </c:numCache>
            </c:numRef>
          </c:yVal>
        </c:ser>
        <c:axId val="103847424"/>
        <c:axId val="103849344"/>
      </c:scatterChart>
      <c:valAx>
        <c:axId val="103847424"/>
        <c:scaling>
          <c:orientation val="minMax"/>
          <c:max val="600"/>
        </c:scaling>
        <c:axPos val="b"/>
        <c:title>
          <c:tx>
            <c:rich>
              <a:bodyPr/>
              <a:lstStyle/>
              <a:p>
                <a:pPr>
                  <a:defRPr/>
                </a:pPr>
                <a:r>
                  <a:rPr lang="en-US" sz="1400"/>
                  <a:t>Mission Duration</a:t>
                </a:r>
                <a:r>
                  <a:rPr lang="en-US" sz="1400" baseline="0"/>
                  <a:t> (days)</a:t>
                </a:r>
              </a:p>
            </c:rich>
          </c:tx>
        </c:title>
        <c:numFmt formatCode="General" sourceLinked="1"/>
        <c:tickLblPos val="nextTo"/>
        <c:crossAx val="103849344"/>
        <c:crosses val="autoZero"/>
        <c:crossBetween val="midCat"/>
      </c:valAx>
      <c:valAx>
        <c:axId val="103849344"/>
        <c:scaling>
          <c:orientation val="minMax"/>
          <c:max val="8000"/>
        </c:scaling>
        <c:axPos val="l"/>
        <c:majorGridlines/>
        <c:title>
          <c:tx>
            <c:rich>
              <a:bodyPr rot="-5400000" vert="horz"/>
              <a:lstStyle/>
              <a:p>
                <a:pPr>
                  <a:defRPr/>
                </a:pPr>
                <a:r>
                  <a:rPr lang="en-US" sz="1400"/>
                  <a:t>Mass (kg)</a:t>
                </a:r>
              </a:p>
            </c:rich>
          </c:tx>
        </c:title>
        <c:numFmt formatCode="General" sourceLinked="1"/>
        <c:tickLblPos val="nextTo"/>
        <c:crossAx val="103847424"/>
        <c:crosses val="autoZero"/>
        <c:crossBetween val="midCat"/>
      </c:valAx>
    </c:plotArea>
    <c:legend>
      <c:legendPos val="r"/>
    </c:legend>
    <c:plotVisOnly val="1"/>
  </c:chart>
  <c:spPr>
    <a:solidFill>
      <a:prstClr val="white"/>
    </a:solidFill>
  </c:spPr>
  <c:externalData r:id="rId2"/>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B12EE61B-B69C-492A-BF00-FAA711EA64CB}" type="datetimeFigureOut">
              <a:rPr lang="en-US"/>
              <a:pPr>
                <a:defRPr/>
              </a:pPr>
              <a:t>12/7/2010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53DDC20E-5058-4817-9341-86F68AF6BE7D}"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Once we had established</a:t>
            </a:r>
            <a:r>
              <a:rPr lang="en-US" baseline="0" dirty="0" smtClean="0"/>
              <a:t> our core functionality of NEO exploration, we wanted to examine a strenuous “adaptive” case for our architecture to be able to handle. We chose manned lunar exploration, including lunar landings as that case.</a:t>
            </a:r>
            <a:endParaRPr lang="en-US" dirty="0"/>
          </a:p>
        </p:txBody>
      </p:sp>
      <p:sp>
        <p:nvSpPr>
          <p:cNvPr id="4" name="Slide Number Placeholder 3"/>
          <p:cNvSpPr>
            <a:spLocks noGrp="1"/>
          </p:cNvSpPr>
          <p:nvPr>
            <p:ph type="sldNum" sz="quarter" idx="10"/>
          </p:nvPr>
        </p:nvSpPr>
        <p:spPr/>
        <p:txBody>
          <a:bodyPr/>
          <a:lstStyle/>
          <a:p>
            <a:pPr>
              <a:defRPr/>
            </a:pPr>
            <a:fld id="{53DDC20E-5058-4817-9341-86F68AF6BE7D}" type="slidenum">
              <a:rPr lang="en-US" smtClean="0"/>
              <a:pPr>
                <a:defRPr/>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p:spPr>
      </p:sp>
      <p:sp>
        <p:nvSpPr>
          <p:cNvPr id="9625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MMH is more stable and gives the best performance when freezing point is an issue, such as spacecraft propulsion applications. </a:t>
            </a:r>
          </a:p>
          <a:p>
            <a:pPr>
              <a:spcBef>
                <a:spcPct val="0"/>
              </a:spcBef>
            </a:pPr>
            <a:endParaRPr lang="en-US" smtClean="0"/>
          </a:p>
          <a:p>
            <a:pPr>
              <a:spcBef>
                <a:spcPct val="0"/>
              </a:spcBef>
            </a:pPr>
            <a:r>
              <a:rPr lang="en-US" smtClean="0"/>
              <a:t>UDMH has the lowest freezing point and has enough thermal stability to be used in large regeneratively cooled engines. Consequently, UDMH is often used in launch vehicle applications even though it is the least efficient of the hydrazine derivatives. </a:t>
            </a:r>
          </a:p>
          <a:p>
            <a:pPr>
              <a:spcBef>
                <a:spcPct val="0"/>
              </a:spcBef>
            </a:pPr>
            <a:endParaRPr lang="en-US" smtClean="0"/>
          </a:p>
          <a:p>
            <a:pPr>
              <a:spcBef>
                <a:spcPct val="0"/>
              </a:spcBef>
            </a:pPr>
            <a:r>
              <a:rPr lang="en-US" smtClean="0"/>
              <a:t>Aerozine 50 – used on Apollo</a:t>
            </a:r>
          </a:p>
          <a:p>
            <a:pPr>
              <a:spcBef>
                <a:spcPct val="0"/>
              </a:spcBef>
            </a:pPr>
            <a:endParaRPr lang="en-US" smtClean="0"/>
          </a:p>
          <a:p>
            <a:pPr>
              <a:spcBef>
                <a:spcPct val="0"/>
              </a:spcBef>
            </a:pPr>
            <a:r>
              <a:rPr lang="en-US" smtClean="0"/>
              <a:t>The oxidizer is usually nitrogen tetroxide (NTO) or nitric acid. Nitrogen tetroxide is less corrosive than nitric acid and provides better performance, but it has a higher freezing point.</a:t>
            </a:r>
          </a:p>
        </p:txBody>
      </p:sp>
      <p:sp>
        <p:nvSpPr>
          <p:cNvPr id="962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8A1D18D-5D09-4280-8BAB-C0A6A739DDB6}" type="slidenum">
              <a:rPr lang="en-US"/>
              <a:pPr fontAlgn="base">
                <a:spcBef>
                  <a:spcPct val="0"/>
                </a:spcBef>
                <a:spcAft>
                  <a:spcPct val="0"/>
                </a:spcAft>
              </a:pPr>
              <a:t>23</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p:spPr>
      </p:sp>
      <p:sp>
        <p:nvSpPr>
          <p:cNvPr id="9728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972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E404B5B-B9A6-4AB0-A96E-A579BCEACB4E}" type="slidenum">
              <a:rPr lang="en-US"/>
              <a:pPr fontAlgn="base">
                <a:spcBef>
                  <a:spcPct val="0"/>
                </a:spcBef>
                <a:spcAft>
                  <a:spcPct val="0"/>
                </a:spcAft>
              </a:pPr>
              <a:t>24</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bwMode="auto">
          <a:noFill/>
          <a:ln>
            <a:solidFill>
              <a:srgbClr val="000000"/>
            </a:solidFill>
            <a:miter lim="800000"/>
            <a:headEnd/>
            <a:tailEnd/>
          </a:ln>
        </p:spPr>
      </p:sp>
      <p:sp>
        <p:nvSpPr>
          <p:cNvPr id="9830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Clarify statement – all propellant within the total payload fairing volume.  Agreed, it needed re-wording.  How does that sound?</a:t>
            </a:r>
          </a:p>
        </p:txBody>
      </p:sp>
      <p:sp>
        <p:nvSpPr>
          <p:cNvPr id="983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4887D2B-9D9E-4880-BB0C-2CEA7FEA5993}" type="slidenum">
              <a:rPr lang="en-US"/>
              <a:pPr fontAlgn="base">
                <a:spcBef>
                  <a:spcPct val="0"/>
                </a:spcBef>
                <a:spcAft>
                  <a:spcPct val="0"/>
                </a:spcAft>
              </a:pPr>
              <a:t>26</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Give “for example” of lightened PnP model</a:t>
            </a:r>
            <a:endParaRPr lang="en-US" dirty="0"/>
          </a:p>
        </p:txBody>
      </p:sp>
      <p:sp>
        <p:nvSpPr>
          <p:cNvPr id="4" name="Slide Number Placeholder 3"/>
          <p:cNvSpPr>
            <a:spLocks noGrp="1"/>
          </p:cNvSpPr>
          <p:nvPr>
            <p:ph type="sldNum" sz="quarter" idx="10"/>
          </p:nvPr>
        </p:nvSpPr>
        <p:spPr/>
        <p:txBody>
          <a:bodyPr/>
          <a:lstStyle/>
          <a:p>
            <a:pPr>
              <a:defRPr/>
            </a:pPr>
            <a:fld id="{53DDC20E-5058-4817-9341-86F68AF6BE7D}" type="slidenum">
              <a:rPr lang="en-US" smtClean="0"/>
              <a:pPr>
                <a:defRPr/>
              </a:pPr>
              <a:t>27</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p:spPr>
      </p:sp>
      <p:sp>
        <p:nvSpPr>
          <p:cNvPr id="9318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Lander for Constellation</a:t>
            </a:r>
          </a:p>
          <a:p>
            <a:pPr>
              <a:spcBef>
                <a:spcPct val="0"/>
              </a:spcBef>
            </a:pPr>
            <a:r>
              <a:rPr lang="en-US" dirty="0" smtClean="0"/>
              <a:t>Integrated with Orion spacecraft</a:t>
            </a:r>
          </a:p>
          <a:p>
            <a:pPr>
              <a:spcBef>
                <a:spcPct val="0"/>
              </a:spcBef>
            </a:pPr>
            <a:endParaRPr lang="en-US" dirty="0" smtClean="0"/>
          </a:p>
          <a:p>
            <a:pPr>
              <a:spcBef>
                <a:spcPct val="0"/>
              </a:spcBef>
            </a:pPr>
            <a:r>
              <a:rPr lang="en-US" dirty="0" smtClean="0"/>
              <a:t>Highlighted statement was previously on the wrong slide/section.</a:t>
            </a:r>
          </a:p>
        </p:txBody>
      </p:sp>
      <p:sp>
        <p:nvSpPr>
          <p:cNvPr id="931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04D0E78-E336-4AA2-B4D0-0D7920C81CF5}" type="slidenum">
              <a:rPr lang="en-US"/>
              <a:pPr fontAlgn="base">
                <a:spcBef>
                  <a:spcPct val="0"/>
                </a:spcBef>
                <a:spcAft>
                  <a:spcPct val="0"/>
                </a:spcAft>
              </a:pPr>
              <a:t>29</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p:spPr>
      </p:sp>
      <p:sp>
        <p:nvSpPr>
          <p:cNvPr id="8806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Because the center of mass of the Earth-Moon system is not at the center of the Earth, and the Earth’s sphere of influence extends past the moon, patched conic solutions are much less accurate for calculations in the E-M system. (Curtis, 2005. Orbital Mechanics for Engineering Students)</a:t>
            </a:r>
          </a:p>
        </p:txBody>
      </p:sp>
      <p:sp>
        <p:nvSpPr>
          <p:cNvPr id="8806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3223CD5-58C1-4BD6-9ED2-C0ADD493DAA0}" type="slidenum">
              <a:rPr lang="en-US"/>
              <a:pPr fontAlgn="base">
                <a:spcBef>
                  <a:spcPct val="0"/>
                </a:spcBef>
                <a:spcAft>
                  <a:spcPct val="0"/>
                </a:spcAft>
              </a:pPr>
              <a:t>31</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Excess</a:t>
            </a:r>
            <a:r>
              <a:rPr lang="en-US" baseline="0" dirty="0" smtClean="0"/>
              <a:t> inert mass for stage, but adds capability – image not to scale</a:t>
            </a:r>
            <a:endParaRPr lang="en-US" dirty="0"/>
          </a:p>
        </p:txBody>
      </p:sp>
      <p:sp>
        <p:nvSpPr>
          <p:cNvPr id="4" name="Slide Number Placeholder 3"/>
          <p:cNvSpPr>
            <a:spLocks noGrp="1"/>
          </p:cNvSpPr>
          <p:nvPr>
            <p:ph type="sldNum" sz="quarter" idx="10"/>
          </p:nvPr>
        </p:nvSpPr>
        <p:spPr/>
        <p:txBody>
          <a:bodyPr/>
          <a:lstStyle/>
          <a:p>
            <a:pPr>
              <a:defRPr/>
            </a:pPr>
            <a:fld id="{53DDC20E-5058-4817-9341-86F68AF6BE7D}" type="slidenum">
              <a:rPr lang="en-US" smtClean="0"/>
              <a:pPr>
                <a:defRPr/>
              </a:pPr>
              <a:t>32</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p:spPr>
      </p:sp>
      <p:sp>
        <p:nvSpPr>
          <p:cNvPr id="8909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Low NRG transfers to EML1, EML2, ESL2, etc.</a:t>
            </a:r>
          </a:p>
          <a:p>
            <a:pPr>
              <a:spcBef>
                <a:spcPct val="0"/>
              </a:spcBef>
            </a:pPr>
            <a:endParaRPr lang="en-US" dirty="0" smtClean="0"/>
          </a:p>
          <a:p>
            <a:pPr>
              <a:spcBef>
                <a:spcPct val="0"/>
              </a:spcBef>
            </a:pPr>
            <a:r>
              <a:rPr lang="en-US" dirty="0" smtClean="0"/>
              <a:t>-Need to analyze!</a:t>
            </a:r>
          </a:p>
        </p:txBody>
      </p:sp>
      <p:sp>
        <p:nvSpPr>
          <p:cNvPr id="890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F5459B5-A9D8-4339-8E74-8927787F69F4}" type="slidenum">
              <a:rPr lang="en-US"/>
              <a:pPr fontAlgn="base">
                <a:spcBef>
                  <a:spcPct val="0"/>
                </a:spcBef>
                <a:spcAft>
                  <a:spcPct val="0"/>
                </a:spcAft>
              </a:pPr>
              <a:t>35</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~10 sec</a:t>
            </a:r>
            <a:r>
              <a:rPr lang="en-US" baseline="0" dirty="0" smtClean="0"/>
              <a:t> </a:t>
            </a:r>
            <a:r>
              <a:rPr lang="en-US" baseline="0" dirty="0" err="1" smtClean="0"/>
              <a:t>comms</a:t>
            </a:r>
            <a:r>
              <a:rPr lang="en-US" baseline="0" dirty="0" smtClean="0"/>
              <a:t> delay IIRC</a:t>
            </a:r>
          </a:p>
          <a:p>
            <a:endParaRPr lang="en-US" baseline="0" dirty="0" smtClean="0"/>
          </a:p>
          <a:p>
            <a:r>
              <a:rPr lang="en-US" baseline="0" dirty="0" smtClean="0"/>
              <a:t>Core functional mission</a:t>
            </a:r>
            <a:endParaRPr lang="en-US" dirty="0"/>
          </a:p>
        </p:txBody>
      </p:sp>
      <p:sp>
        <p:nvSpPr>
          <p:cNvPr id="4" name="Slide Number Placeholder 3"/>
          <p:cNvSpPr>
            <a:spLocks noGrp="1"/>
          </p:cNvSpPr>
          <p:nvPr>
            <p:ph type="sldNum" sz="quarter" idx="10"/>
          </p:nvPr>
        </p:nvSpPr>
        <p:spPr/>
        <p:txBody>
          <a:bodyPr/>
          <a:lstStyle/>
          <a:p>
            <a:pPr>
              <a:defRPr/>
            </a:pPr>
            <a:fld id="{53DDC20E-5058-4817-9341-86F68AF6BE7D}" type="slidenum">
              <a:rPr lang="en-US" smtClean="0"/>
              <a:pPr>
                <a:defRPr/>
              </a:pPr>
              <a:t>37</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Need to Update slide ---</a:t>
            </a:r>
            <a:r>
              <a:rPr lang="en-US" baseline="0" dirty="0" smtClean="0"/>
              <a:t> consider additional propulsion module – Maybe list delta-V capability for other missions (a la table)</a:t>
            </a:r>
            <a:endParaRPr lang="en-US" dirty="0"/>
          </a:p>
        </p:txBody>
      </p:sp>
      <p:sp>
        <p:nvSpPr>
          <p:cNvPr id="4" name="Slide Number Placeholder 3"/>
          <p:cNvSpPr>
            <a:spLocks noGrp="1"/>
          </p:cNvSpPr>
          <p:nvPr>
            <p:ph type="sldNum" sz="quarter" idx="10"/>
          </p:nvPr>
        </p:nvSpPr>
        <p:spPr/>
        <p:txBody>
          <a:bodyPr/>
          <a:lstStyle/>
          <a:p>
            <a:pPr>
              <a:defRPr/>
            </a:pPr>
            <a:fld id="{53DDC20E-5058-4817-9341-86F68AF6BE7D}" type="slidenum">
              <a:rPr lang="en-US" smtClean="0"/>
              <a:pPr>
                <a:defRPr/>
              </a:pPr>
              <a:t>38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p:spPr>
      </p:sp>
      <p:sp>
        <p:nvSpPr>
          <p:cNvPr id="901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Highlighted clarifications - Metallic payload fairing has only one PAF option.  Volumes are wrong and need to be fixed.</a:t>
            </a:r>
          </a:p>
        </p:txBody>
      </p:sp>
      <p:sp>
        <p:nvSpPr>
          <p:cNvPr id="901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49B5CDD-EB2C-4E61-9EDA-A5EBDEF63DE5}" type="slidenum">
              <a:rPr lang="en-US"/>
              <a:pPr fontAlgn="base">
                <a:spcBef>
                  <a:spcPct val="0"/>
                </a:spcBef>
                <a:spcAft>
                  <a:spcPct val="0"/>
                </a:spcAft>
              </a:pPr>
              <a:t>6</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bwMode="auto">
          <a:noFill/>
          <a:ln>
            <a:solidFill>
              <a:srgbClr val="000000"/>
            </a:solidFill>
            <a:miter lim="800000"/>
            <a:headEnd/>
            <a:tailEnd/>
          </a:ln>
        </p:spPr>
      </p:sp>
      <p:sp>
        <p:nvSpPr>
          <p:cNvPr id="10035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003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F3D8F28-8FC2-4B08-BB4B-8AA367414FD3}" type="slidenum">
              <a:rPr lang="en-US"/>
              <a:pPr fontAlgn="base">
                <a:spcBef>
                  <a:spcPct val="0"/>
                </a:spcBef>
                <a:spcAft>
                  <a:spcPct val="0"/>
                </a:spcAft>
              </a:pPr>
              <a:t>45</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bwMode="auto">
          <a:noFill/>
          <a:ln>
            <a:solidFill>
              <a:srgbClr val="000000"/>
            </a:solidFill>
            <a:miter lim="800000"/>
            <a:headEnd/>
            <a:tailEnd/>
          </a:ln>
        </p:spPr>
      </p:sp>
      <p:sp>
        <p:nvSpPr>
          <p:cNvPr id="10137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What happened to 6950 kg lunar lander? (couple slides up?)  6950 kg is the OMS (fuel) stage mass.  3359.3 kg is the lunar landing module.</a:t>
            </a:r>
          </a:p>
        </p:txBody>
      </p:sp>
      <p:sp>
        <p:nvSpPr>
          <p:cNvPr id="1013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9FB178A-B12C-492B-AD1F-3B4B6D9C21F1}" type="slidenum">
              <a:rPr lang="en-US"/>
              <a:pPr fontAlgn="base">
                <a:spcBef>
                  <a:spcPct val="0"/>
                </a:spcBef>
                <a:spcAft>
                  <a:spcPct val="0"/>
                </a:spcAft>
              </a:pPr>
              <a:t>47</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1 – launch  crew module + propellant modules for trip to LLO</a:t>
            </a:r>
          </a:p>
          <a:p>
            <a:r>
              <a:rPr lang="en-US" dirty="0" smtClean="0"/>
              <a:t>2</a:t>
            </a:r>
            <a:r>
              <a:rPr lang="en-US" baseline="0" dirty="0" smtClean="0"/>
              <a:t> – Launch </a:t>
            </a:r>
            <a:r>
              <a:rPr lang="en-US" baseline="0" dirty="0" err="1" smtClean="0"/>
              <a:t>lander</a:t>
            </a:r>
            <a:r>
              <a:rPr lang="en-US" baseline="0" dirty="0" smtClean="0"/>
              <a:t> and propellant modules directly to TLI, brake them into LLO</a:t>
            </a:r>
          </a:p>
          <a:p>
            <a:r>
              <a:rPr lang="en-US" baseline="0" dirty="0" smtClean="0"/>
              <a:t>3 – Rendezvous crew module w/ </a:t>
            </a:r>
            <a:r>
              <a:rPr lang="en-US" baseline="0" dirty="0" err="1" smtClean="0"/>
              <a:t>lander</a:t>
            </a:r>
            <a:r>
              <a:rPr lang="en-US" baseline="0" dirty="0" smtClean="0"/>
              <a:t> module, transfer crew</a:t>
            </a:r>
          </a:p>
          <a:p>
            <a:r>
              <a:rPr lang="en-US" baseline="0" dirty="0" smtClean="0"/>
              <a:t>4 – Land on moon</a:t>
            </a:r>
          </a:p>
          <a:p>
            <a:r>
              <a:rPr lang="en-US" baseline="0" dirty="0" smtClean="0"/>
              <a:t>5 – Use ascent stage to rendezvous with crew module</a:t>
            </a:r>
          </a:p>
          <a:p>
            <a:r>
              <a:rPr lang="en-US" baseline="0" dirty="0" smtClean="0"/>
              <a:t>6 – Eject empty ascent stage, TEI to for direct entry </a:t>
            </a:r>
          </a:p>
          <a:p>
            <a:r>
              <a:rPr lang="en-US" baseline="0" dirty="0" smtClean="0"/>
              <a:t>7 – Eject last propellant module, Earth entry</a:t>
            </a:r>
          </a:p>
          <a:p>
            <a:endParaRPr lang="en-US" dirty="0"/>
          </a:p>
        </p:txBody>
      </p:sp>
      <p:sp>
        <p:nvSpPr>
          <p:cNvPr id="4" name="Slide Number Placeholder 3"/>
          <p:cNvSpPr>
            <a:spLocks noGrp="1"/>
          </p:cNvSpPr>
          <p:nvPr>
            <p:ph type="sldNum" sz="quarter" idx="10"/>
          </p:nvPr>
        </p:nvSpPr>
        <p:spPr/>
        <p:txBody>
          <a:bodyPr/>
          <a:lstStyle/>
          <a:p>
            <a:pPr>
              <a:defRPr/>
            </a:pPr>
            <a:fld id="{53DDC20E-5058-4817-9341-86F68AF6BE7D}" type="slidenum">
              <a:rPr lang="en-US" smtClean="0"/>
              <a:pPr>
                <a:defRPr/>
              </a:pPr>
              <a:t>48</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Should this be analyzed?</a:t>
            </a:r>
            <a:endParaRPr lang="en-US" dirty="0"/>
          </a:p>
        </p:txBody>
      </p:sp>
      <p:sp>
        <p:nvSpPr>
          <p:cNvPr id="4" name="Slide Number Placeholder 3"/>
          <p:cNvSpPr>
            <a:spLocks noGrp="1"/>
          </p:cNvSpPr>
          <p:nvPr>
            <p:ph type="sldNum" sz="quarter" idx="10"/>
          </p:nvPr>
        </p:nvSpPr>
        <p:spPr/>
        <p:txBody>
          <a:bodyPr/>
          <a:lstStyle/>
          <a:p>
            <a:pPr>
              <a:defRPr/>
            </a:pPr>
            <a:fld id="{53DDC20E-5058-4817-9341-86F68AF6BE7D}" type="slidenum">
              <a:rPr lang="en-US" smtClean="0"/>
              <a:pPr>
                <a:defRPr/>
              </a:pPr>
              <a:t>49</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Couldn’t find / calculate delta-V</a:t>
            </a:r>
            <a:r>
              <a:rPr lang="en-US" baseline="0" dirty="0" smtClean="0"/>
              <a:t> numbers</a:t>
            </a:r>
            <a:endParaRPr lang="en-US" dirty="0"/>
          </a:p>
        </p:txBody>
      </p:sp>
      <p:sp>
        <p:nvSpPr>
          <p:cNvPr id="4" name="Slide Number Placeholder 3"/>
          <p:cNvSpPr>
            <a:spLocks noGrp="1"/>
          </p:cNvSpPr>
          <p:nvPr>
            <p:ph type="sldNum" sz="quarter" idx="10"/>
          </p:nvPr>
        </p:nvSpPr>
        <p:spPr/>
        <p:txBody>
          <a:bodyPr/>
          <a:lstStyle/>
          <a:p>
            <a:pPr>
              <a:defRPr/>
            </a:pPr>
            <a:fld id="{53DDC20E-5058-4817-9341-86F68AF6BE7D}" type="slidenum">
              <a:rPr lang="en-US" smtClean="0"/>
              <a:pPr>
                <a:defRPr/>
              </a:pPr>
              <a:t>50</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Design Reference Architecture</a:t>
            </a:r>
            <a:r>
              <a:rPr lang="en-US" baseline="0" dirty="0" smtClean="0"/>
              <a:t> 5.0</a:t>
            </a:r>
            <a:endParaRPr lang="en-US" dirty="0"/>
          </a:p>
        </p:txBody>
      </p:sp>
      <p:sp>
        <p:nvSpPr>
          <p:cNvPr id="4" name="Slide Number Placeholder 3"/>
          <p:cNvSpPr>
            <a:spLocks noGrp="1"/>
          </p:cNvSpPr>
          <p:nvPr>
            <p:ph type="sldNum" sz="quarter" idx="10"/>
          </p:nvPr>
        </p:nvSpPr>
        <p:spPr/>
        <p:txBody>
          <a:bodyPr/>
          <a:lstStyle/>
          <a:p>
            <a:pPr>
              <a:defRPr/>
            </a:pPr>
            <a:fld id="{53DDC20E-5058-4817-9341-86F68AF6BE7D}" type="slidenum">
              <a:rPr lang="en-US" smtClean="0"/>
              <a:pPr>
                <a:defRPr/>
              </a:pPr>
              <a:t>53</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p:spPr>
      </p:sp>
      <p:sp>
        <p:nvSpPr>
          <p:cNvPr id="911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“parasitic shield --- no other purpose, just takes up mass. On the other hand, you would need to keep excess water on board for shielding thru the whole mission, making it pseudo-parasitic. All better than Al shielding because of cascade radiation concerns.</a:t>
            </a:r>
          </a:p>
        </p:txBody>
      </p:sp>
      <p:sp>
        <p:nvSpPr>
          <p:cNvPr id="911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5507E49-D516-4E58-A17A-777C90A32EEB}" type="slidenum">
              <a:rPr lang="en-US"/>
              <a:pPr fontAlgn="base">
                <a:spcBef>
                  <a:spcPct val="0"/>
                </a:spcBef>
                <a:spcAft>
                  <a:spcPct val="0"/>
                </a:spcAft>
              </a:pPr>
              <a:t>70</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bwMode="auto">
          <a:noFill/>
          <a:ln>
            <a:solidFill>
              <a:srgbClr val="000000"/>
            </a:solidFill>
            <a:miter lim="800000"/>
            <a:headEnd/>
            <a:tailEnd/>
          </a:ln>
        </p:spPr>
      </p:sp>
      <p:sp>
        <p:nvSpPr>
          <p:cNvPr id="10240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b="1" smtClean="0"/>
              <a:t>4 Bed Molecular Sieve</a:t>
            </a:r>
            <a:r>
              <a:rPr lang="en-US" smtClean="0"/>
              <a:t>  -- 4MBS</a:t>
            </a:r>
          </a:p>
          <a:p>
            <a:pPr>
              <a:spcBef>
                <a:spcPct val="0"/>
              </a:spcBef>
            </a:pPr>
            <a:r>
              <a:rPr lang="en-US" b="1" smtClean="0"/>
              <a:t>Solid Amine Water Desorption</a:t>
            </a:r>
            <a:r>
              <a:rPr lang="en-US" smtClean="0"/>
              <a:t> --- SAWD</a:t>
            </a:r>
          </a:p>
          <a:p>
            <a:pPr>
              <a:spcBef>
                <a:spcPct val="0"/>
              </a:spcBef>
            </a:pPr>
            <a:r>
              <a:rPr lang="en-US" b="1" smtClean="0"/>
              <a:t>Advance Carbon-formation Reactor System</a:t>
            </a:r>
            <a:r>
              <a:rPr lang="en-US" smtClean="0"/>
              <a:t> --- ACRS</a:t>
            </a:r>
          </a:p>
          <a:p>
            <a:pPr>
              <a:spcBef>
                <a:spcPct val="0"/>
              </a:spcBef>
            </a:pPr>
            <a:endParaRPr lang="en-US" smtClean="0"/>
          </a:p>
          <a:p>
            <a:pPr>
              <a:spcBef>
                <a:spcPct val="0"/>
              </a:spcBef>
            </a:pPr>
            <a:r>
              <a:rPr lang="en-US" smtClean="0"/>
              <a:t>--Break even point for reusable vs single use scrubbers is at the short mission duration – Design to use rechargable scrubbers w/ eye to extended mission</a:t>
            </a:r>
          </a:p>
        </p:txBody>
      </p:sp>
      <p:sp>
        <p:nvSpPr>
          <p:cNvPr id="1024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EC343E2-1B87-47AE-B51B-64061BDF52E1}" type="slidenum">
              <a:rPr lang="en-US"/>
              <a:pPr fontAlgn="base">
                <a:spcBef>
                  <a:spcPct val="0"/>
                </a:spcBef>
                <a:spcAft>
                  <a:spcPct val="0"/>
                </a:spcAft>
              </a:pPr>
              <a:t>72</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p:spPr>
      </p:sp>
      <p:sp>
        <p:nvSpPr>
          <p:cNvPr id="10342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Didn’t look at regenerative systems at outside the scope </a:t>
            </a:r>
          </a:p>
        </p:txBody>
      </p:sp>
      <p:sp>
        <p:nvSpPr>
          <p:cNvPr id="1034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4454FC8-BA78-4905-89C8-840DA21B94D0}" type="slidenum">
              <a:rPr lang="en-US"/>
              <a:pPr fontAlgn="base">
                <a:spcBef>
                  <a:spcPct val="0"/>
                </a:spcBef>
                <a:spcAft>
                  <a:spcPct val="0"/>
                </a:spcAft>
              </a:pPr>
              <a:t>75</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bwMode="auto">
          <a:noFill/>
          <a:ln>
            <a:solidFill>
              <a:srgbClr val="000000"/>
            </a:solidFill>
            <a:miter lim="800000"/>
            <a:headEnd/>
            <a:tailEnd/>
          </a:ln>
        </p:spPr>
      </p:sp>
      <p:sp>
        <p:nvSpPr>
          <p:cNvPr id="10445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Can we remove the individual data point markers?</a:t>
            </a:r>
          </a:p>
        </p:txBody>
      </p:sp>
      <p:sp>
        <p:nvSpPr>
          <p:cNvPr id="1044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0B33F57-4D37-4100-AD65-24FDBB5583E4}" type="slidenum">
              <a:rPr lang="en-US"/>
              <a:pPr fontAlgn="base">
                <a:spcBef>
                  <a:spcPct val="0"/>
                </a:spcBef>
                <a:spcAft>
                  <a:spcPct val="0"/>
                </a:spcAft>
              </a:pPr>
              <a:t>76</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Is </a:t>
            </a:r>
            <a:r>
              <a:rPr lang="en-US" baseline="0" dirty="0" smtClean="0"/>
              <a:t> the C3=0 energy the same as LTO? Do the module need some sort of breaking delta-V to circularize in LLO?</a:t>
            </a:r>
            <a:endParaRPr lang="en-US" dirty="0"/>
          </a:p>
        </p:txBody>
      </p:sp>
      <p:sp>
        <p:nvSpPr>
          <p:cNvPr id="4" name="Slide Number Placeholder 3"/>
          <p:cNvSpPr>
            <a:spLocks noGrp="1"/>
          </p:cNvSpPr>
          <p:nvPr>
            <p:ph type="sldNum" sz="quarter" idx="10"/>
          </p:nvPr>
        </p:nvSpPr>
        <p:spPr/>
        <p:txBody>
          <a:bodyPr/>
          <a:lstStyle/>
          <a:p>
            <a:pPr>
              <a:defRPr/>
            </a:pPr>
            <a:fld id="{53DDC20E-5058-4817-9341-86F68AF6BE7D}" type="slidenum">
              <a:rPr lang="en-US" smtClean="0"/>
              <a:pPr>
                <a:defRPr/>
              </a:pPr>
              <a:t>8</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bwMode="auto">
          <a:noFill/>
          <a:ln>
            <a:solidFill>
              <a:srgbClr val="000000"/>
            </a:solidFill>
            <a:miter lim="800000"/>
            <a:headEnd/>
            <a:tailEnd/>
          </a:ln>
        </p:spPr>
      </p:sp>
      <p:sp>
        <p:nvSpPr>
          <p:cNvPr id="10547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0.62 kg / day</a:t>
            </a:r>
          </a:p>
        </p:txBody>
      </p:sp>
      <p:sp>
        <p:nvSpPr>
          <p:cNvPr id="1054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38BCA8-FD68-474B-A534-394A9D2CF933}" type="slidenum">
              <a:rPr lang="en-US"/>
              <a:pPr fontAlgn="base">
                <a:spcBef>
                  <a:spcPct val="0"/>
                </a:spcBef>
                <a:spcAft>
                  <a:spcPct val="0"/>
                </a:spcAft>
              </a:pPr>
              <a:t>77</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bwMode="auto">
          <a:noFill/>
          <a:ln>
            <a:solidFill>
              <a:srgbClr val="000000"/>
            </a:solidFill>
            <a:miter lim="800000"/>
            <a:headEnd/>
            <a:tailEnd/>
          </a:ln>
        </p:spPr>
      </p:sp>
      <p:sp>
        <p:nvSpPr>
          <p:cNvPr id="10649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Use days for margin on short duration / Earth Vicinity operations as Earth return is short and missions could be reasonably extended. Used percentages on long duration missions because mission durations are necessarely dependent on orbital mechanics. Margin accounts for days of strenuous activity, not extended margin. </a:t>
            </a:r>
          </a:p>
        </p:txBody>
      </p:sp>
      <p:sp>
        <p:nvSpPr>
          <p:cNvPr id="1065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755AD25-F339-4677-B77A-C6C0DCBE8FAC}" type="slidenum">
              <a:rPr lang="en-US"/>
              <a:pPr fontAlgn="base">
                <a:spcBef>
                  <a:spcPct val="0"/>
                </a:spcBef>
                <a:spcAft>
                  <a:spcPct val="0"/>
                </a:spcAft>
              </a:pPr>
              <a:t>79</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bwMode="auto">
          <a:noFill/>
          <a:ln>
            <a:solidFill>
              <a:srgbClr val="000000"/>
            </a:solidFill>
            <a:miter lim="800000"/>
            <a:headEnd/>
            <a:tailEnd/>
          </a:ln>
        </p:spPr>
      </p:sp>
      <p:sp>
        <p:nvSpPr>
          <p:cNvPr id="10752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Similar to Orion, newer ultraflex cells are higher efficiency, 27% claimed, used to reduced diameter/mass</a:t>
            </a:r>
          </a:p>
        </p:txBody>
      </p:sp>
      <p:sp>
        <p:nvSpPr>
          <p:cNvPr id="1075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732F1B9-2B56-489E-B899-6A8FE85B411E}" type="slidenum">
              <a:rPr lang="en-US"/>
              <a:pPr fontAlgn="base">
                <a:spcBef>
                  <a:spcPct val="0"/>
                </a:spcBef>
                <a:spcAft>
                  <a:spcPct val="0"/>
                </a:spcAft>
              </a:pPr>
              <a:t>81</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bwMode="auto">
          <a:noFill/>
          <a:ln>
            <a:solidFill>
              <a:srgbClr val="000000"/>
            </a:solidFill>
            <a:miter lim="800000"/>
            <a:headEnd/>
            <a:tailEnd/>
          </a:ln>
        </p:spPr>
      </p:sp>
      <p:sp>
        <p:nvSpPr>
          <p:cNvPr id="10854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Discount Li-Ion batteries for safety concerns</a:t>
            </a:r>
          </a:p>
        </p:txBody>
      </p:sp>
      <p:sp>
        <p:nvSpPr>
          <p:cNvPr id="10854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03299A1-A83B-490B-8578-914A9C9DE0FF}" type="slidenum">
              <a:rPr lang="en-US"/>
              <a:pPr fontAlgn="base">
                <a:spcBef>
                  <a:spcPct val="0"/>
                </a:spcBef>
                <a:spcAft>
                  <a:spcPct val="0"/>
                </a:spcAft>
              </a:pPr>
              <a:t>82</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ECS – Environmental Control System</a:t>
            </a:r>
            <a:endParaRPr lang="en-US" dirty="0"/>
          </a:p>
        </p:txBody>
      </p:sp>
      <p:sp>
        <p:nvSpPr>
          <p:cNvPr id="4" name="Slide Number Placeholder 3"/>
          <p:cNvSpPr>
            <a:spLocks noGrp="1"/>
          </p:cNvSpPr>
          <p:nvPr>
            <p:ph type="sldNum" sz="quarter" idx="10"/>
          </p:nvPr>
        </p:nvSpPr>
        <p:spPr/>
        <p:txBody>
          <a:bodyPr/>
          <a:lstStyle/>
          <a:p>
            <a:pPr>
              <a:defRPr/>
            </a:pPr>
            <a:fld id="{53DDC20E-5058-4817-9341-86F68AF6BE7D}" type="slidenum">
              <a:rPr lang="en-US" smtClean="0"/>
              <a:pPr>
                <a:defRPr/>
              </a:pPr>
              <a:t>85</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p:spPr>
      </p:sp>
      <p:sp>
        <p:nvSpPr>
          <p:cNvPr id="10957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Undersea Habitat method – by experience (as opposed to by task)</a:t>
            </a:r>
          </a:p>
        </p:txBody>
      </p:sp>
      <p:sp>
        <p:nvSpPr>
          <p:cNvPr id="10957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F25E835-57AB-408B-BFF6-5F48B90BE64E}" type="slidenum">
              <a:rPr lang="en-US"/>
              <a:pPr fontAlgn="base">
                <a:spcBef>
                  <a:spcPct val="0"/>
                </a:spcBef>
                <a:spcAft>
                  <a:spcPct val="0"/>
                </a:spcAft>
              </a:pPr>
              <a:t>88</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bwMode="auto">
          <a:noFill/>
          <a:ln>
            <a:solidFill>
              <a:srgbClr val="000000"/>
            </a:solidFill>
            <a:miter lim="800000"/>
            <a:headEnd/>
            <a:tailEnd/>
          </a:ln>
        </p:spPr>
      </p:sp>
      <p:sp>
        <p:nvSpPr>
          <p:cNvPr id="11059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Both Bigelow Module use standard docking adaptors – potential for COTS additions for longer duration flights</a:t>
            </a:r>
          </a:p>
        </p:txBody>
      </p:sp>
      <p:sp>
        <p:nvSpPr>
          <p:cNvPr id="1105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3559D6F-24B1-4463-8E8C-3D9BD041D05A}" type="slidenum">
              <a:rPr lang="en-US"/>
              <a:pPr fontAlgn="base">
                <a:spcBef>
                  <a:spcPct val="0"/>
                </a:spcBef>
                <a:spcAft>
                  <a:spcPct val="0"/>
                </a:spcAft>
              </a:pPr>
              <a:t>89</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our Hub module as mini-space</a:t>
            </a:r>
            <a:r>
              <a:rPr lang="en-US" baseline="0" dirty="0" smtClean="0"/>
              <a:t> station for construction project – “Construction trailer” analogy</a:t>
            </a:r>
          </a:p>
          <a:p>
            <a:endParaRPr lang="en-US" baseline="0" dirty="0" smtClean="0"/>
          </a:p>
          <a:p>
            <a:r>
              <a:rPr lang="en-US" baseline="0" dirty="0" smtClean="0"/>
              <a:t>-- Our goal for the project was to developed a flexible exploration architecture – A cost efficient, development-light, system that would allow us to follow a “flexible path” in both destination and capability. We have shown that our system, while sized for an NEO mission, can be adapted to meet a wide range of missions including Lunar exploration.</a:t>
            </a:r>
            <a:endParaRPr lang="en-US" dirty="0"/>
          </a:p>
        </p:txBody>
      </p:sp>
      <p:sp>
        <p:nvSpPr>
          <p:cNvPr id="4" name="Slide Number Placeholder 3"/>
          <p:cNvSpPr>
            <a:spLocks noGrp="1"/>
          </p:cNvSpPr>
          <p:nvPr>
            <p:ph type="sldNum" sz="quarter" idx="10"/>
          </p:nvPr>
        </p:nvSpPr>
        <p:spPr/>
        <p:txBody>
          <a:bodyPr/>
          <a:lstStyle/>
          <a:p>
            <a:pPr>
              <a:defRPr/>
            </a:pPr>
            <a:fld id="{53DDC20E-5058-4817-9341-86F68AF6BE7D}" type="slidenum">
              <a:rPr lang="en-US" smtClean="0"/>
              <a:pPr>
                <a:defRPr/>
              </a:pPr>
              <a:t>91</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p:spPr>
      </p:sp>
      <p:sp>
        <p:nvSpPr>
          <p:cNvPr id="9216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Lockheed Martin made</a:t>
            </a:r>
          </a:p>
          <a:p>
            <a:pPr>
              <a:spcBef>
                <a:spcPct val="0"/>
              </a:spcBef>
            </a:pPr>
            <a:r>
              <a:rPr lang="en-US" smtClean="0"/>
              <a:t>LM wants to put it on a man-rated DIVH as early as 2015</a:t>
            </a:r>
          </a:p>
          <a:p>
            <a:pPr>
              <a:spcBef>
                <a:spcPct val="0"/>
              </a:spcBef>
            </a:pPr>
            <a:endParaRPr lang="en-US" smtClean="0"/>
          </a:p>
          <a:p>
            <a:pPr>
              <a:spcBef>
                <a:spcPct val="0"/>
              </a:spcBef>
            </a:pPr>
            <a:r>
              <a:rPr lang="en-US" smtClean="0"/>
              <a:t>Orion Lite and CST-100 spacecraft programs by Bigelow Aerospace (both), Boeing (CST-100), and LM (Orion Lite) </a:t>
            </a:r>
          </a:p>
        </p:txBody>
      </p:sp>
      <p:sp>
        <p:nvSpPr>
          <p:cNvPr id="921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0158AA4-12E5-407F-979B-8AF2BF2D5251}" type="slidenum">
              <a:rPr lang="en-US"/>
              <a:pPr fontAlgn="base">
                <a:spcBef>
                  <a:spcPct val="0"/>
                </a:spcBef>
                <a:spcAft>
                  <a:spcPct val="0"/>
                </a:spcAft>
              </a:pPr>
              <a:t>12</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Obviously,</a:t>
            </a:r>
            <a:r>
              <a:rPr lang="en-US" baseline="0" dirty="0" smtClean="0"/>
              <a:t> crew modules of different masses will result in different Delta-V capabilities for total system</a:t>
            </a:r>
            <a:endParaRPr lang="en-US" dirty="0"/>
          </a:p>
        </p:txBody>
      </p:sp>
      <p:sp>
        <p:nvSpPr>
          <p:cNvPr id="4" name="Slide Number Placeholder 3"/>
          <p:cNvSpPr>
            <a:spLocks noGrp="1"/>
          </p:cNvSpPr>
          <p:nvPr>
            <p:ph type="sldNum" sz="quarter" idx="10"/>
          </p:nvPr>
        </p:nvSpPr>
        <p:spPr/>
        <p:txBody>
          <a:bodyPr/>
          <a:lstStyle/>
          <a:p>
            <a:pPr>
              <a:defRPr/>
            </a:pPr>
            <a:fld id="{53DDC20E-5058-4817-9341-86F68AF6BE7D}" type="slidenum">
              <a:rPr lang="en-US" smtClean="0"/>
              <a:pPr>
                <a:defRPr/>
              </a:pPr>
              <a:t>14</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bwMode="auto">
          <a:noFill/>
          <a:ln>
            <a:solidFill>
              <a:srgbClr val="000000"/>
            </a:solidFill>
            <a:miter lim="800000"/>
            <a:headEnd/>
            <a:tailEnd/>
          </a:ln>
        </p:spPr>
      </p:sp>
      <p:sp>
        <p:nvSpPr>
          <p:cNvPr id="11161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The propellant tanks are arranged around the rocket </a:t>
            </a:r>
          </a:p>
          <a:p>
            <a:pPr>
              <a:spcBef>
                <a:spcPct val="0"/>
              </a:spcBef>
            </a:pPr>
            <a:r>
              <a:rPr lang="en-US" dirty="0" smtClean="0"/>
              <a:t>*Key fact – sized as return</a:t>
            </a:r>
            <a:r>
              <a:rPr lang="en-US" baseline="0" dirty="0" smtClean="0"/>
              <a:t> stage from NEO mission, not sized as max capability for DIVH</a:t>
            </a:r>
            <a:endParaRPr lang="en-US" dirty="0" smtClean="0"/>
          </a:p>
        </p:txBody>
      </p:sp>
      <p:sp>
        <p:nvSpPr>
          <p:cNvPr id="1116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71D7BF8-D396-46D2-9918-D60FCFA5769C}" type="slidenum">
              <a:rPr lang="en-US"/>
              <a:pPr fontAlgn="base">
                <a:spcBef>
                  <a:spcPct val="0"/>
                </a:spcBef>
                <a:spcAft>
                  <a:spcPct val="0"/>
                </a:spcAft>
              </a:pPr>
              <a:t>16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Interior Diagrams</a:t>
            </a:r>
            <a:endParaRPr lang="en-US" dirty="0"/>
          </a:p>
        </p:txBody>
      </p:sp>
      <p:sp>
        <p:nvSpPr>
          <p:cNvPr id="4" name="Slide Number Placeholder 3"/>
          <p:cNvSpPr>
            <a:spLocks noGrp="1"/>
          </p:cNvSpPr>
          <p:nvPr>
            <p:ph type="sldNum" sz="quarter" idx="10"/>
          </p:nvPr>
        </p:nvSpPr>
        <p:spPr/>
        <p:txBody>
          <a:bodyPr/>
          <a:lstStyle/>
          <a:p>
            <a:pPr>
              <a:defRPr/>
            </a:pPr>
            <a:fld id="{53DDC20E-5058-4817-9341-86F68AF6BE7D}" type="slidenum">
              <a:rPr lang="en-US" smtClean="0"/>
              <a:pPr>
                <a:defRPr/>
              </a:pPr>
              <a:t>18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bwMode="auto">
          <a:noFill/>
          <a:ln>
            <a:solidFill>
              <a:srgbClr val="000000"/>
            </a:solidFill>
            <a:miter lim="800000"/>
            <a:headEnd/>
            <a:tailEnd/>
          </a:ln>
        </p:spPr>
      </p:sp>
      <p:sp>
        <p:nvSpPr>
          <p:cNvPr id="11264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Add that the initial mass estimate is for the Main Module on an NEO mission?</a:t>
            </a:r>
          </a:p>
        </p:txBody>
      </p:sp>
      <p:sp>
        <p:nvSpPr>
          <p:cNvPr id="1126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EFBB2B5-ED2C-45B7-B59B-47D2DD9E13F0}" type="slidenum">
              <a:rPr lang="en-US"/>
              <a:pPr fontAlgn="base">
                <a:spcBef>
                  <a:spcPct val="0"/>
                </a:spcBef>
                <a:spcAft>
                  <a:spcPct val="0"/>
                </a:spcAft>
              </a:pPr>
              <a:t>20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headEnd/>
            <a:tailEnd/>
          </a:ln>
        </p:spPr>
      </p:sp>
      <p:sp>
        <p:nvSpPr>
          <p:cNvPr id="9523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No solid rocket bipropellant – one time burn</a:t>
            </a:r>
          </a:p>
          <a:p>
            <a:pPr>
              <a:spcBef>
                <a:spcPct val="0"/>
              </a:spcBef>
            </a:pPr>
            <a:r>
              <a:rPr lang="en-US" smtClean="0"/>
              <a:t>No pump-fed – too complex, added weight</a:t>
            </a:r>
          </a:p>
          <a:p>
            <a:pPr>
              <a:spcBef>
                <a:spcPct val="0"/>
              </a:spcBef>
            </a:pPr>
            <a:endParaRPr lang="en-US" smtClean="0"/>
          </a:p>
          <a:p>
            <a:pPr>
              <a:spcBef>
                <a:spcPct val="0"/>
              </a:spcBef>
            </a:pPr>
            <a:r>
              <a:rPr lang="en-US" smtClean="0"/>
              <a:t>Bipropellants – more energy than monopropellant</a:t>
            </a:r>
          </a:p>
          <a:p>
            <a:pPr>
              <a:spcBef>
                <a:spcPct val="0"/>
              </a:spcBef>
            </a:pPr>
            <a:endParaRPr lang="en-US" smtClean="0"/>
          </a:p>
          <a:p>
            <a:pPr>
              <a:spcBef>
                <a:spcPct val="0"/>
              </a:spcBef>
            </a:pPr>
            <a:r>
              <a:rPr lang="en-US" smtClean="0"/>
              <a:t>Monopropellant – needs a catalyst</a:t>
            </a:r>
          </a:p>
          <a:p>
            <a:pPr>
              <a:spcBef>
                <a:spcPct val="0"/>
              </a:spcBef>
            </a:pPr>
            <a:endParaRPr lang="en-US" smtClean="0"/>
          </a:p>
          <a:p>
            <a:pPr>
              <a:spcBef>
                <a:spcPct val="0"/>
              </a:spcBef>
            </a:pPr>
            <a:r>
              <a:rPr lang="en-US" smtClean="0"/>
              <a:t>Liquid – corrosvie, boil-off rate</a:t>
            </a:r>
          </a:p>
          <a:p>
            <a:pPr>
              <a:spcBef>
                <a:spcPct val="0"/>
              </a:spcBef>
            </a:pPr>
            <a:r>
              <a:rPr lang="en-US" smtClean="0"/>
              <a:t>	petroleum – kerosene (RP-1) with LOX oxidizer, </a:t>
            </a:r>
          </a:p>
          <a:p>
            <a:pPr>
              <a:spcBef>
                <a:spcPct val="0"/>
              </a:spcBef>
            </a:pPr>
            <a:r>
              <a:rPr lang="en-US" smtClean="0"/>
              <a:t>	cryogens – liquified gases, hard to store over time, larger storage/lower density</a:t>
            </a:r>
          </a:p>
          <a:p>
            <a:pPr>
              <a:spcBef>
                <a:spcPct val="0"/>
              </a:spcBef>
            </a:pPr>
            <a:r>
              <a:rPr lang="en-US" smtClean="0"/>
              <a:t>	hypergols – spontaneous ignition on contact, easy start and restart, (hydrazine, monomethyl hydrazine (MMH) and unsymmetrical 	dimethyl hydrazine (UDMH))</a:t>
            </a:r>
          </a:p>
          <a:p>
            <a:pPr>
              <a:spcBef>
                <a:spcPct val="0"/>
              </a:spcBef>
            </a:pPr>
            <a:endParaRPr lang="en-US" smtClean="0"/>
          </a:p>
          <a:p>
            <a:pPr>
              <a:spcBef>
                <a:spcPct val="0"/>
              </a:spcBef>
            </a:pPr>
            <a:r>
              <a:rPr lang="en-US" smtClean="0"/>
              <a:t>Isp:  Cryogens &gt;&gt; petroleum &gt; hypergols</a:t>
            </a:r>
          </a:p>
        </p:txBody>
      </p:sp>
      <p:sp>
        <p:nvSpPr>
          <p:cNvPr id="9523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273277F-016B-4A48-9FF7-DE3DED74B866}" type="slidenum">
              <a:rPr lang="en-US"/>
              <a:pPr fontAlgn="base">
                <a:spcBef>
                  <a:spcPct val="0"/>
                </a:spcBef>
                <a:spcAft>
                  <a:spcPct val="0"/>
                </a:spcAft>
              </a:pPr>
              <a:t>22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Box 4"/>
          <p:cNvSpPr txBox="1"/>
          <p:nvPr userDrawn="1"/>
        </p:nvSpPr>
        <p:spPr>
          <a:xfrm>
            <a:off x="3819525" y="6296025"/>
            <a:ext cx="838200" cy="307975"/>
          </a:xfrm>
          <a:prstGeom prst="rect">
            <a:avLst/>
          </a:prstGeom>
          <a:noFill/>
        </p:spPr>
        <p:txBody>
          <a:bodyPr>
            <a:spAutoFit/>
          </a:bodyPr>
          <a:lstStyle/>
          <a:p>
            <a:pPr fontAlgn="auto">
              <a:spcBef>
                <a:spcPts val="0"/>
              </a:spcBef>
              <a:spcAft>
                <a:spcPts val="0"/>
              </a:spcAft>
              <a:defRPr/>
            </a:pPr>
            <a:fld id="{45381A0E-484D-4EFA-9E65-A34201981A2A}" type="slidenum">
              <a:rPr lang="en-US" sz="1400" b="1">
                <a:solidFill>
                  <a:schemeClr val="accent1">
                    <a:lumMod val="75000"/>
                  </a:schemeClr>
                </a:solidFill>
                <a:latin typeface="+mn-lt"/>
              </a:rPr>
              <a:pPr fontAlgn="auto">
                <a:spcBef>
                  <a:spcPts val="0"/>
                </a:spcBef>
                <a:spcAft>
                  <a:spcPts val="0"/>
                </a:spcAft>
                <a:defRPr/>
              </a:pPr>
              <a:t>‹#›</a:t>
            </a:fld>
            <a:endParaRPr lang="en-US" sz="1400" b="1" dirty="0">
              <a:solidFill>
                <a:schemeClr val="accent1">
                  <a:lumMod val="75000"/>
                </a:schemeClr>
              </a:solidFill>
              <a:latin typeface="+mn-lt"/>
            </a:endParaRPr>
          </a:p>
        </p:txBody>
      </p:sp>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1</a:t>
            </a:r>
          </a:p>
        </p:txBody>
      </p:sp>
      <p:sp>
        <p:nvSpPr>
          <p:cNvPr id="6" name="Slide Number Placeholder 5"/>
          <p:cNvSpPr>
            <a:spLocks noGrp="1"/>
          </p:cNvSpPr>
          <p:nvPr>
            <p:ph type="sldNum" sz="quarter" idx="12"/>
          </p:nvPr>
        </p:nvSpPr>
        <p:spPr/>
        <p:txBody>
          <a:bodyPr/>
          <a:lstStyle>
            <a:lvl1pPr>
              <a:defRPr/>
            </a:lvl1pPr>
          </a:lstStyle>
          <a:p>
            <a:pPr>
              <a:defRPr/>
            </a:pPr>
            <a:fld id="{881088E6-E238-4A0C-9709-920809C594CE}"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1</a:t>
            </a:r>
          </a:p>
        </p:txBody>
      </p:sp>
      <p:sp>
        <p:nvSpPr>
          <p:cNvPr id="6" name="Slide Number Placeholder 5"/>
          <p:cNvSpPr>
            <a:spLocks noGrp="1"/>
          </p:cNvSpPr>
          <p:nvPr>
            <p:ph type="sldNum" sz="quarter" idx="12"/>
          </p:nvPr>
        </p:nvSpPr>
        <p:spPr/>
        <p:txBody>
          <a:bodyPr/>
          <a:lstStyle>
            <a:lvl1pPr>
              <a:defRPr/>
            </a:lvl1pPr>
          </a:lstStyle>
          <a:p>
            <a:pPr>
              <a:defRPr/>
            </a:pPr>
            <a:fld id="{1EA2227E-2F0E-4285-92D2-3013D93C5201}"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1</a:t>
            </a:r>
          </a:p>
        </p:txBody>
      </p:sp>
      <p:sp>
        <p:nvSpPr>
          <p:cNvPr id="6" name="Slide Number Placeholder 5"/>
          <p:cNvSpPr>
            <a:spLocks noGrp="1"/>
          </p:cNvSpPr>
          <p:nvPr>
            <p:ph type="sldNum" sz="quarter" idx="12"/>
          </p:nvPr>
        </p:nvSpPr>
        <p:spPr/>
        <p:txBody>
          <a:bodyPr/>
          <a:lstStyle>
            <a:lvl1pPr>
              <a:defRPr/>
            </a:lvl1pPr>
          </a:lstStyle>
          <a:p>
            <a:pPr>
              <a:defRPr/>
            </a:pPr>
            <a:fld id="{62832D66-5CF7-4444-A0E3-749DE32F1342}"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1</a:t>
            </a:r>
          </a:p>
        </p:txBody>
      </p:sp>
      <p:sp>
        <p:nvSpPr>
          <p:cNvPr id="7" name="Slide Number Placeholder 5"/>
          <p:cNvSpPr>
            <a:spLocks noGrp="1"/>
          </p:cNvSpPr>
          <p:nvPr>
            <p:ph type="sldNum" sz="quarter" idx="12"/>
          </p:nvPr>
        </p:nvSpPr>
        <p:spPr/>
        <p:txBody>
          <a:bodyPr/>
          <a:lstStyle>
            <a:lvl1pPr>
              <a:defRPr/>
            </a:lvl1pPr>
          </a:lstStyle>
          <a:p>
            <a:pPr>
              <a:defRPr/>
            </a:pPr>
            <a:fld id="{97BDCF97-0DE2-492D-A3C5-AEFBE06B8792}"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r>
              <a:rPr lang="en-US"/>
              <a:t>1</a:t>
            </a:r>
          </a:p>
        </p:txBody>
      </p:sp>
      <p:sp>
        <p:nvSpPr>
          <p:cNvPr id="9" name="Slide Number Placeholder 5"/>
          <p:cNvSpPr>
            <a:spLocks noGrp="1"/>
          </p:cNvSpPr>
          <p:nvPr>
            <p:ph type="sldNum" sz="quarter" idx="12"/>
          </p:nvPr>
        </p:nvSpPr>
        <p:spPr/>
        <p:txBody>
          <a:bodyPr/>
          <a:lstStyle>
            <a:lvl1pPr>
              <a:defRPr/>
            </a:lvl1pPr>
          </a:lstStyle>
          <a:p>
            <a:pPr>
              <a:defRPr/>
            </a:pPr>
            <a:fld id="{AE10D572-9AE2-446A-883E-AE1FD5C2BDB2}"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r>
              <a:rPr lang="en-US"/>
              <a:t>1</a:t>
            </a:r>
          </a:p>
        </p:txBody>
      </p:sp>
      <p:sp>
        <p:nvSpPr>
          <p:cNvPr id="5" name="Slide Number Placeholder 5"/>
          <p:cNvSpPr>
            <a:spLocks noGrp="1"/>
          </p:cNvSpPr>
          <p:nvPr>
            <p:ph type="sldNum" sz="quarter" idx="12"/>
          </p:nvPr>
        </p:nvSpPr>
        <p:spPr/>
        <p:txBody>
          <a:bodyPr/>
          <a:lstStyle>
            <a:lvl1pPr>
              <a:defRPr/>
            </a:lvl1pPr>
          </a:lstStyle>
          <a:p>
            <a:pPr>
              <a:defRPr/>
            </a:pPr>
            <a:fld id="{0099ED94-1358-4D80-B94E-818EBB862F86}"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r>
              <a:rPr lang="en-US"/>
              <a:t>1</a:t>
            </a:r>
          </a:p>
        </p:txBody>
      </p:sp>
      <p:sp>
        <p:nvSpPr>
          <p:cNvPr id="4" name="Slide Number Placeholder 5"/>
          <p:cNvSpPr>
            <a:spLocks noGrp="1"/>
          </p:cNvSpPr>
          <p:nvPr>
            <p:ph type="sldNum" sz="quarter" idx="12"/>
          </p:nvPr>
        </p:nvSpPr>
        <p:spPr/>
        <p:txBody>
          <a:bodyPr/>
          <a:lstStyle>
            <a:lvl1pPr>
              <a:defRPr/>
            </a:lvl1pPr>
          </a:lstStyle>
          <a:p>
            <a:pPr>
              <a:defRPr/>
            </a:pPr>
            <a:fld id="{60DFCC97-7845-4159-B9A6-06456283EC20}"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1</a:t>
            </a:r>
          </a:p>
        </p:txBody>
      </p:sp>
      <p:sp>
        <p:nvSpPr>
          <p:cNvPr id="7" name="Slide Number Placeholder 5"/>
          <p:cNvSpPr>
            <a:spLocks noGrp="1"/>
          </p:cNvSpPr>
          <p:nvPr>
            <p:ph type="sldNum" sz="quarter" idx="12"/>
          </p:nvPr>
        </p:nvSpPr>
        <p:spPr/>
        <p:txBody>
          <a:bodyPr/>
          <a:lstStyle>
            <a:lvl1pPr>
              <a:defRPr/>
            </a:lvl1pPr>
          </a:lstStyle>
          <a:p>
            <a:pPr>
              <a:defRPr/>
            </a:pPr>
            <a:fld id="{821ED903-2177-417C-8FDA-2326BF877AB4}"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1</a:t>
            </a:r>
          </a:p>
        </p:txBody>
      </p:sp>
      <p:sp>
        <p:nvSpPr>
          <p:cNvPr id="7" name="Slide Number Placeholder 5"/>
          <p:cNvSpPr>
            <a:spLocks noGrp="1"/>
          </p:cNvSpPr>
          <p:nvPr>
            <p:ph type="sldNum" sz="quarter" idx="12"/>
          </p:nvPr>
        </p:nvSpPr>
        <p:spPr/>
        <p:txBody>
          <a:bodyPr/>
          <a:lstStyle>
            <a:lvl1pPr>
              <a:defRPr/>
            </a:lvl1pPr>
          </a:lstStyle>
          <a:p>
            <a:pPr>
              <a:defRPr/>
            </a:pPr>
            <a:fld id="{D175ADBA-DE06-4217-BAD0-92BFB1AF6D80}"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1</a:t>
            </a:r>
          </a:p>
        </p:txBody>
      </p:sp>
      <p:sp>
        <p:nvSpPr>
          <p:cNvPr id="6" name="Slide Number Placeholder 5"/>
          <p:cNvSpPr>
            <a:spLocks noGrp="1"/>
          </p:cNvSpPr>
          <p:nvPr>
            <p:ph type="sldNum" sz="quarter" idx="12"/>
          </p:nvPr>
        </p:nvSpPr>
        <p:spPr/>
        <p:txBody>
          <a:bodyPr/>
          <a:lstStyle>
            <a:lvl1pPr>
              <a:defRPr/>
            </a:lvl1pPr>
          </a:lstStyle>
          <a:p>
            <a:pPr>
              <a:defRPr/>
            </a:pPr>
            <a:fld id="{1B5D9E67-C9BB-4CBB-A1D1-ED4649BF8FD1}"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TextBox 4"/>
          <p:cNvSpPr txBox="1"/>
          <p:nvPr userDrawn="1"/>
        </p:nvSpPr>
        <p:spPr>
          <a:xfrm>
            <a:off x="3819525" y="6296025"/>
            <a:ext cx="838200" cy="307975"/>
          </a:xfrm>
          <a:prstGeom prst="rect">
            <a:avLst/>
          </a:prstGeom>
          <a:noFill/>
        </p:spPr>
        <p:txBody>
          <a:bodyPr>
            <a:spAutoFit/>
          </a:bodyPr>
          <a:lstStyle/>
          <a:p>
            <a:pPr fontAlgn="auto">
              <a:spcBef>
                <a:spcPts val="0"/>
              </a:spcBef>
              <a:spcAft>
                <a:spcPts val="0"/>
              </a:spcAft>
              <a:defRPr/>
            </a:pPr>
            <a:fld id="{3E76D385-4FAA-414B-9A28-97023753E04C}" type="slidenum">
              <a:rPr lang="en-US" sz="1400" b="1">
                <a:solidFill>
                  <a:schemeClr val="accent1">
                    <a:lumMod val="75000"/>
                  </a:schemeClr>
                </a:solidFill>
                <a:latin typeface="+mn-lt"/>
              </a:rPr>
              <a:pPr fontAlgn="auto">
                <a:spcBef>
                  <a:spcPts val="0"/>
                </a:spcBef>
                <a:spcAft>
                  <a:spcPts val="0"/>
                </a:spcAft>
                <a:defRPr/>
              </a:pPr>
              <a:t>‹#›</a:t>
            </a:fld>
            <a:endParaRPr lang="en-US" sz="1400" b="1" dirty="0">
              <a:solidFill>
                <a:schemeClr val="accent1">
                  <a:lumMod val="75000"/>
                </a:schemeClr>
              </a:solidFill>
              <a:latin typeface="+mn-lt"/>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1</a:t>
            </a:r>
          </a:p>
        </p:txBody>
      </p:sp>
      <p:sp>
        <p:nvSpPr>
          <p:cNvPr id="6" name="Slide Number Placeholder 5"/>
          <p:cNvSpPr>
            <a:spLocks noGrp="1"/>
          </p:cNvSpPr>
          <p:nvPr>
            <p:ph type="sldNum" sz="quarter" idx="12"/>
          </p:nvPr>
        </p:nvSpPr>
        <p:spPr/>
        <p:txBody>
          <a:bodyPr/>
          <a:lstStyle>
            <a:lvl1pPr>
              <a:defRPr/>
            </a:lvl1pPr>
          </a:lstStyle>
          <a:p>
            <a:pPr>
              <a:defRPr/>
            </a:pPr>
            <a:fld id="{A0E6BD58-EEC6-4B6A-A4B5-8B01DEC7A99A}"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TextBox 6"/>
          <p:cNvSpPr txBox="1"/>
          <p:nvPr userDrawn="1"/>
        </p:nvSpPr>
        <p:spPr>
          <a:xfrm>
            <a:off x="3819525" y="6296025"/>
            <a:ext cx="838200" cy="307975"/>
          </a:xfrm>
          <a:prstGeom prst="rect">
            <a:avLst/>
          </a:prstGeom>
          <a:noFill/>
        </p:spPr>
        <p:txBody>
          <a:bodyPr>
            <a:spAutoFit/>
          </a:bodyPr>
          <a:lstStyle/>
          <a:p>
            <a:pPr fontAlgn="auto">
              <a:spcBef>
                <a:spcPts val="0"/>
              </a:spcBef>
              <a:spcAft>
                <a:spcPts val="0"/>
              </a:spcAft>
              <a:defRPr/>
            </a:pPr>
            <a:fld id="{51754ADF-F1C8-4BA0-8A79-711BF09AAC8F}" type="slidenum">
              <a:rPr lang="en-US" sz="1400" b="1">
                <a:solidFill>
                  <a:schemeClr val="accent1">
                    <a:lumMod val="75000"/>
                  </a:schemeClr>
                </a:solidFill>
                <a:latin typeface="+mn-lt"/>
              </a:rPr>
              <a:pPr fontAlgn="auto">
                <a:spcBef>
                  <a:spcPts val="0"/>
                </a:spcBef>
                <a:spcAft>
                  <a:spcPts val="0"/>
                </a:spcAft>
                <a:defRPr/>
              </a:pPr>
              <a:t>‹#›</a:t>
            </a:fld>
            <a:endParaRPr lang="en-US" sz="1400" b="1" dirty="0">
              <a:solidFill>
                <a:schemeClr val="accent1">
                  <a:lumMod val="75000"/>
                </a:schemeClr>
              </a:solidFill>
              <a:latin typeface="+mn-lt"/>
            </a:endParaRPr>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4" name="TextBox 3"/>
          <p:cNvSpPr txBox="1"/>
          <p:nvPr userDrawn="1"/>
        </p:nvSpPr>
        <p:spPr>
          <a:xfrm>
            <a:off x="5257800" y="6273800"/>
            <a:ext cx="3886200" cy="584200"/>
          </a:xfrm>
          <a:prstGeom prst="rect">
            <a:avLst/>
          </a:prstGeom>
          <a:noFill/>
        </p:spPr>
        <p:txBody>
          <a:bodyPr>
            <a:spAutoFit/>
          </a:bodyPr>
          <a:lstStyle/>
          <a:p>
            <a:pPr fontAlgn="auto">
              <a:spcBef>
                <a:spcPts val="0"/>
              </a:spcBef>
              <a:spcAft>
                <a:spcPts val="0"/>
              </a:spcAft>
              <a:defRPr/>
            </a:pPr>
            <a:r>
              <a:rPr lang="en-US" sz="1400" b="1" dirty="0">
                <a:solidFill>
                  <a:schemeClr val="accent1">
                    <a:lumMod val="75000"/>
                  </a:schemeClr>
                </a:solidFill>
                <a:latin typeface="+mn-lt"/>
              </a:rPr>
              <a:t>ENAE 788D – Principles of Space System Design</a:t>
            </a:r>
          </a:p>
          <a:p>
            <a:pPr fontAlgn="auto">
              <a:spcBef>
                <a:spcPts val="0"/>
              </a:spcBef>
              <a:spcAft>
                <a:spcPts val="0"/>
              </a:spcAft>
              <a:defRPr/>
            </a:pPr>
            <a:endParaRPr lang="en-US" dirty="0">
              <a:latin typeface="+mn-lt"/>
            </a:endParaRPr>
          </a:p>
        </p:txBody>
      </p:sp>
      <p:sp>
        <p:nvSpPr>
          <p:cNvPr id="5" name="TextBox 4"/>
          <p:cNvSpPr txBox="1"/>
          <p:nvPr userDrawn="1"/>
        </p:nvSpPr>
        <p:spPr>
          <a:xfrm>
            <a:off x="3819525" y="6296025"/>
            <a:ext cx="838200" cy="307975"/>
          </a:xfrm>
          <a:prstGeom prst="rect">
            <a:avLst/>
          </a:prstGeom>
          <a:noFill/>
        </p:spPr>
        <p:txBody>
          <a:bodyPr>
            <a:spAutoFit/>
          </a:bodyPr>
          <a:lstStyle/>
          <a:p>
            <a:pPr fontAlgn="auto">
              <a:spcBef>
                <a:spcPts val="0"/>
              </a:spcBef>
              <a:spcAft>
                <a:spcPts val="0"/>
              </a:spcAft>
              <a:defRPr/>
            </a:pPr>
            <a:fld id="{24D52782-1B29-484E-BCBE-34EA361C35A9}" type="slidenum">
              <a:rPr lang="en-US" sz="1400" b="1">
                <a:solidFill>
                  <a:schemeClr val="accent1">
                    <a:lumMod val="75000"/>
                  </a:schemeClr>
                </a:solidFill>
                <a:latin typeface="+mn-lt"/>
              </a:rPr>
              <a:pPr fontAlgn="auto">
                <a:spcBef>
                  <a:spcPts val="0"/>
                </a:spcBef>
                <a:spcAft>
                  <a:spcPts val="0"/>
                </a:spcAft>
                <a:defRPr/>
              </a:pPr>
              <a:t>‹#›</a:t>
            </a:fld>
            <a:endParaRPr lang="en-US" sz="1400" b="1" dirty="0">
              <a:solidFill>
                <a:schemeClr val="accent1">
                  <a:lumMod val="75000"/>
                </a:schemeClr>
              </a:solidFill>
              <a:latin typeface="+mn-lt"/>
            </a:endParaRPr>
          </a:p>
        </p:txBody>
      </p:sp>
      <p:sp>
        <p:nvSpPr>
          <p:cNvPr id="2" name="Title 1"/>
          <p:cNvSpPr>
            <a:spLocks noGrp="1"/>
          </p:cNvSpPr>
          <p:nvPr>
            <p:ph type="title"/>
          </p:nvPr>
        </p:nvSpPr>
        <p:spPr/>
        <p:txBody>
          <a:bodyPr/>
          <a:lstStyle>
            <a:lvl1pPr>
              <a:defRPr>
                <a:solidFill>
                  <a:schemeClr val="accent1">
                    <a:lumMod val="75000"/>
                  </a:schemeClr>
                </a:solidFill>
              </a:defRPr>
            </a:lvl1pPr>
          </a:lstStyle>
          <a:p>
            <a:r>
              <a:rPr lang="en-US" dirty="0" smtClean="0"/>
              <a:t>Click to edit Master 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Box 1"/>
          <p:cNvSpPr txBox="1"/>
          <p:nvPr userDrawn="1"/>
        </p:nvSpPr>
        <p:spPr>
          <a:xfrm>
            <a:off x="304800" y="6324600"/>
            <a:ext cx="1828800" cy="307975"/>
          </a:xfrm>
          <a:prstGeom prst="rect">
            <a:avLst/>
          </a:prstGeom>
          <a:noFill/>
        </p:spPr>
        <p:txBody>
          <a:bodyPr>
            <a:spAutoFit/>
          </a:bodyPr>
          <a:lstStyle/>
          <a:p>
            <a:pPr fontAlgn="auto">
              <a:spcBef>
                <a:spcPts val="0"/>
              </a:spcBef>
              <a:spcAft>
                <a:spcPts val="0"/>
              </a:spcAft>
              <a:defRPr/>
            </a:pPr>
            <a:r>
              <a:rPr lang="en-US" sz="1400" b="1" dirty="0">
                <a:solidFill>
                  <a:schemeClr val="accent1">
                    <a:lumMod val="75000"/>
                  </a:schemeClr>
                </a:solidFill>
                <a:latin typeface="+mn-lt"/>
              </a:rPr>
              <a:t>11/30/2010</a:t>
            </a:r>
          </a:p>
        </p:txBody>
      </p:sp>
      <p:sp>
        <p:nvSpPr>
          <p:cNvPr id="3" name="TextBox 2"/>
          <p:cNvSpPr txBox="1"/>
          <p:nvPr userDrawn="1"/>
        </p:nvSpPr>
        <p:spPr>
          <a:xfrm>
            <a:off x="5257800" y="6273800"/>
            <a:ext cx="3886200" cy="584200"/>
          </a:xfrm>
          <a:prstGeom prst="rect">
            <a:avLst/>
          </a:prstGeom>
          <a:noFill/>
        </p:spPr>
        <p:txBody>
          <a:bodyPr>
            <a:spAutoFit/>
          </a:bodyPr>
          <a:lstStyle/>
          <a:p>
            <a:pPr fontAlgn="auto">
              <a:spcBef>
                <a:spcPts val="0"/>
              </a:spcBef>
              <a:spcAft>
                <a:spcPts val="0"/>
              </a:spcAft>
              <a:defRPr/>
            </a:pPr>
            <a:r>
              <a:rPr lang="en-US" sz="1400" b="1" dirty="0">
                <a:solidFill>
                  <a:schemeClr val="accent1">
                    <a:lumMod val="75000"/>
                  </a:schemeClr>
                </a:solidFill>
                <a:latin typeface="+mn-lt"/>
              </a:rPr>
              <a:t>ENAE 788D – Principles of Space System Design</a:t>
            </a:r>
          </a:p>
          <a:p>
            <a:pPr fontAlgn="auto">
              <a:spcBef>
                <a:spcPts val="0"/>
              </a:spcBef>
              <a:spcAft>
                <a:spcPts val="0"/>
              </a:spcAft>
              <a:defRPr/>
            </a:pPr>
            <a:endParaRPr lang="en-US" dirty="0">
              <a:latin typeface="+mn-lt"/>
            </a:endParaRPr>
          </a:p>
        </p:txBody>
      </p:sp>
      <p:sp>
        <p:nvSpPr>
          <p:cNvPr id="4" name="TextBox 3"/>
          <p:cNvSpPr txBox="1"/>
          <p:nvPr userDrawn="1"/>
        </p:nvSpPr>
        <p:spPr>
          <a:xfrm>
            <a:off x="3819525" y="6296025"/>
            <a:ext cx="838200" cy="307975"/>
          </a:xfrm>
          <a:prstGeom prst="rect">
            <a:avLst/>
          </a:prstGeom>
          <a:noFill/>
        </p:spPr>
        <p:txBody>
          <a:bodyPr>
            <a:spAutoFit/>
          </a:bodyPr>
          <a:lstStyle/>
          <a:p>
            <a:pPr fontAlgn="auto">
              <a:spcBef>
                <a:spcPts val="0"/>
              </a:spcBef>
              <a:spcAft>
                <a:spcPts val="0"/>
              </a:spcAft>
              <a:defRPr/>
            </a:pPr>
            <a:fld id="{EFA02907-8A6E-41DE-BBA9-D87D9AC9740B}" type="slidenum">
              <a:rPr lang="en-US" sz="1400" b="1">
                <a:solidFill>
                  <a:schemeClr val="accent1">
                    <a:lumMod val="75000"/>
                  </a:schemeClr>
                </a:solidFill>
                <a:latin typeface="+mn-lt"/>
              </a:rPr>
              <a:pPr fontAlgn="auto">
                <a:spcBef>
                  <a:spcPts val="0"/>
                </a:spcBef>
                <a:spcAft>
                  <a:spcPts val="0"/>
                </a:spcAft>
                <a:defRPr/>
              </a:pPr>
              <a:t>‹#›</a:t>
            </a:fld>
            <a:endParaRPr lang="en-US" sz="1400" b="1" dirty="0">
              <a:solidFill>
                <a:schemeClr val="accent1">
                  <a:lumMod val="75000"/>
                </a:schemeClr>
              </a:solidFill>
              <a:latin typeface="+mn-lt"/>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TextBox 4"/>
          <p:cNvSpPr txBox="1"/>
          <p:nvPr userDrawn="1"/>
        </p:nvSpPr>
        <p:spPr>
          <a:xfrm>
            <a:off x="3819525" y="6296025"/>
            <a:ext cx="838200" cy="307975"/>
          </a:xfrm>
          <a:prstGeom prst="rect">
            <a:avLst/>
          </a:prstGeom>
          <a:noFill/>
        </p:spPr>
        <p:txBody>
          <a:bodyPr>
            <a:spAutoFit/>
          </a:bodyPr>
          <a:lstStyle/>
          <a:p>
            <a:pPr fontAlgn="auto">
              <a:spcBef>
                <a:spcPts val="0"/>
              </a:spcBef>
              <a:spcAft>
                <a:spcPts val="0"/>
              </a:spcAft>
              <a:defRPr/>
            </a:pPr>
            <a:fld id="{704A98B6-1451-4A2F-82BD-9222A5B97BB8}" type="slidenum">
              <a:rPr lang="en-US" sz="1400" b="1">
                <a:solidFill>
                  <a:schemeClr val="accent1">
                    <a:lumMod val="75000"/>
                  </a:schemeClr>
                </a:solidFill>
                <a:latin typeface="+mn-lt"/>
              </a:rPr>
              <a:pPr fontAlgn="auto">
                <a:spcBef>
                  <a:spcPts val="0"/>
                </a:spcBef>
                <a:spcAft>
                  <a:spcPts val="0"/>
                </a:spcAft>
                <a:defRPr/>
              </a:pPr>
              <a:t>‹#›</a:t>
            </a:fld>
            <a:endParaRPr lang="en-US" sz="1400" b="1" dirty="0">
              <a:solidFill>
                <a:schemeClr val="accent1">
                  <a:lumMod val="75000"/>
                </a:schemeClr>
              </a:solidFill>
              <a:latin typeface="+mn-lt"/>
            </a:endParaRPr>
          </a:p>
        </p:txBody>
      </p:sp>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TextBox 4"/>
          <p:cNvSpPr txBox="1"/>
          <p:nvPr userDrawn="1"/>
        </p:nvSpPr>
        <p:spPr>
          <a:xfrm>
            <a:off x="3819525" y="6296025"/>
            <a:ext cx="838200" cy="307975"/>
          </a:xfrm>
          <a:prstGeom prst="rect">
            <a:avLst/>
          </a:prstGeom>
          <a:noFill/>
        </p:spPr>
        <p:txBody>
          <a:bodyPr>
            <a:spAutoFit/>
          </a:bodyPr>
          <a:lstStyle/>
          <a:p>
            <a:pPr fontAlgn="auto">
              <a:spcBef>
                <a:spcPts val="0"/>
              </a:spcBef>
              <a:spcAft>
                <a:spcPts val="0"/>
              </a:spcAft>
              <a:defRPr/>
            </a:pPr>
            <a:fld id="{7A34618F-F3CC-483E-A3BF-2FCA179B5416}" type="slidenum">
              <a:rPr lang="en-US" sz="1400" b="1">
                <a:solidFill>
                  <a:schemeClr val="accent1">
                    <a:lumMod val="75000"/>
                  </a:schemeClr>
                </a:solidFill>
                <a:latin typeface="+mn-lt"/>
              </a:rPr>
              <a:pPr fontAlgn="auto">
                <a:spcBef>
                  <a:spcPts val="0"/>
                </a:spcBef>
                <a:spcAft>
                  <a:spcPts val="0"/>
                </a:spcAft>
                <a:defRPr/>
              </a:pPr>
              <a:t>‹#›</a:t>
            </a:fld>
            <a:endParaRPr lang="en-US" sz="1400" b="1" dirty="0">
              <a:solidFill>
                <a:schemeClr val="accent1">
                  <a:lumMod val="75000"/>
                </a:schemeClr>
              </a:solidFill>
              <a:latin typeface="+mn-lt"/>
            </a:endParaRPr>
          </a:p>
        </p:txBody>
      </p:sp>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TextBox 3"/>
          <p:cNvSpPr txBox="1"/>
          <p:nvPr userDrawn="1"/>
        </p:nvSpPr>
        <p:spPr>
          <a:xfrm>
            <a:off x="3819525" y="6296025"/>
            <a:ext cx="838200" cy="307975"/>
          </a:xfrm>
          <a:prstGeom prst="rect">
            <a:avLst/>
          </a:prstGeom>
          <a:noFill/>
        </p:spPr>
        <p:txBody>
          <a:bodyPr>
            <a:spAutoFit/>
          </a:bodyPr>
          <a:lstStyle/>
          <a:p>
            <a:pPr fontAlgn="auto">
              <a:spcBef>
                <a:spcPts val="0"/>
              </a:spcBef>
              <a:spcAft>
                <a:spcPts val="0"/>
              </a:spcAft>
              <a:defRPr/>
            </a:pPr>
            <a:fld id="{658AC166-615A-4247-98CE-D027B3E15D2F}" type="slidenum">
              <a:rPr lang="en-US" sz="1400" b="1">
                <a:solidFill>
                  <a:schemeClr val="accent1">
                    <a:lumMod val="75000"/>
                  </a:schemeClr>
                </a:solidFill>
                <a:latin typeface="+mn-lt"/>
              </a:rPr>
              <a:pPr fontAlgn="auto">
                <a:spcBef>
                  <a:spcPts val="0"/>
                </a:spcBef>
                <a:spcAft>
                  <a:spcPts val="0"/>
                </a:spcAft>
                <a:defRPr/>
              </a:pPr>
              <a:t>‹#›</a:t>
            </a:fld>
            <a:endParaRPr lang="en-US" sz="1400" b="1" dirty="0">
              <a:solidFill>
                <a:schemeClr val="accent1">
                  <a:lumMod val="75000"/>
                </a:schemeClr>
              </a:solidFill>
              <a:latin typeface="+mn-lt"/>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TextBox 3"/>
          <p:cNvSpPr txBox="1"/>
          <p:nvPr userDrawn="1"/>
        </p:nvSpPr>
        <p:spPr>
          <a:xfrm>
            <a:off x="3819525" y="6296025"/>
            <a:ext cx="838200" cy="307975"/>
          </a:xfrm>
          <a:prstGeom prst="rect">
            <a:avLst/>
          </a:prstGeom>
          <a:noFill/>
        </p:spPr>
        <p:txBody>
          <a:bodyPr>
            <a:spAutoFit/>
          </a:bodyPr>
          <a:lstStyle/>
          <a:p>
            <a:pPr fontAlgn="auto">
              <a:spcBef>
                <a:spcPts val="0"/>
              </a:spcBef>
              <a:spcAft>
                <a:spcPts val="0"/>
              </a:spcAft>
              <a:defRPr/>
            </a:pPr>
            <a:fld id="{FB511139-86C6-4225-85BF-47A13544DDFE}" type="slidenum">
              <a:rPr lang="en-US" sz="1400" b="1">
                <a:solidFill>
                  <a:schemeClr val="accent1">
                    <a:lumMod val="75000"/>
                  </a:schemeClr>
                </a:solidFill>
                <a:latin typeface="+mn-lt"/>
              </a:rPr>
              <a:pPr fontAlgn="auto">
                <a:spcBef>
                  <a:spcPts val="0"/>
                </a:spcBef>
                <a:spcAft>
                  <a:spcPts val="0"/>
                </a:spcAft>
                <a:defRPr/>
              </a:pPr>
              <a:t>‹#›</a:t>
            </a:fld>
            <a:endParaRPr lang="en-US" sz="1400" b="1" dirty="0">
              <a:solidFill>
                <a:schemeClr val="accent1">
                  <a:lumMod val="75000"/>
                </a:schemeClr>
              </a:solidFill>
              <a:latin typeface="+mn-lt"/>
            </a:endParaRPr>
          </a:p>
        </p:txBody>
      </p:sp>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cstate="print">
            <a:alphaModFix amt="17000"/>
            <a:lum/>
          </a:blip>
          <a:srcRect/>
          <a:stretch>
            <a:fillRect l="-42000" t="-1000" r="-2000" b="-1000"/>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77311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 name="Footer Placeholder 4"/>
          <p:cNvSpPr>
            <a:spLocks noGrp="1"/>
          </p:cNvSpPr>
          <p:nvPr>
            <p:ph type="ftr" sz="quarter" idx="3"/>
          </p:nvPr>
        </p:nvSpPr>
        <p:spPr>
          <a:xfrm>
            <a:off x="3581400" y="6324600"/>
            <a:ext cx="1371600" cy="365125"/>
          </a:xfrm>
          <a:prstGeom prst="rect">
            <a:avLst/>
          </a:prstGeom>
        </p:spPr>
        <p:txBody>
          <a:bodyPr vert="horz" lIns="91440" tIns="45720" rIns="91440" bIns="45720" rtlCol="0" anchor="ctr"/>
          <a:lstStyle>
            <a:lvl1pPr algn="ctr" fontAlgn="auto">
              <a:spcBef>
                <a:spcPts val="0"/>
              </a:spcBef>
              <a:spcAft>
                <a:spcPts val="0"/>
              </a:spcAft>
              <a:defRPr sz="1200" b="1" smtClean="0">
                <a:solidFill>
                  <a:schemeClr val="accent1">
                    <a:lumMod val="75000"/>
                  </a:schemeClr>
                </a:solidFill>
                <a:latin typeface="+mn-lt"/>
              </a:defRPr>
            </a:lvl1pPr>
          </a:lstStyle>
          <a:p>
            <a:pPr>
              <a:defRPr/>
            </a:pPr>
            <a:r>
              <a:rPr lang="en-US"/>
              <a:t>1</a:t>
            </a:r>
            <a:endParaRPr lang="en-US" dirty="0"/>
          </a:p>
        </p:txBody>
      </p:sp>
      <p:sp>
        <p:nvSpPr>
          <p:cNvPr id="12" name="Rectangle 11"/>
          <p:cNvSpPr/>
          <p:nvPr userDrawn="1"/>
        </p:nvSpPr>
        <p:spPr>
          <a:xfrm>
            <a:off x="1" y="1200150"/>
            <a:ext cx="9144000" cy="45719"/>
          </a:xfrm>
          <a:prstGeom prst="rect">
            <a:avLst/>
          </a:prstGeom>
          <a:gradFill flip="none" rotWithShape="1">
            <a:gsLst>
              <a:gs pos="0">
                <a:srgbClr val="FFF200">
                  <a:alpha val="0"/>
                </a:srgbClr>
              </a:gs>
              <a:gs pos="45000">
                <a:srgbClr val="FF7A00">
                  <a:alpha val="33000"/>
                </a:srgbClr>
              </a:gs>
              <a:gs pos="70000">
                <a:srgbClr val="FF0300">
                  <a:alpha val="28000"/>
                </a:srgbClr>
              </a:gs>
              <a:gs pos="100000">
                <a:srgbClr val="4D0808">
                  <a:alpha val="4800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TextBox 12"/>
          <p:cNvSpPr txBox="1"/>
          <p:nvPr userDrawn="1"/>
        </p:nvSpPr>
        <p:spPr>
          <a:xfrm>
            <a:off x="304800" y="6324600"/>
            <a:ext cx="1828800" cy="307975"/>
          </a:xfrm>
          <a:prstGeom prst="rect">
            <a:avLst/>
          </a:prstGeom>
          <a:noFill/>
        </p:spPr>
        <p:txBody>
          <a:bodyPr>
            <a:spAutoFit/>
          </a:bodyPr>
          <a:lstStyle/>
          <a:p>
            <a:pPr fontAlgn="auto">
              <a:spcBef>
                <a:spcPts val="0"/>
              </a:spcBef>
              <a:spcAft>
                <a:spcPts val="0"/>
              </a:spcAft>
              <a:defRPr/>
            </a:pPr>
            <a:r>
              <a:rPr lang="en-US" sz="1400" b="1" dirty="0" smtClean="0">
                <a:solidFill>
                  <a:schemeClr val="accent1">
                    <a:lumMod val="75000"/>
                  </a:schemeClr>
                </a:solidFill>
                <a:latin typeface="+mn-lt"/>
              </a:rPr>
              <a:t>12/07/2010</a:t>
            </a:r>
            <a:endParaRPr lang="en-US" sz="1400" b="1" dirty="0">
              <a:solidFill>
                <a:schemeClr val="accent1">
                  <a:lumMod val="75000"/>
                </a:schemeClr>
              </a:solidFill>
              <a:latin typeface="+mn-lt"/>
            </a:endParaRPr>
          </a:p>
        </p:txBody>
      </p:sp>
      <p:sp>
        <p:nvSpPr>
          <p:cNvPr id="14" name="TextBox 13"/>
          <p:cNvSpPr txBox="1"/>
          <p:nvPr userDrawn="1"/>
        </p:nvSpPr>
        <p:spPr>
          <a:xfrm>
            <a:off x="5257800" y="6273800"/>
            <a:ext cx="3886200" cy="584200"/>
          </a:xfrm>
          <a:prstGeom prst="rect">
            <a:avLst/>
          </a:prstGeom>
          <a:noFill/>
        </p:spPr>
        <p:txBody>
          <a:bodyPr>
            <a:spAutoFit/>
          </a:bodyPr>
          <a:lstStyle/>
          <a:p>
            <a:pPr fontAlgn="auto">
              <a:spcBef>
                <a:spcPts val="0"/>
              </a:spcBef>
              <a:spcAft>
                <a:spcPts val="0"/>
              </a:spcAft>
              <a:defRPr/>
            </a:pPr>
            <a:r>
              <a:rPr lang="en-US" sz="1400" b="1" dirty="0">
                <a:solidFill>
                  <a:schemeClr val="accent1">
                    <a:lumMod val="75000"/>
                  </a:schemeClr>
                </a:solidFill>
                <a:latin typeface="+mn-lt"/>
              </a:rPr>
              <a:t>ENAE 788D – Principles of Space System Design</a:t>
            </a:r>
          </a:p>
          <a:p>
            <a:pPr fontAlgn="auto">
              <a:spcBef>
                <a:spcPts val="0"/>
              </a:spcBef>
              <a:spcAft>
                <a:spcPts val="0"/>
              </a:spcAft>
              <a:defRPr/>
            </a:pPr>
            <a:endParaRPr lang="en-US" dirty="0">
              <a:latin typeface="+mn-lt"/>
            </a:endParaRPr>
          </a:p>
        </p:txBody>
      </p:sp>
    </p:spTree>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Lst>
  <p:hf sldNum="0" hdr="0" ftr="0" dt="0"/>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defRPr>
            </a:lvl1pPr>
          </a:lstStyle>
          <a:p>
            <a:pPr>
              <a:defRPr/>
            </a:pPr>
            <a:r>
              <a:rPr lang="en-US"/>
              <a:t>1</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8D3FB80C-23CB-41D1-86FE-C39E5F26BB9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Lst>
  <p:hf sldNum="0" hdr="0" ftr="0" dt="0"/>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23.png"/><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8.emf"/></Relationships>
</file>

<file path=ppt/slides/_rels/slide6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slideLayout" Target="../slideLayouts/slideLayout4.xml"/><Relationship Id="rId4" Type="http://schemas.openxmlformats.org/officeDocument/2006/relationships/image" Target="../media/image32.emf"/></Relationships>
</file>

<file path=ppt/slides/_rels/slide62.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33.emf"/><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hyperlink" Target="http://www.sciencedirect.com/science?_ob=ArticleURL&amp;_udi=B6V1N-44R3P0G-R&amp;_user=709071&amp;_coverDate=11/30/2001&amp;_alid=1567374958&amp;_rdoc=2&amp;_fmt=high&amp;_orig=search&amp;_origin=search&amp;_zone=rslt_list_item&amp;_cdi=5679&amp;_sort=r&amp;_st=13&amp;_docanchor=&amp;view=c&amp;_ct=194&amp;_acct=C000039638&amp;_version=1&amp;_urlVersion=0&amp;_userid=709071&amp;md5=ffdad71adc90e26eaf2cbfd6cddd97d3&amp;searchtype=a" TargetMode="External"/><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hyperlink" Target="http://www.sciencedirect.com/science?_ob=ArticleURL&amp;_udi=B6V1N-4W4JPX5-3&amp;_user=709071&amp;_coverDate=12/31/2009&amp;_alid=1567374958&amp;_rdoc=1&amp;_fmt=high&amp;_orig=search&amp;_origin=search&amp;_zone=rslt_list_item&amp;_cdi=5679&amp;_sort=r&amp;_st=13&amp;_docanchor=&amp;view=c&amp;_ct=194&amp;_acct=C000039638&amp;_version=1&amp;_urlVersion=0&amp;_userid=709071&amp;md5=26cb74449ac304092c29c78a01e9cbf1&amp;searchtype=a" TargetMode="External"/><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3" Type="http://schemas.openxmlformats.org/officeDocument/2006/relationships/image" Target="../media/image41.gif"/><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hyperlink" Target="http://ntrs.nasa.gov/?R=910436&amp;id=1&amp;as=false&amp;or=false&amp;qs=Ntt=earth-approaching&amp;Ntk=all&amp;Ntx=mode+matchall&amp;Ns=HarvestDate|1&amp;N=0" TargetMode="External"/><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1"/>
          <p:cNvSpPr>
            <a:spLocks noGrp="1"/>
          </p:cNvSpPr>
          <p:nvPr>
            <p:ph type="ctrTitle"/>
          </p:nvPr>
        </p:nvSpPr>
        <p:spPr>
          <a:xfrm>
            <a:off x="609600" y="1447800"/>
            <a:ext cx="7772400" cy="1927225"/>
          </a:xfrm>
        </p:spPr>
        <p:txBody>
          <a:bodyPr rtlCol="0">
            <a:normAutofit fontScale="90000"/>
          </a:bodyPr>
          <a:lstStyle/>
          <a:p>
            <a:pPr fontAlgn="auto">
              <a:spcAft>
                <a:spcPts val="0"/>
              </a:spcAft>
              <a:defRPr/>
            </a:pPr>
            <a:r>
              <a:rPr lang="en-US" sz="8000" b="1" dirty="0" smtClean="0">
                <a:solidFill>
                  <a:schemeClr val="accent1">
                    <a:lumMod val="75000"/>
                  </a:schemeClr>
                </a:solidFill>
              </a:rPr>
              <a:t>CAVS:</a:t>
            </a:r>
            <a:r>
              <a:rPr lang="en-US" dirty="0" smtClean="0">
                <a:solidFill>
                  <a:schemeClr val="accent1">
                    <a:lumMod val="75000"/>
                  </a:schemeClr>
                </a:solidFill>
              </a:rPr>
              <a:t/>
            </a:r>
            <a:br>
              <a:rPr lang="en-US" dirty="0" smtClean="0">
                <a:solidFill>
                  <a:schemeClr val="accent1">
                    <a:lumMod val="75000"/>
                  </a:schemeClr>
                </a:solidFill>
              </a:rPr>
            </a:br>
            <a:r>
              <a:rPr lang="en-US" dirty="0" smtClean="0">
                <a:solidFill>
                  <a:schemeClr val="accent1">
                    <a:lumMod val="75000"/>
                  </a:schemeClr>
                </a:solidFill>
              </a:rPr>
              <a:t>Common Adaptable Vehicle System</a:t>
            </a:r>
            <a:endParaRPr lang="en-US" dirty="0">
              <a:solidFill>
                <a:schemeClr val="accent1">
                  <a:lumMod val="75000"/>
                </a:schemeClr>
              </a:solidFill>
            </a:endParaRPr>
          </a:p>
        </p:txBody>
      </p:sp>
      <p:sp>
        <p:nvSpPr>
          <p:cNvPr id="23" name="Subtitle 22"/>
          <p:cNvSpPr>
            <a:spLocks noGrp="1"/>
          </p:cNvSpPr>
          <p:nvPr>
            <p:ph type="subTitle" idx="1"/>
          </p:nvPr>
        </p:nvSpPr>
        <p:spPr>
          <a:xfrm>
            <a:off x="304800" y="3429000"/>
            <a:ext cx="4419600" cy="2743200"/>
          </a:xfrm>
        </p:spPr>
        <p:txBody>
          <a:bodyPr rtlCol="0">
            <a:normAutofit/>
          </a:bodyPr>
          <a:lstStyle/>
          <a:p>
            <a:pPr fontAlgn="auto">
              <a:spcAft>
                <a:spcPts val="0"/>
              </a:spcAft>
              <a:buFont typeface="Arial" pitchFamily="34" charset="0"/>
              <a:buNone/>
              <a:defRPr/>
            </a:pPr>
            <a:r>
              <a:rPr lang="en-US" dirty="0" smtClean="0">
                <a:solidFill>
                  <a:schemeClr val="accent1">
                    <a:lumMod val="75000"/>
                  </a:schemeClr>
                </a:solidFill>
              </a:rPr>
              <a:t>Scott Fry</a:t>
            </a:r>
          </a:p>
          <a:p>
            <a:pPr lvl="0" fontAlgn="auto">
              <a:spcAft>
                <a:spcPts val="0"/>
              </a:spcAft>
              <a:defRPr/>
            </a:pPr>
            <a:r>
              <a:rPr lang="en-US" sz="1600" dirty="0" smtClean="0">
                <a:solidFill>
                  <a:schemeClr val="accent1">
                    <a:lumMod val="75000"/>
                  </a:schemeClr>
                </a:solidFill>
              </a:rPr>
              <a:t>Naval Air Systems Command, </a:t>
            </a:r>
            <a:r>
              <a:rPr lang="en-US" sz="1600" dirty="0" err="1" smtClean="0">
                <a:solidFill>
                  <a:schemeClr val="accent1">
                    <a:lumMod val="75000"/>
                  </a:schemeClr>
                </a:solidFill>
              </a:rPr>
              <a:t>Patuxent</a:t>
            </a:r>
            <a:r>
              <a:rPr lang="en-US" sz="1600" dirty="0" smtClean="0">
                <a:solidFill>
                  <a:schemeClr val="accent1">
                    <a:lumMod val="75000"/>
                  </a:schemeClr>
                </a:solidFill>
              </a:rPr>
              <a:t> River NAS</a:t>
            </a:r>
          </a:p>
          <a:p>
            <a:pPr lvl="0" fontAlgn="auto">
              <a:spcAft>
                <a:spcPts val="0"/>
              </a:spcAft>
              <a:defRPr/>
            </a:pPr>
            <a:r>
              <a:rPr lang="en-US" sz="1600" b="1" dirty="0" smtClean="0">
                <a:solidFill>
                  <a:schemeClr val="accent1">
                    <a:lumMod val="75000"/>
                  </a:schemeClr>
                </a:solidFill>
              </a:rPr>
              <a:t>PMA-280 Tomahawk Weapons System</a:t>
            </a:r>
          </a:p>
          <a:p>
            <a:pPr lvl="0" fontAlgn="auto">
              <a:spcAft>
                <a:spcPts val="0"/>
              </a:spcAft>
              <a:defRPr/>
            </a:pPr>
            <a:r>
              <a:rPr lang="en-US" sz="1600" dirty="0" smtClean="0">
                <a:solidFill>
                  <a:schemeClr val="accent1">
                    <a:lumMod val="75000"/>
                  </a:schemeClr>
                </a:solidFill>
              </a:rPr>
              <a:t>Propulsion IPT</a:t>
            </a:r>
          </a:p>
          <a:p>
            <a:pPr fontAlgn="auto">
              <a:spcAft>
                <a:spcPts val="0"/>
              </a:spcAft>
              <a:buFont typeface="Arial" pitchFamily="34" charset="0"/>
              <a:buNone/>
              <a:defRPr/>
            </a:pPr>
            <a:endParaRPr lang="en-US" sz="1800" dirty="0">
              <a:solidFill>
                <a:schemeClr val="accent1">
                  <a:lumMod val="75000"/>
                </a:schemeClr>
              </a:solidFill>
            </a:endParaRPr>
          </a:p>
        </p:txBody>
      </p:sp>
      <p:sp>
        <p:nvSpPr>
          <p:cNvPr id="4" name="Subtitle 22"/>
          <p:cNvSpPr txBox="1">
            <a:spLocks/>
          </p:cNvSpPr>
          <p:nvPr/>
        </p:nvSpPr>
        <p:spPr bwMode="auto">
          <a:xfrm>
            <a:off x="4648200" y="3429000"/>
            <a:ext cx="4267200" cy="281940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0" u="none" strike="noStrike" kern="1200" cap="none" spc="0" normalizeH="0" baseline="0" noProof="0" dirty="0" smtClean="0">
                <a:ln>
                  <a:noFill/>
                </a:ln>
                <a:solidFill>
                  <a:schemeClr val="accent1">
                    <a:lumMod val="75000"/>
                  </a:schemeClr>
                </a:solidFill>
                <a:effectLst/>
                <a:uLnTx/>
                <a:uFillTx/>
                <a:latin typeface="+mn-lt"/>
                <a:ea typeface="+mn-ea"/>
                <a:cs typeface="+mn-cs"/>
              </a:rPr>
              <a:t>David </a:t>
            </a:r>
            <a:r>
              <a:rPr kumimoji="0" lang="en-US" sz="3200" b="0" i="0" u="none" strike="noStrike" kern="1200" cap="none" spc="0" normalizeH="0" baseline="0" noProof="0" dirty="0" err="1" smtClean="0">
                <a:ln>
                  <a:noFill/>
                </a:ln>
                <a:solidFill>
                  <a:schemeClr val="accent1">
                    <a:lumMod val="75000"/>
                  </a:schemeClr>
                </a:solidFill>
                <a:effectLst/>
                <a:uLnTx/>
                <a:uFillTx/>
                <a:latin typeface="+mn-lt"/>
                <a:ea typeface="+mn-ea"/>
                <a:cs typeface="+mn-cs"/>
              </a:rPr>
              <a:t>Petkofsky</a:t>
            </a:r>
            <a:endParaRPr kumimoji="0" lang="en-US" sz="3200" b="0" i="0" u="none" strike="noStrike" kern="1200" cap="none" spc="0" normalizeH="0" baseline="0" noProof="0" dirty="0" smtClean="0">
              <a:ln>
                <a:noFill/>
              </a:ln>
              <a:solidFill>
                <a:schemeClr val="accent1">
                  <a:lumMod val="75000"/>
                </a:schemeClr>
              </a:solidFill>
              <a:effectLst/>
              <a:uLnTx/>
              <a:uFillTx/>
              <a:latin typeface="+mn-lt"/>
              <a:ea typeface="+mn-ea"/>
              <a:cs typeface="+mn-cs"/>
            </a:endParaRPr>
          </a:p>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lang="en-US" sz="1600" dirty="0" smtClean="0">
                <a:solidFill>
                  <a:schemeClr val="accent1">
                    <a:lumMod val="75000"/>
                  </a:schemeClr>
                </a:solidFill>
                <a:latin typeface="+mn-lt"/>
              </a:rPr>
              <a:t>Naval Air Systems Command, Patuxent River NAS</a:t>
            </a:r>
          </a:p>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lang="en-US" sz="1600" dirty="0" smtClean="0">
                <a:solidFill>
                  <a:schemeClr val="accent1">
                    <a:lumMod val="75000"/>
                  </a:schemeClr>
                </a:solidFill>
                <a:latin typeface="+mn-lt"/>
              </a:rPr>
              <a:t>	</a:t>
            </a:r>
            <a:r>
              <a:rPr lang="en-US" sz="1600" b="1" dirty="0" smtClean="0">
                <a:solidFill>
                  <a:schemeClr val="accent1">
                    <a:lumMod val="75000"/>
                  </a:schemeClr>
                </a:solidFill>
                <a:latin typeface="+mn-lt"/>
              </a:rPr>
              <a:t>PMA-262 Persistent Maritime 	Unmanned Surveillance Systems</a:t>
            </a:r>
          </a:p>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600" b="0" i="0" u="none" strike="noStrike" kern="1200" cap="none" spc="0" normalizeH="0" baseline="0" noProof="0" dirty="0" smtClean="0">
                <a:ln>
                  <a:noFill/>
                </a:ln>
                <a:solidFill>
                  <a:schemeClr val="accent1">
                    <a:lumMod val="75000"/>
                  </a:schemeClr>
                </a:solidFill>
                <a:effectLst/>
                <a:uLnTx/>
                <a:uFillTx/>
                <a:latin typeface="+mn-lt"/>
                <a:ea typeface="+mn-ea"/>
                <a:cs typeface="+mn-cs"/>
              </a:rPr>
              <a:t>	Airspace Integration IPT</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0" i="0" u="none" strike="noStrike" kern="1200" cap="none" spc="0" normalizeH="0" baseline="0" noProof="0" dirty="0">
              <a:ln>
                <a:noFill/>
              </a:ln>
              <a:solidFill>
                <a:schemeClr val="accent1">
                  <a:lumMod val="75000"/>
                </a:schemeClr>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Payload Envelope</a:t>
            </a:r>
            <a:endParaRPr lang="en-US" dirty="0"/>
          </a:p>
        </p:txBody>
      </p:sp>
      <p:pic>
        <p:nvPicPr>
          <p:cNvPr id="76803" name="Picture 2" descr="Faring-Volume.jpg"/>
          <p:cNvPicPr>
            <a:picLocks noChangeAspect="1"/>
          </p:cNvPicPr>
          <p:nvPr/>
        </p:nvPicPr>
        <p:blipFill>
          <a:blip r:embed="rId2" cstate="print"/>
          <a:srcRect/>
          <a:stretch>
            <a:fillRect/>
          </a:stretch>
        </p:blipFill>
        <p:spPr bwMode="auto">
          <a:xfrm>
            <a:off x="762000" y="1295400"/>
            <a:ext cx="7848600" cy="5153025"/>
          </a:xfrm>
          <a:prstGeom prst="rect">
            <a:avLst/>
          </a:prstGeom>
          <a:noFill/>
          <a:ln w="9525">
            <a:noFill/>
            <a:miter lim="800000"/>
            <a:headEnd/>
            <a:tailEnd/>
          </a:ln>
        </p:spPr>
      </p:pic>
      <p:pic>
        <p:nvPicPr>
          <p:cNvPr id="76804" name="Picture 3" descr="man-silhouette.jpg"/>
          <p:cNvPicPr>
            <a:picLocks noChangeAspect="1"/>
          </p:cNvPicPr>
          <p:nvPr/>
        </p:nvPicPr>
        <p:blipFill>
          <a:blip r:embed="rId3" cstate="print"/>
          <a:srcRect/>
          <a:stretch>
            <a:fillRect/>
          </a:stretch>
        </p:blipFill>
        <p:spPr bwMode="auto">
          <a:xfrm>
            <a:off x="5715000" y="4800600"/>
            <a:ext cx="136525" cy="342900"/>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Spacecraft</a:t>
            </a:r>
            <a:endParaRPr lang="en-US" dirty="0"/>
          </a:p>
        </p:txBody>
      </p:sp>
      <p:sp>
        <p:nvSpPr>
          <p:cNvPr id="3" name="TextBox 2"/>
          <p:cNvSpPr txBox="1"/>
          <p:nvPr/>
        </p:nvSpPr>
        <p:spPr>
          <a:xfrm>
            <a:off x="457200" y="1447800"/>
            <a:ext cx="8001000" cy="4154984"/>
          </a:xfrm>
          <a:prstGeom prst="rect">
            <a:avLst/>
          </a:prstGeom>
          <a:noFill/>
        </p:spPr>
        <p:txBody>
          <a:bodyPr wrap="square" rtlCol="0">
            <a:spAutoFit/>
          </a:bodyPr>
          <a:lstStyle/>
          <a:p>
            <a:pPr>
              <a:buFont typeface="Arial" pitchFamily="34" charset="0"/>
              <a:buChar char="•"/>
            </a:pPr>
            <a:r>
              <a:rPr lang="en-US" sz="2400" dirty="0" smtClean="0">
                <a:latin typeface="+mn-lt"/>
              </a:rPr>
              <a:t>Family of spacecraft</a:t>
            </a:r>
          </a:p>
          <a:p>
            <a:pPr lvl="1">
              <a:buFont typeface="Arial" pitchFamily="34" charset="0"/>
              <a:buChar char="•"/>
            </a:pPr>
            <a:r>
              <a:rPr lang="en-US" sz="2400" dirty="0" smtClean="0">
                <a:latin typeface="+mn-lt"/>
              </a:rPr>
              <a:t>Capsule (manned, crew launch, crew return)</a:t>
            </a:r>
          </a:p>
          <a:p>
            <a:pPr lvl="1">
              <a:buFont typeface="Arial" pitchFamily="34" charset="0"/>
              <a:buChar char="•"/>
            </a:pPr>
            <a:endParaRPr lang="en-US" sz="2400" dirty="0" smtClean="0">
              <a:latin typeface="+mn-lt"/>
            </a:endParaRPr>
          </a:p>
          <a:p>
            <a:pPr lvl="1">
              <a:buFont typeface="Arial" pitchFamily="34" charset="0"/>
              <a:buChar char="•"/>
            </a:pPr>
            <a:r>
              <a:rPr lang="en-US" sz="2400" dirty="0" smtClean="0">
                <a:latin typeface="+mn-lt"/>
              </a:rPr>
              <a:t>Hub Module (Habitable volume + Earth return stage + docking ports for additional modules + EVA airlock)</a:t>
            </a:r>
          </a:p>
          <a:p>
            <a:pPr lvl="1">
              <a:buFont typeface="Arial" pitchFamily="34" charset="0"/>
              <a:buChar char="•"/>
            </a:pPr>
            <a:endParaRPr lang="en-US" sz="2400" dirty="0" smtClean="0">
              <a:latin typeface="+mn-lt"/>
            </a:endParaRPr>
          </a:p>
          <a:p>
            <a:pPr lvl="1">
              <a:buFont typeface="Arial" pitchFamily="34" charset="0"/>
              <a:buChar char="•"/>
            </a:pPr>
            <a:r>
              <a:rPr lang="en-US" sz="2400" dirty="0" smtClean="0">
                <a:latin typeface="+mn-lt"/>
              </a:rPr>
              <a:t>Propulsion + Propellant Module (PnP) (engine + fuel) </a:t>
            </a:r>
          </a:p>
          <a:p>
            <a:pPr lvl="2">
              <a:buFont typeface="Arial" pitchFamily="34" charset="0"/>
              <a:buChar char="•"/>
            </a:pPr>
            <a:r>
              <a:rPr lang="en-US" sz="2400" dirty="0" smtClean="0">
                <a:latin typeface="+mn-lt"/>
              </a:rPr>
              <a:t>Sized for stand alone launch to LEO (22,330 kg gross)</a:t>
            </a:r>
          </a:p>
          <a:p>
            <a:pPr lvl="2">
              <a:buFont typeface="Arial" pitchFamily="34" charset="0"/>
              <a:buChar char="•"/>
            </a:pPr>
            <a:r>
              <a:rPr lang="en-US" sz="2400" dirty="0" smtClean="0">
                <a:latin typeface="+mn-lt"/>
              </a:rPr>
              <a:t>Selectively fuel module for different missions </a:t>
            </a:r>
          </a:p>
          <a:p>
            <a:pPr lvl="2">
              <a:buFont typeface="Arial" pitchFamily="34" charset="0"/>
              <a:buChar char="•"/>
            </a:pPr>
            <a:endParaRPr lang="en-US" sz="2400" dirty="0" smtClean="0">
              <a:latin typeface="+mn-lt"/>
            </a:endParaRPr>
          </a:p>
          <a:p>
            <a:pPr lvl="1">
              <a:buFont typeface="Arial" pitchFamily="34" charset="0"/>
              <a:buChar char="•"/>
            </a:pPr>
            <a:r>
              <a:rPr lang="en-US" sz="2400" dirty="0" smtClean="0">
                <a:latin typeface="+mn-lt"/>
              </a:rPr>
              <a:t>Lunar Lander Module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Crew Module </a:t>
            </a:r>
            <a:endParaRPr lang="en-US" dirty="0"/>
          </a:p>
        </p:txBody>
      </p:sp>
      <p:sp>
        <p:nvSpPr>
          <p:cNvPr id="36867" name="TextBox 2"/>
          <p:cNvSpPr txBox="1">
            <a:spLocks noChangeArrowheads="1"/>
          </p:cNvSpPr>
          <p:nvPr/>
        </p:nvSpPr>
        <p:spPr bwMode="auto">
          <a:xfrm>
            <a:off x="457200" y="1600200"/>
            <a:ext cx="4800600" cy="4800600"/>
          </a:xfrm>
          <a:prstGeom prst="rect">
            <a:avLst/>
          </a:prstGeom>
          <a:noFill/>
          <a:ln w="9525">
            <a:noFill/>
            <a:miter lim="800000"/>
            <a:headEnd/>
            <a:tailEnd/>
          </a:ln>
        </p:spPr>
        <p:txBody>
          <a:bodyPr>
            <a:spAutoFit/>
          </a:bodyPr>
          <a:lstStyle/>
          <a:p>
            <a:r>
              <a:rPr lang="en-US" u="sng">
                <a:latin typeface="Calibri" pitchFamily="34" charset="0"/>
              </a:rPr>
              <a:t>Orion </a:t>
            </a:r>
          </a:p>
          <a:p>
            <a:r>
              <a:rPr lang="en-US">
                <a:latin typeface="Calibri" pitchFamily="34" charset="0"/>
              </a:rPr>
              <a:t>Spacecraft - 25000 kg</a:t>
            </a:r>
          </a:p>
          <a:p>
            <a:r>
              <a:rPr lang="en-US">
                <a:latin typeface="Calibri" pitchFamily="34" charset="0"/>
              </a:rPr>
              <a:t>Capsule – 9525 kg</a:t>
            </a:r>
          </a:p>
          <a:p>
            <a:r>
              <a:rPr lang="en-US">
                <a:latin typeface="Calibri" pitchFamily="34" charset="0"/>
              </a:rPr>
              <a:t>Crew – 4</a:t>
            </a:r>
          </a:p>
          <a:p>
            <a:r>
              <a:rPr lang="en-US">
                <a:latin typeface="Calibri" pitchFamily="34" charset="0"/>
              </a:rPr>
              <a:t>Diameter – 16.5 ft (5m)</a:t>
            </a:r>
          </a:p>
          <a:p>
            <a:r>
              <a:rPr lang="en-US">
                <a:latin typeface="Calibri" pitchFamily="34" charset="0"/>
              </a:rPr>
              <a:t>Volume – approx. 18.5 m3</a:t>
            </a:r>
          </a:p>
          <a:p>
            <a:r>
              <a:rPr lang="en-US">
                <a:latin typeface="Calibri" pitchFamily="34" charset="0"/>
              </a:rPr>
              <a:t>Short to extended missions</a:t>
            </a:r>
          </a:p>
          <a:p>
            <a:r>
              <a:rPr lang="en-US">
                <a:latin typeface="Calibri" pitchFamily="34" charset="0"/>
              </a:rPr>
              <a:t>Service module – 3700 kg</a:t>
            </a:r>
          </a:p>
          <a:p>
            <a:r>
              <a:rPr lang="en-US">
                <a:latin typeface="Calibri" pitchFamily="34" charset="0"/>
              </a:rPr>
              <a:t>NTO/MMH hypergolic propellants (8300 kg)</a:t>
            </a:r>
          </a:p>
          <a:p>
            <a:r>
              <a:rPr lang="en-US">
                <a:latin typeface="Calibri" pitchFamily="34" charset="0"/>
              </a:rPr>
              <a:t>32 small/mid-sized thrusters (attitude control)</a:t>
            </a:r>
          </a:p>
          <a:p>
            <a:r>
              <a:rPr lang="en-US">
                <a:latin typeface="Calibri" pitchFamily="34" charset="0"/>
              </a:rPr>
              <a:t>Power – solar arrays with batteries</a:t>
            </a:r>
          </a:p>
          <a:p>
            <a:endParaRPr lang="en-US">
              <a:latin typeface="Calibri" pitchFamily="34" charset="0"/>
            </a:endParaRPr>
          </a:p>
          <a:p>
            <a:r>
              <a:rPr lang="en-US" u="sng">
                <a:latin typeface="Calibri" pitchFamily="34" charset="0"/>
              </a:rPr>
              <a:t>Orion Lite and CST-100</a:t>
            </a:r>
          </a:p>
          <a:p>
            <a:r>
              <a:rPr lang="en-US">
                <a:latin typeface="Calibri" pitchFamily="34" charset="0"/>
              </a:rPr>
              <a:t>LEO only (short missions)</a:t>
            </a:r>
          </a:p>
          <a:p>
            <a:r>
              <a:rPr lang="en-US">
                <a:latin typeface="Calibri" pitchFamily="34" charset="0"/>
              </a:rPr>
              <a:t>No deep space infrastructure</a:t>
            </a:r>
          </a:p>
          <a:p>
            <a:endParaRPr lang="en-US">
              <a:latin typeface="Calibri" pitchFamily="34" charset="0"/>
            </a:endParaRPr>
          </a:p>
          <a:p>
            <a:endParaRPr lang="en-US">
              <a:latin typeface="Calibri" pitchFamily="34" charset="0"/>
            </a:endParaRPr>
          </a:p>
        </p:txBody>
      </p:sp>
      <p:pic>
        <p:nvPicPr>
          <p:cNvPr id="36868" name="Picture 3"/>
          <p:cNvPicPr>
            <a:picLocks noChangeAspect="1" noChangeArrowheads="1"/>
          </p:cNvPicPr>
          <p:nvPr/>
        </p:nvPicPr>
        <p:blipFill>
          <a:blip r:embed="rId3" cstate="print"/>
          <a:srcRect l="26764" t="17706" r="9818" b="8250"/>
          <a:stretch>
            <a:fillRect/>
          </a:stretch>
        </p:blipFill>
        <p:spPr bwMode="auto">
          <a:xfrm>
            <a:off x="5081588" y="2895600"/>
            <a:ext cx="4062412" cy="3429000"/>
          </a:xfrm>
          <a:prstGeom prst="rect">
            <a:avLst/>
          </a:prstGeom>
          <a:noFill/>
          <a:ln w="9525">
            <a:noFill/>
            <a:miter lim="800000"/>
            <a:headEnd/>
            <a:tailEnd/>
          </a:ln>
        </p:spPr>
      </p:pic>
      <p:sp>
        <p:nvSpPr>
          <p:cNvPr id="6" name="TextBox 5"/>
          <p:cNvSpPr txBox="1"/>
          <p:nvPr/>
        </p:nvSpPr>
        <p:spPr>
          <a:xfrm>
            <a:off x="762000" y="6096000"/>
            <a:ext cx="3581400" cy="276225"/>
          </a:xfrm>
          <a:prstGeom prst="rect">
            <a:avLst/>
          </a:prstGeom>
          <a:noFill/>
        </p:spPr>
        <p:txBody>
          <a:bodyPr>
            <a:spAutoFit/>
          </a:bodyPr>
          <a:lstStyle/>
          <a:p>
            <a:pPr fontAlgn="auto">
              <a:spcBef>
                <a:spcPts val="0"/>
              </a:spcBef>
              <a:spcAft>
                <a:spcPts val="0"/>
              </a:spcAft>
              <a:defRPr/>
            </a:pPr>
            <a:r>
              <a:rPr lang="en-US" sz="1200" dirty="0">
                <a:solidFill>
                  <a:schemeClr val="accent1">
                    <a:lumMod val="75000"/>
                  </a:schemeClr>
                </a:solidFill>
                <a:latin typeface="+mn-lt"/>
              </a:rPr>
              <a:t>*NASA – Orion Projects Office</a:t>
            </a:r>
          </a:p>
        </p:txBody>
      </p:sp>
      <p:pic>
        <p:nvPicPr>
          <p:cNvPr id="36870" name="Picture 4"/>
          <p:cNvPicPr>
            <a:picLocks noChangeAspect="1" noChangeArrowheads="1"/>
          </p:cNvPicPr>
          <p:nvPr/>
        </p:nvPicPr>
        <p:blipFill>
          <a:blip r:embed="rId4" cstate="print"/>
          <a:srcRect/>
          <a:stretch>
            <a:fillRect/>
          </a:stretch>
        </p:blipFill>
        <p:spPr bwMode="auto">
          <a:xfrm>
            <a:off x="3657600" y="1295400"/>
            <a:ext cx="2533650" cy="2249488"/>
          </a:xfrm>
          <a:prstGeom prst="rect">
            <a:avLst/>
          </a:prstGeom>
          <a:noFill/>
          <a:ln w="9525">
            <a:noFill/>
            <a:miter lim="800000"/>
            <a:headEnd/>
            <a:tailEnd/>
          </a:ln>
        </p:spPr>
      </p:pic>
      <p:pic>
        <p:nvPicPr>
          <p:cNvPr id="36871" name="Picture 2"/>
          <p:cNvPicPr>
            <a:picLocks noChangeAspect="1" noChangeArrowheads="1"/>
          </p:cNvPicPr>
          <p:nvPr/>
        </p:nvPicPr>
        <p:blipFill>
          <a:blip r:embed="rId5" cstate="print"/>
          <a:srcRect t="48557"/>
          <a:stretch>
            <a:fillRect/>
          </a:stretch>
        </p:blipFill>
        <p:spPr bwMode="auto">
          <a:xfrm>
            <a:off x="7010400" y="1295400"/>
            <a:ext cx="1514475" cy="1695450"/>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Crew Module</a:t>
            </a:r>
            <a:endParaRPr lang="en-US" dirty="0"/>
          </a:p>
        </p:txBody>
      </p:sp>
      <p:sp>
        <p:nvSpPr>
          <p:cNvPr id="37891" name="TextBox 2"/>
          <p:cNvSpPr txBox="1">
            <a:spLocks noChangeArrowheads="1"/>
          </p:cNvSpPr>
          <p:nvPr/>
        </p:nvSpPr>
        <p:spPr bwMode="auto">
          <a:xfrm>
            <a:off x="457200" y="1600200"/>
            <a:ext cx="5334000" cy="4524375"/>
          </a:xfrm>
          <a:prstGeom prst="rect">
            <a:avLst/>
          </a:prstGeom>
          <a:noFill/>
          <a:ln w="9525">
            <a:noFill/>
            <a:miter lim="800000"/>
            <a:headEnd/>
            <a:tailEnd/>
          </a:ln>
        </p:spPr>
        <p:txBody>
          <a:bodyPr>
            <a:spAutoFit/>
          </a:bodyPr>
          <a:lstStyle/>
          <a:p>
            <a:r>
              <a:rPr lang="en-US" u="sng">
                <a:latin typeface="Calibri" pitchFamily="34" charset="0"/>
              </a:rPr>
              <a:t>SpaceX Dragon</a:t>
            </a:r>
          </a:p>
          <a:p>
            <a:endParaRPr lang="en-US" u="sng">
              <a:latin typeface="Calibri" pitchFamily="34" charset="0"/>
            </a:endParaRPr>
          </a:p>
          <a:p>
            <a:r>
              <a:rPr lang="en-US">
                <a:latin typeface="Calibri" pitchFamily="34" charset="0"/>
              </a:rPr>
              <a:t>Crew – up to 7</a:t>
            </a:r>
          </a:p>
          <a:p>
            <a:r>
              <a:rPr lang="en-US">
                <a:latin typeface="Calibri" pitchFamily="34" charset="0"/>
              </a:rPr>
              <a:t>Carries 6000 kg and 14 m3 of payload</a:t>
            </a:r>
          </a:p>
          <a:p>
            <a:r>
              <a:rPr lang="en-US">
                <a:latin typeface="Calibri" pitchFamily="34" charset="0"/>
              </a:rPr>
              <a:t>Dimensions – 2.9 m tall , 3.6m diameter</a:t>
            </a:r>
          </a:p>
          <a:p>
            <a:r>
              <a:rPr lang="en-US">
                <a:latin typeface="Calibri" pitchFamily="34" charset="0"/>
              </a:rPr>
              <a:t>Capsule - 10m3 pressurized volume</a:t>
            </a:r>
          </a:p>
          <a:p>
            <a:r>
              <a:rPr lang="en-US">
                <a:latin typeface="Calibri" pitchFamily="34" charset="0"/>
              </a:rPr>
              <a:t>Trunk – 14 m3 unpressurized,</a:t>
            </a:r>
          </a:p>
          <a:p>
            <a:r>
              <a:rPr lang="en-US">
                <a:latin typeface="Calibri" pitchFamily="34" charset="0"/>
              </a:rPr>
              <a:t>              non-recoverable volume</a:t>
            </a:r>
          </a:p>
          <a:p>
            <a:r>
              <a:rPr lang="en-US">
                <a:latin typeface="Calibri" pitchFamily="34" charset="0"/>
              </a:rPr>
              <a:t>NTO/MMH hypergolic propellants</a:t>
            </a:r>
          </a:p>
          <a:p>
            <a:r>
              <a:rPr lang="en-US">
                <a:latin typeface="Calibri" pitchFamily="34" charset="0"/>
              </a:rPr>
              <a:t>Power </a:t>
            </a:r>
          </a:p>
          <a:p>
            <a:r>
              <a:rPr lang="en-US">
                <a:latin typeface="Calibri" pitchFamily="34" charset="0"/>
              </a:rPr>
              <a:t>   2 articulated solar arrays</a:t>
            </a:r>
          </a:p>
          <a:p>
            <a:r>
              <a:rPr lang="en-US">
                <a:latin typeface="Calibri" pitchFamily="34" charset="0"/>
              </a:rPr>
              <a:t>   4 redundant Lithium-Polymer batteries</a:t>
            </a:r>
          </a:p>
          <a:p>
            <a:r>
              <a:rPr lang="en-US">
                <a:latin typeface="Calibri" pitchFamily="34" charset="0"/>
              </a:rPr>
              <a:t>   1500-2000W average (4000W peak)</a:t>
            </a:r>
          </a:p>
          <a:p>
            <a:r>
              <a:rPr lang="en-US">
                <a:latin typeface="Calibri" pitchFamily="34" charset="0"/>
              </a:rPr>
              <a:t>1 week to 2 year missions</a:t>
            </a:r>
          </a:p>
          <a:p>
            <a:endParaRPr lang="en-US">
              <a:latin typeface="Calibri" pitchFamily="34" charset="0"/>
            </a:endParaRPr>
          </a:p>
          <a:p>
            <a:endParaRPr lang="en-US">
              <a:latin typeface="Calibri" pitchFamily="34" charset="0"/>
            </a:endParaRPr>
          </a:p>
        </p:txBody>
      </p:sp>
      <p:pic>
        <p:nvPicPr>
          <p:cNvPr id="37892" name="Picture 2"/>
          <p:cNvPicPr>
            <a:picLocks noChangeAspect="1" noChangeArrowheads="1"/>
          </p:cNvPicPr>
          <p:nvPr/>
        </p:nvPicPr>
        <p:blipFill>
          <a:blip r:embed="rId2" cstate="print"/>
          <a:srcRect l="18388"/>
          <a:stretch>
            <a:fillRect/>
          </a:stretch>
        </p:blipFill>
        <p:spPr bwMode="auto">
          <a:xfrm>
            <a:off x="4495800" y="2209800"/>
            <a:ext cx="4124325" cy="3287713"/>
          </a:xfrm>
          <a:prstGeom prst="rect">
            <a:avLst/>
          </a:prstGeom>
          <a:noFill/>
          <a:ln w="9525">
            <a:noFill/>
            <a:miter lim="800000"/>
            <a:headEnd/>
            <a:tailEnd/>
          </a:ln>
        </p:spPr>
      </p:pic>
      <p:sp>
        <p:nvSpPr>
          <p:cNvPr id="5" name="TextBox 4"/>
          <p:cNvSpPr txBox="1"/>
          <p:nvPr/>
        </p:nvSpPr>
        <p:spPr>
          <a:xfrm>
            <a:off x="2895600" y="5867400"/>
            <a:ext cx="3352800" cy="276225"/>
          </a:xfrm>
          <a:prstGeom prst="rect">
            <a:avLst/>
          </a:prstGeom>
          <a:noFill/>
        </p:spPr>
        <p:txBody>
          <a:bodyPr>
            <a:spAutoFit/>
          </a:bodyPr>
          <a:lstStyle/>
          <a:p>
            <a:pPr fontAlgn="auto">
              <a:spcBef>
                <a:spcPts val="0"/>
              </a:spcBef>
              <a:spcAft>
                <a:spcPts val="0"/>
              </a:spcAft>
              <a:defRPr/>
            </a:pPr>
            <a:r>
              <a:rPr lang="en-US" sz="1200" dirty="0">
                <a:solidFill>
                  <a:schemeClr val="accent1">
                    <a:lumMod val="75000"/>
                  </a:schemeClr>
                </a:solidFill>
                <a:latin typeface="+mn-lt"/>
              </a:rPr>
              <a:t>*</a:t>
            </a:r>
            <a:r>
              <a:rPr lang="en-US" sz="1200" dirty="0" err="1">
                <a:solidFill>
                  <a:schemeClr val="accent1">
                    <a:lumMod val="75000"/>
                  </a:schemeClr>
                </a:solidFill>
                <a:latin typeface="+mn-lt"/>
              </a:rPr>
              <a:t>SpaceX</a:t>
            </a:r>
            <a:r>
              <a:rPr lang="en-US" sz="1200" dirty="0">
                <a:solidFill>
                  <a:schemeClr val="accent1">
                    <a:lumMod val="75000"/>
                  </a:schemeClr>
                </a:solidFill>
                <a:latin typeface="+mn-lt"/>
              </a:rPr>
              <a:t> </a:t>
            </a:r>
            <a:r>
              <a:rPr lang="en-US" sz="1200" dirty="0" err="1">
                <a:solidFill>
                  <a:schemeClr val="accent1">
                    <a:lumMod val="75000"/>
                  </a:schemeClr>
                </a:solidFill>
                <a:latin typeface="+mn-lt"/>
              </a:rPr>
              <a:t>Dragonlab</a:t>
            </a:r>
            <a:r>
              <a:rPr lang="en-US" sz="1200" dirty="0">
                <a:solidFill>
                  <a:schemeClr val="accent1">
                    <a:lumMod val="75000"/>
                  </a:schemeClr>
                </a:solidFill>
                <a:latin typeface="+mn-lt"/>
              </a:rPr>
              <a:t> Datasheet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Reference Crew Module</a:t>
            </a:r>
            <a:endParaRPr lang="en-US" dirty="0"/>
          </a:p>
        </p:txBody>
      </p:sp>
      <p:sp>
        <p:nvSpPr>
          <p:cNvPr id="38915" name="TextBox 2"/>
          <p:cNvSpPr txBox="1">
            <a:spLocks noChangeArrowheads="1"/>
          </p:cNvSpPr>
          <p:nvPr/>
        </p:nvSpPr>
        <p:spPr bwMode="auto">
          <a:xfrm>
            <a:off x="457200" y="1371600"/>
            <a:ext cx="7010400" cy="4492050"/>
          </a:xfrm>
          <a:prstGeom prst="rect">
            <a:avLst/>
          </a:prstGeom>
          <a:noFill/>
          <a:ln w="9525">
            <a:noFill/>
            <a:miter lim="800000"/>
            <a:headEnd/>
            <a:tailEnd/>
          </a:ln>
        </p:spPr>
        <p:txBody>
          <a:bodyPr wrap="square">
            <a:spAutoFit/>
          </a:bodyPr>
          <a:lstStyle/>
          <a:p>
            <a:r>
              <a:rPr lang="en-US" dirty="0">
                <a:latin typeface="Calibri" pitchFamily="34" charset="0"/>
              </a:rPr>
              <a:t>Orion capsule mass = 9525 kg  (5m diameter)</a:t>
            </a:r>
          </a:p>
          <a:p>
            <a:r>
              <a:rPr lang="en-US" dirty="0">
                <a:latin typeface="Calibri" pitchFamily="34" charset="0"/>
              </a:rPr>
              <a:t>Max Dragon capsule mass = 6000 kg  (3.6m diameter)</a:t>
            </a:r>
          </a:p>
          <a:p>
            <a:r>
              <a:rPr lang="en-US" dirty="0">
                <a:latin typeface="Calibri" pitchFamily="34" charset="0"/>
              </a:rPr>
              <a:t>Apollo Command module = 5809 kg  (3.9m diameter</a:t>
            </a:r>
            <a:r>
              <a:rPr lang="en-US" dirty="0" smtClean="0">
                <a:latin typeface="Calibri" pitchFamily="34" charset="0"/>
              </a:rPr>
              <a:t>)</a:t>
            </a:r>
          </a:p>
          <a:p>
            <a:r>
              <a:rPr lang="en-US" dirty="0" smtClean="0">
                <a:latin typeface="Calibri" pitchFamily="34" charset="0"/>
              </a:rPr>
              <a:t>Dream Chaser = ~9000 kg (Horizontal landing)</a:t>
            </a:r>
          </a:p>
          <a:p>
            <a:r>
              <a:rPr lang="en-US" dirty="0" smtClean="0">
                <a:latin typeface="Calibri" pitchFamily="34" charset="0"/>
              </a:rPr>
              <a:t>Boeing CST-100 = “Bigger than Apollo, smaller than Orion”</a:t>
            </a:r>
            <a:endParaRPr lang="en-US" dirty="0">
              <a:latin typeface="Calibri" pitchFamily="34" charset="0"/>
            </a:endParaRPr>
          </a:p>
          <a:p>
            <a:endParaRPr lang="en-US" dirty="0" smtClean="0">
              <a:latin typeface="Calibri" pitchFamily="34" charset="0"/>
            </a:endParaRPr>
          </a:p>
          <a:p>
            <a:pPr>
              <a:buFont typeface="Arial" pitchFamily="34" charset="0"/>
              <a:buChar char="•"/>
            </a:pPr>
            <a:r>
              <a:rPr lang="en-US" sz="2200" dirty="0" smtClean="0">
                <a:latin typeface="Calibri" pitchFamily="34" charset="0"/>
              </a:rPr>
              <a:t>Reference Crew Capsule Chosen to be “Orion </a:t>
            </a:r>
            <a:r>
              <a:rPr lang="en-US" sz="2200" dirty="0" err="1" smtClean="0">
                <a:latin typeface="Calibri" pitchFamily="34" charset="0"/>
              </a:rPr>
              <a:t>Lite</a:t>
            </a:r>
            <a:r>
              <a:rPr lang="en-US" sz="2200" dirty="0" smtClean="0">
                <a:latin typeface="Calibri" pitchFamily="34" charset="0"/>
              </a:rPr>
              <a:t>” in nature, limited as such:</a:t>
            </a:r>
            <a:endParaRPr lang="en-US" sz="2200" dirty="0">
              <a:latin typeface="Calibri" pitchFamily="34" charset="0"/>
            </a:endParaRPr>
          </a:p>
          <a:p>
            <a:pPr lvl="1">
              <a:buFont typeface="Arial" pitchFamily="34" charset="0"/>
              <a:buChar char="•"/>
            </a:pPr>
            <a:r>
              <a:rPr lang="en-US" sz="2000" dirty="0" smtClean="0">
                <a:latin typeface="Calibri" pitchFamily="34" charset="0"/>
              </a:rPr>
              <a:t>Max </a:t>
            </a:r>
            <a:r>
              <a:rPr lang="en-US" sz="2000" dirty="0">
                <a:latin typeface="Calibri" pitchFamily="34" charset="0"/>
              </a:rPr>
              <a:t>diameter payload in a Delta IV Heavy = 4.5m </a:t>
            </a:r>
          </a:p>
          <a:p>
            <a:pPr lvl="1">
              <a:buFont typeface="Arial" pitchFamily="34" charset="0"/>
              <a:buChar char="•"/>
            </a:pPr>
            <a:r>
              <a:rPr lang="en-US" sz="2000" dirty="0">
                <a:latin typeface="Calibri" pitchFamily="34" charset="0"/>
              </a:rPr>
              <a:t>Chosen capsule = 8000 kg </a:t>
            </a:r>
            <a:r>
              <a:rPr lang="en-US" sz="2000" dirty="0" smtClean="0">
                <a:latin typeface="Calibri" pitchFamily="34" charset="0"/>
              </a:rPr>
              <a:t>estimate</a:t>
            </a:r>
          </a:p>
          <a:p>
            <a:pPr lvl="1">
              <a:buFont typeface="Arial" pitchFamily="34" charset="0"/>
              <a:buChar char="•"/>
            </a:pPr>
            <a:r>
              <a:rPr lang="en-US" sz="2000" dirty="0" smtClean="0">
                <a:latin typeface="Calibri" pitchFamily="34" charset="0"/>
              </a:rPr>
              <a:t>Otherwise, similar in layout, sizing, provision, etc. as Orion</a:t>
            </a:r>
          </a:p>
          <a:p>
            <a:pPr>
              <a:buFont typeface="Arial" pitchFamily="34" charset="0"/>
              <a:buChar char="•"/>
            </a:pPr>
            <a:endParaRPr lang="en-US" sz="2000" dirty="0">
              <a:latin typeface="Calibri" pitchFamily="34" charset="0"/>
            </a:endParaRPr>
          </a:p>
          <a:p>
            <a:pPr>
              <a:buFont typeface="Arial" pitchFamily="34" charset="0"/>
              <a:buChar char="•"/>
            </a:pPr>
            <a:r>
              <a:rPr lang="en-US" sz="2200" dirty="0" smtClean="0">
                <a:latin typeface="Calibri" pitchFamily="34" charset="0"/>
              </a:rPr>
              <a:t>Hub Module designed for common docking adaptor, can accommodate any crew module</a:t>
            </a:r>
            <a:endParaRPr lang="en-US" dirty="0">
              <a:latin typeface="Calibri" pitchFamily="34" charset="0"/>
            </a:endParaRPr>
          </a:p>
        </p:txBody>
      </p:sp>
      <p:grpSp>
        <p:nvGrpSpPr>
          <p:cNvPr id="6" name="Group 5"/>
          <p:cNvGrpSpPr/>
          <p:nvPr/>
        </p:nvGrpSpPr>
        <p:grpSpPr>
          <a:xfrm>
            <a:off x="6781800" y="1371600"/>
            <a:ext cx="1676400" cy="1447800"/>
            <a:chOff x="6781800" y="1371600"/>
            <a:chExt cx="1676400" cy="1447800"/>
          </a:xfrm>
        </p:grpSpPr>
        <p:sp>
          <p:nvSpPr>
            <p:cNvPr id="4" name="Trapezoid 3"/>
            <p:cNvSpPr/>
            <p:nvPr/>
          </p:nvSpPr>
          <p:spPr>
            <a:xfrm>
              <a:off x="6781800" y="1371600"/>
              <a:ext cx="1676400" cy="1066800"/>
            </a:xfrm>
            <a:prstGeom prst="trapezoid">
              <a:avLst>
                <a:gd name="adj" fmla="val 4768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e 4"/>
            <p:cNvSpPr/>
            <p:nvPr/>
          </p:nvSpPr>
          <p:spPr>
            <a:xfrm>
              <a:off x="6781800" y="2057400"/>
              <a:ext cx="1676400" cy="762000"/>
            </a:xfrm>
            <a:prstGeom prst="pie">
              <a:avLst>
                <a:gd name="adj1" fmla="val 0"/>
                <a:gd name="adj2" fmla="val 107529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Hub Module</a:t>
            </a:r>
            <a:endParaRPr lang="en-US" dirty="0"/>
          </a:p>
        </p:txBody>
      </p:sp>
      <p:sp>
        <p:nvSpPr>
          <p:cNvPr id="3" name="TextBox 2"/>
          <p:cNvSpPr txBox="1"/>
          <p:nvPr/>
        </p:nvSpPr>
        <p:spPr>
          <a:xfrm>
            <a:off x="381000" y="1447800"/>
            <a:ext cx="8153400" cy="3785652"/>
          </a:xfrm>
          <a:prstGeom prst="rect">
            <a:avLst/>
          </a:prstGeom>
          <a:noFill/>
        </p:spPr>
        <p:txBody>
          <a:bodyPr wrap="square" rtlCol="0">
            <a:spAutoFit/>
          </a:bodyPr>
          <a:lstStyle/>
          <a:p>
            <a:pPr>
              <a:buFont typeface="Arial" pitchFamily="34" charset="0"/>
              <a:buChar char="•"/>
            </a:pPr>
            <a:r>
              <a:rPr lang="en-US" sz="2400" dirty="0" smtClean="0">
                <a:latin typeface="+mn-lt"/>
              </a:rPr>
              <a:t>Core Module needed for long duration and/or servicing (EVA – required) missions</a:t>
            </a:r>
          </a:p>
          <a:p>
            <a:pPr>
              <a:buFont typeface="Arial" pitchFamily="34" charset="0"/>
              <a:buChar char="•"/>
            </a:pPr>
            <a:r>
              <a:rPr lang="en-US" sz="2400" dirty="0" smtClean="0">
                <a:latin typeface="+mn-lt"/>
              </a:rPr>
              <a:t>Additional </a:t>
            </a:r>
            <a:r>
              <a:rPr lang="en-US" sz="2400" dirty="0">
                <a:latin typeface="+mn-lt"/>
              </a:rPr>
              <a:t>h</a:t>
            </a:r>
            <a:r>
              <a:rPr lang="en-US" sz="2400" dirty="0" smtClean="0">
                <a:latin typeface="+mn-lt"/>
              </a:rPr>
              <a:t>abitable volume (crew quarters, galley, exercise, etc.)</a:t>
            </a:r>
          </a:p>
          <a:p>
            <a:pPr>
              <a:buFont typeface="Arial" pitchFamily="34" charset="0"/>
              <a:buChar char="•"/>
            </a:pPr>
            <a:r>
              <a:rPr lang="en-US" sz="2400" dirty="0" smtClean="0">
                <a:latin typeface="+mn-lt"/>
              </a:rPr>
              <a:t>Propulsion capability</a:t>
            </a:r>
          </a:p>
          <a:p>
            <a:pPr>
              <a:buFont typeface="Arial" pitchFamily="34" charset="0"/>
              <a:buChar char="•"/>
            </a:pPr>
            <a:r>
              <a:rPr lang="en-US" sz="2400" dirty="0" smtClean="0">
                <a:latin typeface="+mn-lt"/>
              </a:rPr>
              <a:t>Multiple (3) docking ports to accommodate additional modules </a:t>
            </a:r>
          </a:p>
          <a:p>
            <a:pPr lvl="1">
              <a:buFont typeface="Arial" pitchFamily="34" charset="0"/>
              <a:buChar char="•"/>
            </a:pPr>
            <a:r>
              <a:rPr lang="en-US" sz="2400" dirty="0" smtClean="0">
                <a:latin typeface="+mn-lt"/>
              </a:rPr>
              <a:t>More capsules</a:t>
            </a:r>
            <a:endParaRPr lang="en-US" sz="2400" dirty="0">
              <a:latin typeface="+mn-lt"/>
            </a:endParaRPr>
          </a:p>
          <a:p>
            <a:pPr lvl="1">
              <a:buFont typeface="Arial" pitchFamily="34" charset="0"/>
              <a:buChar char="•"/>
            </a:pPr>
            <a:r>
              <a:rPr lang="en-US" sz="2400" dirty="0" smtClean="0">
                <a:latin typeface="+mn-lt"/>
              </a:rPr>
              <a:t>Large inflatable's (for extremely long duration missions)</a:t>
            </a:r>
          </a:p>
          <a:p>
            <a:pPr>
              <a:buFont typeface="Arial" pitchFamily="34" charset="0"/>
              <a:buChar char="•"/>
            </a:pPr>
            <a:r>
              <a:rPr lang="en-US" sz="2400" dirty="0" smtClean="0">
                <a:latin typeface="+mn-lt"/>
              </a:rPr>
              <a:t>Airlock for EVAs (“landing” on NEOs, servicing, orbital assembly missions)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Hub Module</a:t>
            </a:r>
            <a:endParaRPr lang="en-US" dirty="0"/>
          </a:p>
        </p:txBody>
      </p:sp>
      <p:pic>
        <p:nvPicPr>
          <p:cNvPr id="77827" name="Picture 3" descr="Faring-Volume-tight-clean.jpg"/>
          <p:cNvPicPr>
            <a:picLocks noChangeAspect="1"/>
          </p:cNvPicPr>
          <p:nvPr/>
        </p:nvPicPr>
        <p:blipFill>
          <a:blip r:embed="rId3" cstate="print"/>
          <a:srcRect/>
          <a:stretch>
            <a:fillRect/>
          </a:stretch>
        </p:blipFill>
        <p:spPr bwMode="auto">
          <a:xfrm>
            <a:off x="381000" y="1371600"/>
            <a:ext cx="3262313" cy="4872038"/>
          </a:xfrm>
          <a:prstGeom prst="rect">
            <a:avLst/>
          </a:prstGeom>
          <a:noFill/>
          <a:ln w="9525">
            <a:noFill/>
            <a:miter lim="800000"/>
            <a:headEnd/>
            <a:tailEnd/>
          </a:ln>
        </p:spPr>
      </p:pic>
      <p:sp>
        <p:nvSpPr>
          <p:cNvPr id="77828" name="TextBox 4"/>
          <p:cNvSpPr txBox="1">
            <a:spLocks noChangeArrowheads="1"/>
          </p:cNvSpPr>
          <p:nvPr/>
        </p:nvSpPr>
        <p:spPr bwMode="auto">
          <a:xfrm>
            <a:off x="3733800" y="1371600"/>
            <a:ext cx="4953000" cy="4524315"/>
          </a:xfrm>
          <a:prstGeom prst="rect">
            <a:avLst/>
          </a:prstGeom>
          <a:noFill/>
          <a:ln w="9525">
            <a:noFill/>
            <a:miter lim="800000"/>
            <a:headEnd/>
            <a:tailEnd/>
          </a:ln>
        </p:spPr>
        <p:txBody>
          <a:bodyPr>
            <a:spAutoFit/>
          </a:bodyPr>
          <a:lstStyle/>
          <a:p>
            <a:pPr>
              <a:buFont typeface="Arial" charset="0"/>
              <a:buChar char="•"/>
            </a:pPr>
            <a:r>
              <a:rPr lang="en-US" dirty="0">
                <a:latin typeface="Calibri" pitchFamily="34" charset="0"/>
              </a:rPr>
              <a:t>Sized as return stage from NEO mission</a:t>
            </a:r>
          </a:p>
          <a:p>
            <a:pPr lvl="1">
              <a:buFont typeface="Arial" charset="0"/>
              <a:buChar char="•"/>
            </a:pPr>
            <a:r>
              <a:rPr lang="en-US" dirty="0">
                <a:latin typeface="Calibri" pitchFamily="34" charset="0"/>
              </a:rPr>
              <a:t>1.7 km/s delta-V for </a:t>
            </a:r>
            <a:r>
              <a:rPr lang="en-US" dirty="0" smtClean="0">
                <a:latin typeface="Calibri" pitchFamily="34" charset="0"/>
              </a:rPr>
              <a:t>Hub </a:t>
            </a:r>
            <a:r>
              <a:rPr lang="en-US" dirty="0">
                <a:latin typeface="Calibri" pitchFamily="34" charset="0"/>
              </a:rPr>
              <a:t>+ Capsule </a:t>
            </a:r>
          </a:p>
          <a:p>
            <a:pPr>
              <a:buFont typeface="Arial" charset="0"/>
              <a:buChar char="•"/>
            </a:pPr>
            <a:r>
              <a:rPr lang="en-US" dirty="0" smtClean="0">
                <a:latin typeface="Calibri" pitchFamily="34" charset="0"/>
              </a:rPr>
              <a:t>Propellant </a:t>
            </a:r>
            <a:r>
              <a:rPr lang="en-US" dirty="0">
                <a:latin typeface="Calibri" pitchFamily="34" charset="0"/>
              </a:rPr>
              <a:t>load</a:t>
            </a:r>
          </a:p>
          <a:p>
            <a:pPr lvl="1">
              <a:buFont typeface="Arial" charset="0"/>
              <a:buChar char="•"/>
            </a:pPr>
            <a:r>
              <a:rPr lang="en-US" dirty="0">
                <a:latin typeface="Calibri" pitchFamily="34" charset="0"/>
              </a:rPr>
              <a:t>5862 kg N2O4</a:t>
            </a:r>
          </a:p>
          <a:p>
            <a:pPr lvl="2">
              <a:buFont typeface="Arial" charset="0"/>
              <a:buChar char="•"/>
            </a:pPr>
            <a:r>
              <a:rPr lang="en-US" dirty="0">
                <a:latin typeface="Calibri" pitchFamily="34" charset="0"/>
              </a:rPr>
              <a:t>2 spherical tanks r =0.784m</a:t>
            </a:r>
          </a:p>
          <a:p>
            <a:pPr lvl="2">
              <a:buFont typeface="Arial" charset="0"/>
              <a:buChar char="•"/>
            </a:pPr>
            <a:r>
              <a:rPr lang="en-US" dirty="0">
                <a:latin typeface="Calibri" pitchFamily="34" charset="0"/>
              </a:rPr>
              <a:t>146 kg of tank mass</a:t>
            </a:r>
          </a:p>
          <a:p>
            <a:pPr lvl="1">
              <a:buFont typeface="Arial" charset="0"/>
              <a:buChar char="•"/>
            </a:pPr>
            <a:r>
              <a:rPr lang="en-US" dirty="0">
                <a:latin typeface="Calibri" pitchFamily="34" charset="0"/>
              </a:rPr>
              <a:t>3257 kg </a:t>
            </a:r>
            <a:r>
              <a:rPr lang="en-US" dirty="0" err="1">
                <a:latin typeface="Calibri" pitchFamily="34" charset="0"/>
              </a:rPr>
              <a:t>Aerozine</a:t>
            </a:r>
            <a:r>
              <a:rPr lang="en-US" dirty="0">
                <a:latin typeface="Calibri" pitchFamily="34" charset="0"/>
              </a:rPr>
              <a:t> 50</a:t>
            </a:r>
          </a:p>
          <a:p>
            <a:pPr lvl="2">
              <a:buFont typeface="Arial" charset="0"/>
              <a:buChar char="•"/>
            </a:pPr>
            <a:r>
              <a:rPr lang="en-US" dirty="0">
                <a:latin typeface="Calibri" pitchFamily="34" charset="0"/>
              </a:rPr>
              <a:t>2 spherical tanks r = 0.756 m</a:t>
            </a:r>
          </a:p>
          <a:p>
            <a:pPr lvl="2">
              <a:buFont typeface="Arial" charset="0"/>
              <a:buChar char="•"/>
            </a:pPr>
            <a:r>
              <a:rPr lang="en-US" dirty="0">
                <a:latin typeface="Calibri" pitchFamily="34" charset="0"/>
              </a:rPr>
              <a:t>132 kg of tank </a:t>
            </a:r>
            <a:r>
              <a:rPr lang="en-US" dirty="0" smtClean="0">
                <a:latin typeface="Calibri" pitchFamily="34" charset="0"/>
              </a:rPr>
              <a:t>mass</a:t>
            </a:r>
          </a:p>
          <a:p>
            <a:pPr>
              <a:buFont typeface="Arial" charset="0"/>
              <a:buChar char="•"/>
            </a:pPr>
            <a:r>
              <a:rPr lang="en-US" dirty="0" smtClean="0">
                <a:latin typeface="Calibri" pitchFamily="34" charset="0"/>
              </a:rPr>
              <a:t>Total Mass – 13,534 kg</a:t>
            </a:r>
          </a:p>
          <a:p>
            <a:pPr lvl="1">
              <a:buFont typeface="Arial" charset="0"/>
              <a:buChar char="•"/>
            </a:pPr>
            <a:r>
              <a:rPr lang="en-US" dirty="0" smtClean="0">
                <a:latin typeface="Calibri" pitchFamily="34" charset="0"/>
              </a:rPr>
              <a:t>Size allows launch from Delta IV M(5,4)</a:t>
            </a:r>
          </a:p>
          <a:p>
            <a:pPr lvl="2">
              <a:buFont typeface="Arial" charset="0"/>
              <a:buChar char="•"/>
            </a:pPr>
            <a:r>
              <a:rPr lang="en-US" dirty="0" smtClean="0">
                <a:latin typeface="Calibri" pitchFamily="34" charset="0"/>
              </a:rPr>
              <a:t>~$170M </a:t>
            </a:r>
            <a:r>
              <a:rPr lang="en-US" dirty="0" err="1" smtClean="0">
                <a:latin typeface="Calibri" pitchFamily="34" charset="0"/>
              </a:rPr>
              <a:t>vs</a:t>
            </a:r>
            <a:r>
              <a:rPr lang="en-US" dirty="0" smtClean="0">
                <a:latin typeface="Calibri" pitchFamily="34" charset="0"/>
              </a:rPr>
              <a:t> $250M per launch</a:t>
            </a:r>
            <a:endParaRPr lang="en-US" dirty="0">
              <a:latin typeface="Calibri" pitchFamily="34" charset="0"/>
            </a:endParaRPr>
          </a:p>
          <a:p>
            <a:pPr>
              <a:buFont typeface="Arial" charset="0"/>
              <a:buChar char="•"/>
            </a:pPr>
            <a:r>
              <a:rPr lang="en-US" dirty="0">
                <a:latin typeface="Calibri" pitchFamily="34" charset="0"/>
              </a:rPr>
              <a:t>Habitable space</a:t>
            </a:r>
          </a:p>
          <a:p>
            <a:pPr lvl="1">
              <a:buFont typeface="Arial" charset="0"/>
              <a:buChar char="•"/>
            </a:pPr>
            <a:r>
              <a:rPr lang="en-US" dirty="0">
                <a:latin typeface="Calibri" pitchFamily="34" charset="0"/>
              </a:rPr>
              <a:t>6 m x 4 m cylinder plus 1.3 m x 4 m x 4 m </a:t>
            </a:r>
            <a:r>
              <a:rPr lang="en-US" dirty="0" err="1">
                <a:latin typeface="Calibri" pitchFamily="34" charset="0"/>
              </a:rPr>
              <a:t>frustrum</a:t>
            </a:r>
            <a:endParaRPr lang="en-US" dirty="0">
              <a:latin typeface="Calibri" pitchFamily="34" charset="0"/>
            </a:endParaRPr>
          </a:p>
          <a:p>
            <a:pPr lvl="1">
              <a:buFont typeface="Arial" charset="0"/>
              <a:buChar char="•"/>
            </a:pPr>
            <a:r>
              <a:rPr lang="en-US" dirty="0">
                <a:latin typeface="Calibri" pitchFamily="34" charset="0"/>
              </a:rPr>
              <a:t>99.33 m</a:t>
            </a:r>
            <a:r>
              <a:rPr lang="en-US" baseline="30000" dirty="0">
                <a:latin typeface="Calibri" pitchFamily="34" charset="0"/>
              </a:rPr>
              <a:t>3</a:t>
            </a:r>
            <a:r>
              <a:rPr lang="en-US" dirty="0">
                <a:latin typeface="Calibri" pitchFamily="34" charset="0"/>
              </a:rPr>
              <a:t> of volume</a:t>
            </a:r>
          </a:p>
        </p:txBody>
      </p:sp>
      <p:sp>
        <p:nvSpPr>
          <p:cNvPr id="7" name="Oval 6"/>
          <p:cNvSpPr/>
          <p:nvPr/>
        </p:nvSpPr>
        <p:spPr>
          <a:xfrm>
            <a:off x="2514600" y="4419600"/>
            <a:ext cx="228600" cy="228600"/>
          </a:xfrm>
          <a:prstGeom prst="ellipse">
            <a:avLst/>
          </a:prstGeom>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400" dirty="0"/>
              <a:t>N2O4</a:t>
            </a:r>
          </a:p>
        </p:txBody>
      </p:sp>
      <p:sp>
        <p:nvSpPr>
          <p:cNvPr id="9" name="Trapezoid 8"/>
          <p:cNvSpPr/>
          <p:nvPr/>
        </p:nvSpPr>
        <p:spPr>
          <a:xfrm>
            <a:off x="2133600" y="4953000"/>
            <a:ext cx="457200" cy="381000"/>
          </a:xfrm>
          <a:prstGeom prst="trapezoid">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endParaRPr lang="en-US"/>
          </a:p>
        </p:txBody>
      </p:sp>
      <p:sp>
        <p:nvSpPr>
          <p:cNvPr id="8" name="Rectangle 7"/>
          <p:cNvSpPr/>
          <p:nvPr/>
        </p:nvSpPr>
        <p:spPr>
          <a:xfrm>
            <a:off x="1905000" y="4648200"/>
            <a:ext cx="8382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200" dirty="0"/>
              <a:t>Thrust Structure</a:t>
            </a:r>
          </a:p>
        </p:txBody>
      </p:sp>
      <p:sp>
        <p:nvSpPr>
          <p:cNvPr id="10" name="Oval 9"/>
          <p:cNvSpPr/>
          <p:nvPr/>
        </p:nvSpPr>
        <p:spPr>
          <a:xfrm>
            <a:off x="1905000" y="4419600"/>
            <a:ext cx="228600" cy="228600"/>
          </a:xfrm>
          <a:prstGeom prst="ellipse">
            <a:avLst/>
          </a:prstGeom>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400" dirty="0"/>
              <a:t>N2O4</a:t>
            </a:r>
          </a:p>
        </p:txBody>
      </p:sp>
      <p:sp>
        <p:nvSpPr>
          <p:cNvPr id="6" name="Oval 5"/>
          <p:cNvSpPr/>
          <p:nvPr/>
        </p:nvSpPr>
        <p:spPr>
          <a:xfrm>
            <a:off x="2286000" y="4495800"/>
            <a:ext cx="152400" cy="152400"/>
          </a:xfrm>
          <a:prstGeom prst="ellipse">
            <a:avLst/>
          </a:prstGeom>
          <a:solidFill>
            <a:schemeClr val="accent2">
              <a:lumMod val="75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400" dirty="0"/>
              <a:t>A50</a:t>
            </a:r>
          </a:p>
        </p:txBody>
      </p:sp>
      <p:sp>
        <p:nvSpPr>
          <p:cNvPr id="11" name="Freeform 10"/>
          <p:cNvSpPr/>
          <p:nvPr/>
        </p:nvSpPr>
        <p:spPr>
          <a:xfrm>
            <a:off x="1981200" y="2286000"/>
            <a:ext cx="685800" cy="838200"/>
          </a:xfrm>
          <a:custGeom>
            <a:avLst/>
            <a:gdLst>
              <a:gd name="connsiteX0" fmla="*/ 0 w 685800"/>
              <a:gd name="connsiteY0" fmla="*/ 838200 h 838200"/>
              <a:gd name="connsiteX1" fmla="*/ 246463 w 685800"/>
              <a:gd name="connsiteY1" fmla="*/ 0 h 838200"/>
              <a:gd name="connsiteX2" fmla="*/ 439337 w 685800"/>
              <a:gd name="connsiteY2" fmla="*/ 0 h 838200"/>
              <a:gd name="connsiteX3" fmla="*/ 685800 w 685800"/>
              <a:gd name="connsiteY3" fmla="*/ 838200 h 838200"/>
              <a:gd name="connsiteX4" fmla="*/ 0 w 685800"/>
              <a:gd name="connsiteY4" fmla="*/ 838200 h 838200"/>
              <a:gd name="connsiteX0" fmla="*/ 0 w 685800"/>
              <a:gd name="connsiteY0" fmla="*/ 838200 h 838200"/>
              <a:gd name="connsiteX1" fmla="*/ 246463 w 685800"/>
              <a:gd name="connsiteY1" fmla="*/ 0 h 838200"/>
              <a:gd name="connsiteX2" fmla="*/ 439337 w 685800"/>
              <a:gd name="connsiteY2" fmla="*/ 0 h 838200"/>
              <a:gd name="connsiteX3" fmla="*/ 685800 w 685800"/>
              <a:gd name="connsiteY3" fmla="*/ 838200 h 838200"/>
              <a:gd name="connsiteX4" fmla="*/ 0 w 685800"/>
              <a:gd name="connsiteY4" fmla="*/ 838200 h 838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 h="838200">
                <a:moveTo>
                  <a:pt x="0" y="838200"/>
                </a:moveTo>
                <a:lnTo>
                  <a:pt x="246463" y="0"/>
                </a:lnTo>
                <a:lnTo>
                  <a:pt x="439337" y="0"/>
                </a:lnTo>
                <a:lnTo>
                  <a:pt x="685800" y="838200"/>
                </a:lnTo>
                <a:lnTo>
                  <a:pt x="0" y="838200"/>
                </a:lnTo>
                <a:close/>
              </a:path>
            </a:pathLst>
          </a:cu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2" name="Rectangle 11"/>
          <p:cNvSpPr/>
          <p:nvPr/>
        </p:nvSpPr>
        <p:spPr>
          <a:xfrm>
            <a:off x="1981200" y="3124200"/>
            <a:ext cx="685800" cy="1295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3" name="Oval 12"/>
          <p:cNvSpPr/>
          <p:nvPr/>
        </p:nvSpPr>
        <p:spPr>
          <a:xfrm>
            <a:off x="1981200" y="3200400"/>
            <a:ext cx="76200"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Oval 13"/>
          <p:cNvSpPr/>
          <p:nvPr/>
        </p:nvSpPr>
        <p:spPr>
          <a:xfrm>
            <a:off x="2590800" y="3200400"/>
            <a:ext cx="76200"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Oval 14"/>
          <p:cNvSpPr/>
          <p:nvPr/>
        </p:nvSpPr>
        <p:spPr>
          <a:xfrm>
            <a:off x="2209800" y="2286000"/>
            <a:ext cx="228600" cy="76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Rounded Rectangle 15"/>
          <p:cNvSpPr/>
          <p:nvPr/>
        </p:nvSpPr>
        <p:spPr>
          <a:xfrm>
            <a:off x="2286000" y="3200400"/>
            <a:ext cx="152400" cy="30480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lang="en-US"/>
          </a:p>
        </p:txBody>
      </p:sp>
      <p:sp>
        <p:nvSpPr>
          <p:cNvPr id="17" name="Rectangle 16"/>
          <p:cNvSpPr/>
          <p:nvPr/>
        </p:nvSpPr>
        <p:spPr>
          <a:xfrm>
            <a:off x="2667000" y="3429000"/>
            <a:ext cx="46038"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 name="Rectangle 17"/>
          <p:cNvSpPr/>
          <p:nvPr/>
        </p:nvSpPr>
        <p:spPr>
          <a:xfrm>
            <a:off x="1981200" y="3429000"/>
            <a:ext cx="46038"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Hub Module</a:t>
            </a:r>
            <a:endParaRPr lang="en-US" dirty="0"/>
          </a:p>
        </p:txBody>
      </p:sp>
      <p:grpSp>
        <p:nvGrpSpPr>
          <p:cNvPr id="16" name="Group 15"/>
          <p:cNvGrpSpPr>
            <a:grpSpLocks/>
          </p:cNvGrpSpPr>
          <p:nvPr/>
        </p:nvGrpSpPr>
        <p:grpSpPr bwMode="auto">
          <a:xfrm>
            <a:off x="3657600" y="1447800"/>
            <a:ext cx="1295400" cy="4710113"/>
            <a:chOff x="1905000" y="2286000"/>
            <a:chExt cx="838200" cy="3048000"/>
          </a:xfrm>
        </p:grpSpPr>
        <p:sp>
          <p:nvSpPr>
            <p:cNvPr id="3" name="Oval 2"/>
            <p:cNvSpPr/>
            <p:nvPr/>
          </p:nvSpPr>
          <p:spPr>
            <a:xfrm>
              <a:off x="2514133" y="4419703"/>
              <a:ext cx="229067" cy="228061"/>
            </a:xfrm>
            <a:prstGeom prst="ellipse">
              <a:avLst/>
            </a:prstGeom>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400" dirty="0"/>
                <a:t>N2O4</a:t>
              </a:r>
            </a:p>
          </p:txBody>
        </p:sp>
        <p:sp>
          <p:nvSpPr>
            <p:cNvPr id="4" name="Trapezoid 3"/>
            <p:cNvSpPr/>
            <p:nvPr/>
          </p:nvSpPr>
          <p:spPr>
            <a:xfrm>
              <a:off x="2134067" y="4952871"/>
              <a:ext cx="457106" cy="381129"/>
            </a:xfrm>
            <a:prstGeom prst="trapezoid">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endParaRPr lang="en-US"/>
            </a:p>
          </p:txBody>
        </p:sp>
        <p:sp>
          <p:nvSpPr>
            <p:cNvPr id="5" name="Rectangle 4"/>
            <p:cNvSpPr/>
            <p:nvPr/>
          </p:nvSpPr>
          <p:spPr>
            <a:xfrm>
              <a:off x="1905000" y="4647763"/>
              <a:ext cx="838200" cy="3811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200" dirty="0"/>
                <a:t>Thrust Structure</a:t>
              </a:r>
            </a:p>
          </p:txBody>
        </p:sp>
        <p:sp>
          <p:nvSpPr>
            <p:cNvPr id="6" name="Oval 5"/>
            <p:cNvSpPr/>
            <p:nvPr/>
          </p:nvSpPr>
          <p:spPr>
            <a:xfrm>
              <a:off x="1905000" y="4419703"/>
              <a:ext cx="229067" cy="228061"/>
            </a:xfrm>
            <a:prstGeom prst="ellipse">
              <a:avLst/>
            </a:prstGeom>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400" dirty="0"/>
                <a:t>N2O4</a:t>
              </a:r>
            </a:p>
          </p:txBody>
        </p:sp>
        <p:sp>
          <p:nvSpPr>
            <p:cNvPr id="7" name="Oval 6"/>
            <p:cNvSpPr/>
            <p:nvPr/>
          </p:nvSpPr>
          <p:spPr>
            <a:xfrm>
              <a:off x="2286094" y="4495723"/>
              <a:ext cx="152026" cy="152040"/>
            </a:xfrm>
            <a:prstGeom prst="ellipse">
              <a:avLst/>
            </a:prstGeom>
            <a:solidFill>
              <a:schemeClr val="accent2">
                <a:lumMod val="75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400" dirty="0"/>
                <a:t>A50</a:t>
              </a:r>
            </a:p>
          </p:txBody>
        </p:sp>
        <p:sp>
          <p:nvSpPr>
            <p:cNvPr id="8" name="Freeform 7"/>
            <p:cNvSpPr/>
            <p:nvPr/>
          </p:nvSpPr>
          <p:spPr>
            <a:xfrm>
              <a:off x="1981013" y="2286000"/>
              <a:ext cx="686174" cy="838277"/>
            </a:xfrm>
            <a:custGeom>
              <a:avLst/>
              <a:gdLst>
                <a:gd name="connsiteX0" fmla="*/ 0 w 685800"/>
                <a:gd name="connsiteY0" fmla="*/ 838200 h 838200"/>
                <a:gd name="connsiteX1" fmla="*/ 246463 w 685800"/>
                <a:gd name="connsiteY1" fmla="*/ 0 h 838200"/>
                <a:gd name="connsiteX2" fmla="*/ 439337 w 685800"/>
                <a:gd name="connsiteY2" fmla="*/ 0 h 838200"/>
                <a:gd name="connsiteX3" fmla="*/ 685800 w 685800"/>
                <a:gd name="connsiteY3" fmla="*/ 838200 h 838200"/>
                <a:gd name="connsiteX4" fmla="*/ 0 w 685800"/>
                <a:gd name="connsiteY4" fmla="*/ 838200 h 838200"/>
                <a:gd name="connsiteX0" fmla="*/ 0 w 685800"/>
                <a:gd name="connsiteY0" fmla="*/ 838200 h 838200"/>
                <a:gd name="connsiteX1" fmla="*/ 246463 w 685800"/>
                <a:gd name="connsiteY1" fmla="*/ 0 h 838200"/>
                <a:gd name="connsiteX2" fmla="*/ 439337 w 685800"/>
                <a:gd name="connsiteY2" fmla="*/ 0 h 838200"/>
                <a:gd name="connsiteX3" fmla="*/ 685800 w 685800"/>
                <a:gd name="connsiteY3" fmla="*/ 838200 h 838200"/>
                <a:gd name="connsiteX4" fmla="*/ 0 w 685800"/>
                <a:gd name="connsiteY4" fmla="*/ 838200 h 838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 h="838200">
                  <a:moveTo>
                    <a:pt x="0" y="838200"/>
                  </a:moveTo>
                  <a:lnTo>
                    <a:pt x="246463" y="0"/>
                  </a:lnTo>
                  <a:lnTo>
                    <a:pt x="439337" y="0"/>
                  </a:lnTo>
                  <a:lnTo>
                    <a:pt x="685800" y="838200"/>
                  </a:lnTo>
                  <a:lnTo>
                    <a:pt x="0" y="838200"/>
                  </a:lnTo>
                  <a:close/>
                </a:path>
              </a:pathLst>
            </a:cu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9" name="Rectangle 8"/>
            <p:cNvSpPr/>
            <p:nvPr/>
          </p:nvSpPr>
          <p:spPr>
            <a:xfrm>
              <a:off x="1981013" y="3124277"/>
              <a:ext cx="686174" cy="129542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0" name="Oval 9"/>
            <p:cNvSpPr/>
            <p:nvPr/>
          </p:nvSpPr>
          <p:spPr>
            <a:xfrm>
              <a:off x="1981013" y="3200297"/>
              <a:ext cx="76013" cy="2290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Oval 10"/>
            <p:cNvSpPr/>
            <p:nvPr/>
          </p:nvSpPr>
          <p:spPr>
            <a:xfrm>
              <a:off x="2591174" y="3200297"/>
              <a:ext cx="76013" cy="2290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Oval 11"/>
            <p:cNvSpPr/>
            <p:nvPr/>
          </p:nvSpPr>
          <p:spPr>
            <a:xfrm>
              <a:off x="2210080" y="2286000"/>
              <a:ext cx="228040" cy="760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Rounded Rectangle 12"/>
            <p:cNvSpPr/>
            <p:nvPr/>
          </p:nvSpPr>
          <p:spPr>
            <a:xfrm>
              <a:off x="2286094" y="3200297"/>
              <a:ext cx="152026" cy="305108"/>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lang="en-US"/>
            </a:p>
          </p:txBody>
        </p:sp>
        <p:sp>
          <p:nvSpPr>
            <p:cNvPr id="14" name="Rectangle 13"/>
            <p:cNvSpPr/>
            <p:nvPr/>
          </p:nvSpPr>
          <p:spPr>
            <a:xfrm>
              <a:off x="2667187" y="3429385"/>
              <a:ext cx="45197" cy="99031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Rectangle 14"/>
            <p:cNvSpPr/>
            <p:nvPr/>
          </p:nvSpPr>
          <p:spPr>
            <a:xfrm>
              <a:off x="1981013" y="3429385"/>
              <a:ext cx="46225" cy="99031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cxnSp>
        <p:nvCxnSpPr>
          <p:cNvPr id="18" name="Straight Arrow Connector 17"/>
          <p:cNvCxnSpPr>
            <a:endCxn id="12" idx="4"/>
          </p:cNvCxnSpPr>
          <p:nvPr/>
        </p:nvCxnSpPr>
        <p:spPr>
          <a:xfrm flipV="1">
            <a:off x="2743200" y="1565275"/>
            <a:ext cx="1562100" cy="26352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1" name="Rounded Rectangle 20"/>
          <p:cNvSpPr/>
          <p:nvPr/>
        </p:nvSpPr>
        <p:spPr>
          <a:xfrm>
            <a:off x="1676400" y="1524000"/>
            <a:ext cx="11430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Capsule Dock</a:t>
            </a:r>
          </a:p>
        </p:txBody>
      </p:sp>
      <p:sp>
        <p:nvSpPr>
          <p:cNvPr id="22" name="Rounded Rectangle 21"/>
          <p:cNvSpPr/>
          <p:nvPr/>
        </p:nvSpPr>
        <p:spPr>
          <a:xfrm>
            <a:off x="1219200" y="2286000"/>
            <a:ext cx="11430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Module Docks</a:t>
            </a:r>
          </a:p>
        </p:txBody>
      </p:sp>
      <p:cxnSp>
        <p:nvCxnSpPr>
          <p:cNvPr id="24" name="Straight Arrow Connector 23"/>
          <p:cNvCxnSpPr>
            <a:endCxn id="10" idx="2"/>
          </p:cNvCxnSpPr>
          <p:nvPr/>
        </p:nvCxnSpPr>
        <p:spPr>
          <a:xfrm>
            <a:off x="2362200" y="2667000"/>
            <a:ext cx="1412875" cy="36988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endCxn id="11" idx="6"/>
          </p:cNvCxnSpPr>
          <p:nvPr/>
        </p:nvCxnSpPr>
        <p:spPr>
          <a:xfrm>
            <a:off x="2362200" y="2438400"/>
            <a:ext cx="2473325" cy="59848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8" name="Rounded Rectangle 27"/>
          <p:cNvSpPr/>
          <p:nvPr/>
        </p:nvSpPr>
        <p:spPr>
          <a:xfrm>
            <a:off x="5791200" y="1981200"/>
            <a:ext cx="11430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Airlock</a:t>
            </a:r>
          </a:p>
        </p:txBody>
      </p:sp>
      <p:cxnSp>
        <p:nvCxnSpPr>
          <p:cNvPr id="30" name="Straight Arrow Connector 29"/>
          <p:cNvCxnSpPr>
            <a:stCxn id="28" idx="1"/>
            <a:endCxn id="13" idx="3"/>
          </p:cNvCxnSpPr>
          <p:nvPr/>
        </p:nvCxnSpPr>
        <p:spPr>
          <a:xfrm rot="10800000" flipV="1">
            <a:off x="4481513" y="2247900"/>
            <a:ext cx="1309687" cy="849313"/>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1" name="Trapezoid 30"/>
          <p:cNvSpPr/>
          <p:nvPr/>
        </p:nvSpPr>
        <p:spPr>
          <a:xfrm>
            <a:off x="4191000" y="3657600"/>
            <a:ext cx="304800" cy="914400"/>
          </a:xfrm>
          <a:prstGeom prst="trapezoid">
            <a:avLst/>
          </a:prstGeom>
        </p:spPr>
        <p:style>
          <a:lnRef idx="0">
            <a:schemeClr val="accent5"/>
          </a:lnRef>
          <a:fillRef idx="3">
            <a:schemeClr val="accent5"/>
          </a:fillRef>
          <a:effectRef idx="3">
            <a:schemeClr val="accent5"/>
          </a:effectRef>
          <a:fontRef idx="minor">
            <a:schemeClr val="lt1"/>
          </a:fontRef>
        </p:style>
        <p:txBody>
          <a:bodyPr anchor="ctr"/>
          <a:lstStyle/>
          <a:p>
            <a:pPr algn="ctr" fontAlgn="auto">
              <a:spcBef>
                <a:spcPts val="0"/>
              </a:spcBef>
              <a:spcAft>
                <a:spcPts val="0"/>
              </a:spcAft>
              <a:defRPr/>
            </a:pPr>
            <a:endParaRPr lang="en-US"/>
          </a:p>
        </p:txBody>
      </p:sp>
      <p:sp>
        <p:nvSpPr>
          <p:cNvPr id="32" name="Rounded Rectangle 31"/>
          <p:cNvSpPr/>
          <p:nvPr/>
        </p:nvSpPr>
        <p:spPr>
          <a:xfrm>
            <a:off x="1219200" y="3581400"/>
            <a:ext cx="1143000" cy="762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t>Collapsed Solar Panel</a:t>
            </a:r>
          </a:p>
        </p:txBody>
      </p:sp>
      <p:cxnSp>
        <p:nvCxnSpPr>
          <p:cNvPr id="34" name="Straight Arrow Connector 33"/>
          <p:cNvCxnSpPr>
            <a:stCxn id="32" idx="3"/>
          </p:cNvCxnSpPr>
          <p:nvPr/>
        </p:nvCxnSpPr>
        <p:spPr>
          <a:xfrm>
            <a:off x="2362200" y="3962400"/>
            <a:ext cx="1828800" cy="762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80912" name="Picture 36" descr="man-silhouette.jpg"/>
          <p:cNvPicPr>
            <a:picLocks noChangeAspect="1"/>
          </p:cNvPicPr>
          <p:nvPr/>
        </p:nvPicPr>
        <p:blipFill>
          <a:blip r:embed="rId2" cstate="print"/>
          <a:srcRect/>
          <a:stretch>
            <a:fillRect/>
          </a:stretch>
        </p:blipFill>
        <p:spPr bwMode="auto">
          <a:xfrm>
            <a:off x="4572000" y="4191000"/>
            <a:ext cx="198438" cy="498475"/>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Hub Module</a:t>
            </a:r>
            <a:endParaRPr lang="en-US" dirty="0"/>
          </a:p>
        </p:txBody>
      </p:sp>
      <p:pic>
        <p:nvPicPr>
          <p:cNvPr id="3" name="Picture 2" descr="Interior-1.jpg"/>
          <p:cNvPicPr>
            <a:picLocks noChangeAspect="1"/>
          </p:cNvPicPr>
          <p:nvPr/>
        </p:nvPicPr>
        <p:blipFill>
          <a:blip r:embed="rId3" cstate="print">
            <a:lum/>
          </a:blip>
          <a:stretch>
            <a:fillRect/>
          </a:stretch>
        </p:blipFill>
        <p:spPr>
          <a:xfrm>
            <a:off x="1143000" y="1371600"/>
            <a:ext cx="6858000" cy="4929564"/>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Hub Module</a:t>
            </a:r>
            <a:endParaRPr lang="en-US" dirty="0"/>
          </a:p>
        </p:txBody>
      </p:sp>
      <p:pic>
        <p:nvPicPr>
          <p:cNvPr id="3" name="Picture 2" descr="Interior-2.jpg"/>
          <p:cNvPicPr>
            <a:picLocks noChangeAspect="1"/>
          </p:cNvPicPr>
          <p:nvPr/>
        </p:nvPicPr>
        <p:blipFill>
          <a:blip r:embed="rId2" cstate="print"/>
          <a:stretch>
            <a:fillRect/>
          </a:stretch>
        </p:blipFill>
        <p:spPr>
          <a:xfrm>
            <a:off x="2514600" y="1371600"/>
            <a:ext cx="2588142" cy="52578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Philosophy</a:t>
            </a:r>
            <a:endParaRPr lang="en-US" dirty="0"/>
          </a:p>
        </p:txBody>
      </p:sp>
      <p:sp>
        <p:nvSpPr>
          <p:cNvPr id="4" name="TextBox 3"/>
          <p:cNvSpPr txBox="1"/>
          <p:nvPr/>
        </p:nvSpPr>
        <p:spPr>
          <a:xfrm>
            <a:off x="381000" y="1371600"/>
            <a:ext cx="8305800" cy="3785652"/>
          </a:xfrm>
          <a:prstGeom prst="rect">
            <a:avLst/>
          </a:prstGeom>
          <a:noFill/>
        </p:spPr>
        <p:txBody>
          <a:bodyPr wrap="square" rtlCol="0">
            <a:spAutoFit/>
          </a:bodyPr>
          <a:lstStyle/>
          <a:p>
            <a:pPr>
              <a:buFont typeface="Arial" pitchFamily="34" charset="0"/>
              <a:buChar char="•"/>
            </a:pPr>
            <a:r>
              <a:rPr lang="en-US" sz="2400" dirty="0" smtClean="0">
                <a:latin typeface="+mn-lt"/>
              </a:rPr>
              <a:t>Flexible Path, Flexible Capability</a:t>
            </a:r>
          </a:p>
          <a:p>
            <a:pPr lvl="1">
              <a:buFont typeface="Arial" pitchFamily="34" charset="0"/>
              <a:buChar char="•"/>
            </a:pPr>
            <a:r>
              <a:rPr lang="en-US" sz="2400" dirty="0" smtClean="0">
                <a:latin typeface="+mn-lt"/>
              </a:rPr>
              <a:t>Build a system that can be adapted for multiple missions</a:t>
            </a:r>
          </a:p>
          <a:p>
            <a:pPr lvl="1">
              <a:buFont typeface="Arial" pitchFamily="34" charset="0"/>
              <a:buChar char="•"/>
            </a:pPr>
            <a:r>
              <a:rPr lang="en-US" sz="2400" dirty="0" smtClean="0">
                <a:latin typeface="+mn-lt"/>
              </a:rPr>
              <a:t>Minimize the number of unique components</a:t>
            </a:r>
          </a:p>
          <a:p>
            <a:pPr lvl="1">
              <a:buFont typeface="Arial" pitchFamily="34" charset="0"/>
              <a:buChar char="•"/>
            </a:pPr>
            <a:r>
              <a:rPr lang="en-US" sz="2400" dirty="0" smtClean="0">
                <a:latin typeface="+mn-lt"/>
              </a:rPr>
              <a:t>Design for 1 core mission, adapt to others</a:t>
            </a:r>
          </a:p>
          <a:p>
            <a:pPr>
              <a:buFont typeface="Arial" pitchFamily="34" charset="0"/>
              <a:buChar char="•"/>
            </a:pPr>
            <a:r>
              <a:rPr lang="en-US" sz="2400" dirty="0" smtClean="0">
                <a:latin typeface="+mn-lt"/>
              </a:rPr>
              <a:t>Core mission : Manned Near Earth Object exploration</a:t>
            </a:r>
          </a:p>
          <a:p>
            <a:pPr lvl="1">
              <a:buFont typeface="Arial" pitchFamily="34" charset="0"/>
              <a:buChar char="•"/>
            </a:pPr>
            <a:r>
              <a:rPr lang="en-US" sz="2400" dirty="0" smtClean="0">
                <a:latin typeface="+mn-lt"/>
              </a:rPr>
              <a:t>Secondary, high importance, mission: ISS servicing</a:t>
            </a:r>
          </a:p>
          <a:p>
            <a:pPr>
              <a:buFont typeface="Arial" pitchFamily="34" charset="0"/>
              <a:buChar char="•"/>
            </a:pPr>
            <a:endParaRPr lang="en-US" sz="2400" dirty="0" smtClean="0">
              <a:latin typeface="+mn-lt"/>
            </a:endParaRPr>
          </a:p>
          <a:p>
            <a:pPr>
              <a:buFont typeface="Arial" pitchFamily="34" charset="0"/>
              <a:buChar char="•"/>
            </a:pPr>
            <a:r>
              <a:rPr lang="en-US" sz="2400" dirty="0" smtClean="0">
                <a:latin typeface="+mn-lt"/>
              </a:rPr>
              <a:t>Second major mission: Lunar Exploration</a:t>
            </a:r>
          </a:p>
          <a:p>
            <a:pPr>
              <a:buFont typeface="Arial" pitchFamily="34" charset="0"/>
              <a:buChar char="•"/>
            </a:pPr>
            <a:endParaRPr lang="en-US" sz="2400" dirty="0" smtClean="0">
              <a:latin typeface="+mn-lt"/>
            </a:endParaRPr>
          </a:p>
          <a:p>
            <a:pPr>
              <a:buFont typeface="Arial" pitchFamily="34" charset="0"/>
              <a:buChar char="•"/>
            </a:pPr>
            <a:r>
              <a:rPr lang="en-US" sz="2400" dirty="0" smtClean="0">
                <a:latin typeface="+mn-lt"/>
              </a:rPr>
              <a:t>Core assumption: Only use existing launch vehicles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Mass Estimating</a:t>
            </a:r>
            <a:endParaRPr lang="en-US" dirty="0"/>
          </a:p>
        </p:txBody>
      </p:sp>
      <p:graphicFrame>
        <p:nvGraphicFramePr>
          <p:cNvPr id="3" name="Table 2"/>
          <p:cNvGraphicFramePr>
            <a:graphicFrameLocks noGrp="1"/>
          </p:cNvGraphicFramePr>
          <p:nvPr/>
        </p:nvGraphicFramePr>
        <p:xfrm>
          <a:off x="533400" y="1371600"/>
          <a:ext cx="2743199" cy="4065270"/>
        </p:xfrm>
        <a:graphic>
          <a:graphicData uri="http://schemas.openxmlformats.org/drawingml/2006/table">
            <a:tbl>
              <a:tblPr/>
              <a:tblGrid>
                <a:gridCol w="1443789"/>
                <a:gridCol w="842211"/>
                <a:gridCol w="457199"/>
              </a:tblGrid>
              <a:tr h="272143">
                <a:tc gridSpan="3">
                  <a:txBody>
                    <a:bodyPr/>
                    <a:lstStyle/>
                    <a:p>
                      <a:pPr algn="ctr" fontAlgn="b"/>
                      <a:r>
                        <a:rPr lang="en-US" sz="2400" b="0" i="0" u="none" strike="noStrike" dirty="0" smtClean="0">
                          <a:solidFill>
                            <a:srgbClr val="000000"/>
                          </a:solidFill>
                          <a:latin typeface="Calibri"/>
                        </a:rPr>
                        <a:t>Inert </a:t>
                      </a:r>
                      <a:r>
                        <a:rPr lang="en-US" sz="2400" b="0" i="0" u="none" strike="noStrike" dirty="0">
                          <a:solidFill>
                            <a:srgbClr val="000000"/>
                          </a:solidFill>
                          <a:latin typeface="Calibri"/>
                        </a:rPr>
                        <a:t>Mass Estimate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hMerge="1">
                  <a:txBody>
                    <a:bodyPr/>
                    <a:lstStyle/>
                    <a:p>
                      <a:endParaRPr lang="en-US"/>
                    </a:p>
                  </a:txBody>
                  <a:tcPr/>
                </a:tc>
                <a:tc hMerge="1">
                  <a:txBody>
                    <a:bodyPr/>
                    <a:lstStyle/>
                    <a:p>
                      <a:endParaRPr lang="en-US"/>
                    </a:p>
                  </a:txBody>
                  <a:tcPr/>
                </a:tc>
              </a:tr>
              <a:tr h="272143">
                <a:tc>
                  <a:txBody>
                    <a:bodyPr/>
                    <a:lstStyle/>
                    <a:p>
                      <a:pPr algn="l" fontAlgn="b"/>
                      <a:r>
                        <a:rPr lang="en-US" sz="1800" b="0" i="0" u="none" strike="noStrike" dirty="0">
                          <a:solidFill>
                            <a:srgbClr val="000000"/>
                          </a:solidFill>
                          <a:latin typeface="Calibri"/>
                        </a:rPr>
                        <a:t>Initial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800" b="0" i="0" u="none" strike="noStrike" dirty="0">
                          <a:solidFill>
                            <a:srgbClr val="000000"/>
                          </a:solidFill>
                          <a:latin typeface="Calibri"/>
                        </a:rPr>
                        <a:t>2153.00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800" b="0" i="0" u="none" strike="noStrike" dirty="0">
                          <a:solidFill>
                            <a:srgbClr val="000000"/>
                          </a:solidFill>
                          <a:latin typeface="Calibri"/>
                        </a:rPr>
                        <a:t>kg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272143">
                <a:tc>
                  <a:txBody>
                    <a:bodyPr/>
                    <a:lstStyle/>
                    <a:p>
                      <a:pPr algn="l" fontAlgn="b"/>
                      <a:r>
                        <a:rPr lang="en-US" sz="1800" b="0" i="0" u="none" strike="noStrike" dirty="0">
                          <a:solidFill>
                            <a:srgbClr val="000000"/>
                          </a:solidFill>
                          <a:latin typeface="Calibri"/>
                        </a:rPr>
                        <a:t>N2O4 Tank</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800" b="0" i="0" u="none" strike="noStrike" dirty="0">
                          <a:solidFill>
                            <a:srgbClr val="000000"/>
                          </a:solidFill>
                          <a:latin typeface="Calibri"/>
                        </a:rPr>
                        <a:t>146.24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800" b="0" i="0" u="none" strike="noStrike" dirty="0">
                          <a:solidFill>
                            <a:srgbClr val="000000"/>
                          </a:solidFill>
                          <a:latin typeface="Calibri"/>
                        </a:rPr>
                        <a:t>kg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272143">
                <a:tc>
                  <a:txBody>
                    <a:bodyPr/>
                    <a:lstStyle/>
                    <a:p>
                      <a:pPr algn="l" fontAlgn="b"/>
                      <a:r>
                        <a:rPr lang="en-US" sz="1800" b="0" i="0" u="none" strike="noStrike" dirty="0">
                          <a:solidFill>
                            <a:srgbClr val="000000"/>
                          </a:solidFill>
                          <a:latin typeface="Calibri"/>
                        </a:rPr>
                        <a:t>A50 Tank</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800" b="0" i="0" u="none" strike="noStrike" dirty="0">
                          <a:solidFill>
                            <a:srgbClr val="000000"/>
                          </a:solidFill>
                          <a:latin typeface="Calibri"/>
                        </a:rPr>
                        <a:t>131.50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800" b="0" i="0" u="none" strike="noStrike" dirty="0">
                          <a:solidFill>
                            <a:srgbClr val="000000"/>
                          </a:solidFill>
                          <a:latin typeface="Calibri"/>
                        </a:rPr>
                        <a:t>kg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272143">
                <a:tc>
                  <a:txBody>
                    <a:bodyPr/>
                    <a:lstStyle/>
                    <a:p>
                      <a:pPr algn="l" fontAlgn="b"/>
                      <a:r>
                        <a:rPr lang="en-US" sz="1800" b="0" i="0" u="none" strike="noStrike" dirty="0" err="1">
                          <a:solidFill>
                            <a:srgbClr val="000000"/>
                          </a:solidFill>
                          <a:latin typeface="Calibri"/>
                        </a:rPr>
                        <a:t>Intertank</a:t>
                      </a:r>
                      <a:r>
                        <a:rPr lang="en-US" sz="1800" b="0" i="0" u="none" strike="noStrike" dirty="0">
                          <a:solidFill>
                            <a:srgbClr val="000000"/>
                          </a:solidFill>
                          <a:latin typeface="Calibri"/>
                        </a:rPr>
                        <a:t> </a:t>
                      </a:r>
                      <a:r>
                        <a:rPr lang="en-US" sz="1800" b="0" i="0" u="none" strike="noStrike" dirty="0" smtClean="0">
                          <a:solidFill>
                            <a:srgbClr val="000000"/>
                          </a:solidFill>
                          <a:latin typeface="Calibri"/>
                        </a:rPr>
                        <a:t>Fair</a:t>
                      </a:r>
                      <a:endParaRPr lang="en-US" sz="1800" b="0"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800" b="0" i="0" u="none" strike="noStrike" dirty="0">
                          <a:solidFill>
                            <a:srgbClr val="000000"/>
                          </a:solidFill>
                          <a:latin typeface="Calibri"/>
                        </a:rPr>
                        <a:t>144.94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800" b="0" i="0" u="none" strike="noStrike" dirty="0">
                          <a:solidFill>
                            <a:srgbClr val="000000"/>
                          </a:solidFill>
                          <a:latin typeface="Calibri"/>
                        </a:rPr>
                        <a:t>kg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272143">
                <a:tc>
                  <a:txBody>
                    <a:bodyPr/>
                    <a:lstStyle/>
                    <a:p>
                      <a:pPr algn="l" fontAlgn="b"/>
                      <a:r>
                        <a:rPr lang="en-US" sz="1800" b="0" i="0" u="none" strike="noStrike">
                          <a:solidFill>
                            <a:srgbClr val="000000"/>
                          </a:solidFill>
                          <a:latin typeface="Calibri"/>
                        </a:rPr>
                        <a:t>Engine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800" b="0" i="0" u="none" strike="noStrike" dirty="0">
                          <a:solidFill>
                            <a:srgbClr val="000000"/>
                          </a:solidFill>
                          <a:latin typeface="Calibri"/>
                        </a:rPr>
                        <a:t>70.79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800" b="0" i="0" u="none" strike="noStrike" dirty="0">
                          <a:solidFill>
                            <a:srgbClr val="000000"/>
                          </a:solidFill>
                          <a:latin typeface="Calibri"/>
                        </a:rPr>
                        <a:t>kg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272143">
                <a:tc>
                  <a:txBody>
                    <a:bodyPr/>
                    <a:lstStyle/>
                    <a:p>
                      <a:pPr algn="l" fontAlgn="b"/>
                      <a:r>
                        <a:rPr lang="en-US" sz="1800" b="0" i="0" u="none" strike="noStrike">
                          <a:solidFill>
                            <a:srgbClr val="000000"/>
                          </a:solidFill>
                          <a:latin typeface="Calibri"/>
                        </a:rPr>
                        <a:t>Thrust Strt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800" b="0" i="0" u="none" strike="noStrike" dirty="0">
                          <a:solidFill>
                            <a:srgbClr val="000000"/>
                          </a:solidFill>
                          <a:latin typeface="Calibri"/>
                        </a:rPr>
                        <a:t>11.07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800" b="0" i="0" u="none" strike="noStrike" dirty="0">
                          <a:solidFill>
                            <a:srgbClr val="000000"/>
                          </a:solidFill>
                          <a:latin typeface="Calibri"/>
                        </a:rPr>
                        <a:t>kg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272143">
                <a:tc>
                  <a:txBody>
                    <a:bodyPr/>
                    <a:lstStyle/>
                    <a:p>
                      <a:pPr algn="l" fontAlgn="b"/>
                      <a:r>
                        <a:rPr lang="en-US" sz="1800" b="0" i="0" u="none" strike="noStrike">
                          <a:solidFill>
                            <a:srgbClr val="000000"/>
                          </a:solidFill>
                          <a:latin typeface="Calibri"/>
                        </a:rPr>
                        <a:t>Gimbals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800" b="0" i="0" u="none" strike="noStrike" dirty="0">
                          <a:solidFill>
                            <a:srgbClr val="000000"/>
                          </a:solidFill>
                          <a:latin typeface="Calibri"/>
                        </a:rPr>
                        <a:t>13.92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800" b="0" i="0" u="none" strike="noStrike" dirty="0">
                          <a:solidFill>
                            <a:srgbClr val="000000"/>
                          </a:solidFill>
                          <a:latin typeface="Calibri"/>
                        </a:rPr>
                        <a:t>kg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272143">
                <a:tc>
                  <a:txBody>
                    <a:bodyPr/>
                    <a:lstStyle/>
                    <a:p>
                      <a:pPr algn="l" fontAlgn="b"/>
                      <a:r>
                        <a:rPr lang="en-US" sz="1800" b="0" i="0" u="none" strike="noStrike">
                          <a:solidFill>
                            <a:srgbClr val="000000"/>
                          </a:solidFill>
                          <a:latin typeface="Calibri"/>
                        </a:rPr>
                        <a:t>Avionics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800" b="0" i="0" u="none" strike="noStrike" dirty="0">
                          <a:solidFill>
                            <a:srgbClr val="000000"/>
                          </a:solidFill>
                          <a:latin typeface="Calibri"/>
                        </a:rPr>
                        <a:t>310.06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800" b="0" i="0" u="none" strike="noStrike" dirty="0">
                          <a:solidFill>
                            <a:srgbClr val="000000"/>
                          </a:solidFill>
                          <a:latin typeface="Calibri"/>
                        </a:rPr>
                        <a:t>kg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272143">
                <a:tc>
                  <a:txBody>
                    <a:bodyPr/>
                    <a:lstStyle/>
                    <a:p>
                      <a:pPr algn="l" fontAlgn="b"/>
                      <a:r>
                        <a:rPr lang="en-US" sz="1800" b="0" i="0" u="none" strike="noStrike">
                          <a:solidFill>
                            <a:srgbClr val="000000"/>
                          </a:solidFill>
                          <a:latin typeface="Calibri"/>
                        </a:rPr>
                        <a:t>Wiring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800" b="0" i="0" u="none" strike="noStrike" dirty="0">
                          <a:solidFill>
                            <a:srgbClr val="000000"/>
                          </a:solidFill>
                          <a:latin typeface="Calibri"/>
                        </a:rPr>
                        <a:t>223.64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800" b="0" i="0" u="none" strike="noStrike" dirty="0">
                          <a:solidFill>
                            <a:srgbClr val="000000"/>
                          </a:solidFill>
                          <a:latin typeface="Calibri"/>
                        </a:rPr>
                        <a:t>kg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272143">
                <a:tc>
                  <a:txBody>
                    <a:bodyPr/>
                    <a:lstStyle/>
                    <a:p>
                      <a:pPr algn="l" fontAlgn="b"/>
                      <a:r>
                        <a:rPr lang="en-US" sz="1800" b="0" i="0" u="none" strike="noStrike">
                          <a:solidFill>
                            <a:srgbClr val="000000"/>
                          </a:solidFill>
                          <a:latin typeface="Calibri"/>
                        </a:rPr>
                        <a:t>Pressure Hull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800" b="0" i="0" u="none" strike="noStrike" dirty="0" smtClean="0">
                          <a:solidFill>
                            <a:srgbClr val="000000"/>
                          </a:solidFill>
                          <a:latin typeface="Calibri"/>
                        </a:rPr>
                        <a:t>700.00</a:t>
                      </a:r>
                      <a:endParaRPr lang="en-US" sz="1800" b="0"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800" b="0" i="0" u="none" strike="noStrike" dirty="0">
                          <a:solidFill>
                            <a:srgbClr val="000000"/>
                          </a:solidFill>
                          <a:latin typeface="Calibri"/>
                        </a:rPr>
                        <a:t>kg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272143">
                <a:tc>
                  <a:txBody>
                    <a:bodyPr/>
                    <a:lstStyle/>
                    <a:p>
                      <a:pPr algn="l" fontAlgn="b"/>
                      <a:r>
                        <a:rPr lang="en-US" sz="1800" b="0" i="0" u="none" strike="noStrike">
                          <a:solidFill>
                            <a:srgbClr val="000000"/>
                          </a:solidFill>
                          <a:latin typeface="Calibri"/>
                        </a:rPr>
                        <a:t>Total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800" b="0" i="0" u="none" strike="noStrike" dirty="0" smtClean="0">
                          <a:solidFill>
                            <a:srgbClr val="000000"/>
                          </a:solidFill>
                          <a:latin typeface="Calibri"/>
                        </a:rPr>
                        <a:t>1752.17</a:t>
                      </a:r>
                      <a:endParaRPr lang="en-US" sz="1800" b="0"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800" b="0" i="0" u="none" strike="noStrike" dirty="0">
                          <a:solidFill>
                            <a:srgbClr val="000000"/>
                          </a:solidFill>
                          <a:latin typeface="Calibri"/>
                        </a:rPr>
                        <a:t>kg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272143">
                <a:tc>
                  <a:txBody>
                    <a:bodyPr/>
                    <a:lstStyle/>
                    <a:p>
                      <a:pPr algn="l" fontAlgn="b"/>
                      <a:r>
                        <a:rPr lang="en-US" sz="1800" b="0" i="0" u="none" strike="noStrike">
                          <a:solidFill>
                            <a:srgbClr val="000000"/>
                          </a:solidFill>
                          <a:latin typeface="Calibri"/>
                        </a:rPr>
                        <a:t>Margin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800" b="0" i="0" u="none" strike="noStrike" dirty="0" smtClean="0">
                          <a:solidFill>
                            <a:srgbClr val="000000"/>
                          </a:solidFill>
                          <a:latin typeface="Calibri"/>
                        </a:rPr>
                        <a:t>18.62</a:t>
                      </a:r>
                      <a:endParaRPr lang="en-US" sz="1800" b="0"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800" b="0" i="0" u="none" strike="noStrike" dirty="0">
                          <a:solidFill>
                            <a:srgbClr val="000000"/>
                          </a:solidFill>
                          <a:latin typeface="Calibri"/>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272143">
                <a:tc>
                  <a:txBody>
                    <a:bodyPr/>
                    <a:lstStyle/>
                    <a:p>
                      <a:pPr algn="l" fontAlgn="b"/>
                      <a:r>
                        <a:rPr lang="en-US" sz="1800" b="0" i="0" u="none" strike="noStrike">
                          <a:solidFill>
                            <a:srgbClr val="000000"/>
                          </a:solidFill>
                          <a:latin typeface="Calibri"/>
                        </a:rPr>
                        <a:t>Reserve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800" b="0" i="0" u="none" strike="noStrike" dirty="0" smtClean="0">
                          <a:solidFill>
                            <a:srgbClr val="000000"/>
                          </a:solidFill>
                          <a:latin typeface="Calibri"/>
                        </a:rPr>
                        <a:t>400.83</a:t>
                      </a:r>
                      <a:endParaRPr lang="en-US" sz="1800" b="0"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800" b="0" i="0" u="none" strike="noStrike" dirty="0">
                          <a:solidFill>
                            <a:srgbClr val="000000"/>
                          </a:solidFill>
                          <a:latin typeface="Calibri"/>
                        </a:rPr>
                        <a:t>kg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bl>
          </a:graphicData>
        </a:graphic>
      </p:graphicFrame>
      <p:sp>
        <p:nvSpPr>
          <p:cNvPr id="79935" name="TextBox 3"/>
          <p:cNvSpPr txBox="1">
            <a:spLocks noChangeArrowheads="1"/>
          </p:cNvSpPr>
          <p:nvPr/>
        </p:nvSpPr>
        <p:spPr bwMode="auto">
          <a:xfrm>
            <a:off x="3581400" y="1524000"/>
            <a:ext cx="5181600" cy="4154488"/>
          </a:xfrm>
          <a:prstGeom prst="rect">
            <a:avLst/>
          </a:prstGeom>
          <a:noFill/>
          <a:ln w="9525">
            <a:noFill/>
            <a:miter lim="800000"/>
            <a:headEnd/>
            <a:tailEnd/>
          </a:ln>
        </p:spPr>
        <p:txBody>
          <a:bodyPr>
            <a:spAutoFit/>
          </a:bodyPr>
          <a:lstStyle/>
          <a:p>
            <a:pPr>
              <a:buFont typeface="Arial" charset="0"/>
              <a:buChar char="•"/>
            </a:pPr>
            <a:r>
              <a:rPr lang="en-US" sz="2400">
                <a:latin typeface="Calibri" pitchFamily="34" charset="0"/>
              </a:rPr>
              <a:t>Mass estimate allows for 2263.00 kg of mass to be carried inside (or outside) habitable volume</a:t>
            </a:r>
          </a:p>
          <a:p>
            <a:pPr lvl="1">
              <a:buFont typeface="Arial" charset="0"/>
              <a:buChar char="•"/>
            </a:pPr>
            <a:r>
              <a:rPr lang="en-US" sz="2400">
                <a:latin typeface="Calibri" pitchFamily="34" charset="0"/>
              </a:rPr>
              <a:t>Consumables</a:t>
            </a:r>
          </a:p>
          <a:p>
            <a:pPr lvl="2">
              <a:buFont typeface="Arial" charset="0"/>
              <a:buChar char="•"/>
            </a:pPr>
            <a:r>
              <a:rPr lang="en-US" sz="2400">
                <a:latin typeface="Calibri" pitchFamily="34" charset="0"/>
              </a:rPr>
              <a:t>O2, N2, food, water, etc.</a:t>
            </a:r>
          </a:p>
          <a:p>
            <a:pPr lvl="1">
              <a:buFont typeface="Arial" charset="0"/>
              <a:buChar char="•"/>
            </a:pPr>
            <a:r>
              <a:rPr lang="en-US" sz="2400">
                <a:latin typeface="Calibri" pitchFamily="34" charset="0"/>
              </a:rPr>
              <a:t>Power Generation</a:t>
            </a:r>
          </a:p>
          <a:p>
            <a:pPr lvl="2">
              <a:buFont typeface="Arial" charset="0"/>
              <a:buChar char="•"/>
            </a:pPr>
            <a:r>
              <a:rPr lang="en-US" sz="2400">
                <a:latin typeface="Calibri" pitchFamily="34" charset="0"/>
              </a:rPr>
              <a:t> Solar cells (2 Ultraflex arrays)</a:t>
            </a:r>
          </a:p>
          <a:p>
            <a:pPr lvl="2">
              <a:buFont typeface="Arial" charset="0"/>
              <a:buChar char="•"/>
            </a:pPr>
            <a:r>
              <a:rPr lang="en-US" sz="2400">
                <a:latin typeface="Calibri" pitchFamily="34" charset="0"/>
              </a:rPr>
              <a:t>Batteries</a:t>
            </a:r>
          </a:p>
          <a:p>
            <a:pPr lvl="1">
              <a:buFont typeface="Arial" charset="0"/>
              <a:buChar char="•"/>
            </a:pPr>
            <a:r>
              <a:rPr lang="en-US" sz="2400">
                <a:latin typeface="Calibri" pitchFamily="34" charset="0"/>
              </a:rPr>
              <a:t>Life Support Equipment</a:t>
            </a:r>
          </a:p>
          <a:p>
            <a:pPr lvl="2">
              <a:buFont typeface="Arial" charset="0"/>
              <a:buChar char="•"/>
            </a:pPr>
            <a:r>
              <a:rPr lang="en-US" sz="2400">
                <a:latin typeface="Calibri" pitchFamily="34" charset="0"/>
              </a:rPr>
              <a:t>Additional CO2 scrubbers </a:t>
            </a:r>
          </a:p>
          <a:p>
            <a:pPr lvl="2">
              <a:buFont typeface="Arial" charset="0"/>
              <a:buChar char="•"/>
            </a:pPr>
            <a:r>
              <a:rPr lang="en-US" sz="2400">
                <a:latin typeface="Calibri" pitchFamily="34" charset="0"/>
              </a:rPr>
              <a:t>Water Recycling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Propulsion and Propellant Module (PnP Module)</a:t>
            </a:r>
            <a:endParaRPr lang="en-US" sz="3200" dirty="0"/>
          </a:p>
        </p:txBody>
      </p:sp>
      <p:sp>
        <p:nvSpPr>
          <p:cNvPr id="3" name="TextBox 22"/>
          <p:cNvSpPr txBox="1">
            <a:spLocks noChangeArrowheads="1"/>
          </p:cNvSpPr>
          <p:nvPr/>
        </p:nvSpPr>
        <p:spPr bwMode="auto">
          <a:xfrm>
            <a:off x="685800" y="1295400"/>
            <a:ext cx="8077200" cy="3046988"/>
          </a:xfrm>
          <a:prstGeom prst="rect">
            <a:avLst/>
          </a:prstGeom>
          <a:noFill/>
          <a:ln w="9525">
            <a:noFill/>
            <a:miter lim="800000"/>
            <a:headEnd/>
            <a:tailEnd/>
          </a:ln>
        </p:spPr>
        <p:txBody>
          <a:bodyPr wrap="square">
            <a:spAutoFit/>
          </a:bodyPr>
          <a:lstStyle/>
          <a:p>
            <a:pPr>
              <a:buFont typeface="Arial" charset="0"/>
              <a:buChar char="•"/>
            </a:pPr>
            <a:r>
              <a:rPr lang="en-US" sz="2400" dirty="0" smtClean="0">
                <a:latin typeface="Calibri" pitchFamily="34" charset="0"/>
              </a:rPr>
              <a:t>Modular propulsion unit that can dock to crew module, hub module, or  itself (daisy chaining)</a:t>
            </a:r>
          </a:p>
          <a:p>
            <a:pPr>
              <a:buFont typeface="Arial" charset="0"/>
              <a:buChar char="•"/>
            </a:pPr>
            <a:r>
              <a:rPr lang="en-US" sz="2400" dirty="0" smtClean="0">
                <a:latin typeface="Calibri" pitchFamily="34" charset="0"/>
              </a:rPr>
              <a:t>Designed to max Delta IV Heavy LEO launch capability</a:t>
            </a:r>
          </a:p>
          <a:p>
            <a:pPr lvl="1">
              <a:buFont typeface="Arial" charset="0"/>
              <a:buChar char="•"/>
            </a:pPr>
            <a:r>
              <a:rPr lang="en-US" sz="2400" dirty="0" smtClean="0">
                <a:latin typeface="Calibri" pitchFamily="34" charset="0"/>
              </a:rPr>
              <a:t>Sized for NEO mission</a:t>
            </a:r>
          </a:p>
          <a:p>
            <a:pPr>
              <a:buFont typeface="Arial" charset="0"/>
              <a:buChar char="•"/>
            </a:pPr>
            <a:r>
              <a:rPr lang="en-US" sz="2400" dirty="0" smtClean="0">
                <a:latin typeface="Calibri" pitchFamily="34" charset="0"/>
              </a:rPr>
              <a:t>PnP module used for several other missions with varying fuel levels</a:t>
            </a:r>
          </a:p>
          <a:p>
            <a:pPr lvl="1">
              <a:buFont typeface="Arial" charset="0"/>
              <a:buChar char="•"/>
            </a:pPr>
            <a:r>
              <a:rPr lang="en-US" sz="2400" dirty="0" smtClean="0">
                <a:latin typeface="Calibri" pitchFamily="34" charset="0"/>
              </a:rPr>
              <a:t>Same module, same inert mass</a:t>
            </a:r>
          </a:p>
          <a:p>
            <a:pPr>
              <a:buFont typeface="Arial" charset="0"/>
              <a:buChar char="•"/>
            </a:pPr>
            <a:endParaRPr lang="en-US" sz="2400" dirty="0">
              <a:latin typeface="Calibri"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Spacecraft Propulsion Sources</a:t>
            </a:r>
            <a:endParaRPr lang="en-US" dirty="0"/>
          </a:p>
        </p:txBody>
      </p:sp>
      <p:sp>
        <p:nvSpPr>
          <p:cNvPr id="5" name="TextBox 4"/>
          <p:cNvSpPr txBox="1"/>
          <p:nvPr/>
        </p:nvSpPr>
        <p:spPr>
          <a:xfrm>
            <a:off x="2590800" y="1295400"/>
            <a:ext cx="1676400" cy="369888"/>
          </a:xfrm>
          <a:prstGeom prst="rect">
            <a:avLst/>
          </a:prstGeom>
          <a:noFill/>
          <a:ln w="19050">
            <a:solidFill>
              <a:schemeClr val="accent1">
                <a:shade val="50000"/>
              </a:schemeClr>
            </a:solidFill>
          </a:ln>
        </p:spPr>
        <p:txBody>
          <a:bodyPr>
            <a:spAutoFit/>
          </a:bodyPr>
          <a:lstStyle/>
          <a:p>
            <a:pPr fontAlgn="auto">
              <a:spcBef>
                <a:spcPts val="0"/>
              </a:spcBef>
              <a:spcAft>
                <a:spcPts val="0"/>
              </a:spcAft>
              <a:defRPr/>
            </a:pPr>
            <a:r>
              <a:rPr lang="en-US" dirty="0">
                <a:latin typeface="+mn-lt"/>
              </a:rPr>
              <a:t>Mass Expulsion</a:t>
            </a:r>
          </a:p>
        </p:txBody>
      </p:sp>
      <p:sp>
        <p:nvSpPr>
          <p:cNvPr id="6" name="TextBox 5"/>
          <p:cNvSpPr txBox="1"/>
          <p:nvPr/>
        </p:nvSpPr>
        <p:spPr>
          <a:xfrm>
            <a:off x="5867400" y="1295400"/>
            <a:ext cx="2133600" cy="369888"/>
          </a:xfrm>
          <a:prstGeom prst="rect">
            <a:avLst/>
          </a:prstGeom>
          <a:noFill/>
          <a:ln w="19050">
            <a:solidFill>
              <a:schemeClr val="accent1">
                <a:shade val="50000"/>
              </a:schemeClr>
            </a:solidFill>
          </a:ln>
        </p:spPr>
        <p:txBody>
          <a:bodyPr>
            <a:spAutoFit/>
          </a:bodyPr>
          <a:lstStyle/>
          <a:p>
            <a:pPr fontAlgn="auto">
              <a:spcBef>
                <a:spcPts val="0"/>
              </a:spcBef>
              <a:spcAft>
                <a:spcPts val="0"/>
              </a:spcAft>
              <a:defRPr/>
            </a:pPr>
            <a:r>
              <a:rPr lang="en-US" dirty="0">
                <a:latin typeface="+mn-lt"/>
              </a:rPr>
              <a:t>Non-Mass Expulsion</a:t>
            </a:r>
          </a:p>
        </p:txBody>
      </p:sp>
      <p:cxnSp>
        <p:nvCxnSpPr>
          <p:cNvPr id="8" name="Straight Connector 7"/>
          <p:cNvCxnSpPr>
            <a:stCxn id="5" idx="3"/>
            <a:endCxn id="6" idx="1"/>
          </p:cNvCxnSpPr>
          <p:nvPr/>
        </p:nvCxnSpPr>
        <p:spPr>
          <a:xfrm>
            <a:off x="4267200" y="1479550"/>
            <a:ext cx="1600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5867400" y="1295400"/>
            <a:ext cx="2133600" cy="38100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5867400" y="1295400"/>
            <a:ext cx="2133600" cy="38100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924175" y="2047875"/>
            <a:ext cx="990600" cy="369888"/>
          </a:xfrm>
          <a:prstGeom prst="rect">
            <a:avLst/>
          </a:prstGeom>
          <a:noFill/>
          <a:ln w="19050">
            <a:solidFill>
              <a:schemeClr val="accent1">
                <a:shade val="50000"/>
              </a:schemeClr>
            </a:solidFill>
          </a:ln>
        </p:spPr>
        <p:txBody>
          <a:bodyPr>
            <a:spAutoFit/>
          </a:bodyPr>
          <a:lstStyle/>
          <a:p>
            <a:pPr fontAlgn="auto">
              <a:spcBef>
                <a:spcPts val="0"/>
              </a:spcBef>
              <a:spcAft>
                <a:spcPts val="0"/>
              </a:spcAft>
              <a:defRPr/>
            </a:pPr>
            <a:r>
              <a:rPr lang="en-US" dirty="0">
                <a:latin typeface="+mn-lt"/>
              </a:rPr>
              <a:t>Thermal </a:t>
            </a:r>
          </a:p>
        </p:txBody>
      </p:sp>
      <p:sp>
        <p:nvSpPr>
          <p:cNvPr id="15" name="TextBox 14"/>
          <p:cNvSpPr txBox="1"/>
          <p:nvPr/>
        </p:nvSpPr>
        <p:spPr>
          <a:xfrm>
            <a:off x="5562600" y="2057400"/>
            <a:ext cx="1676400" cy="369888"/>
          </a:xfrm>
          <a:prstGeom prst="rect">
            <a:avLst/>
          </a:prstGeom>
          <a:noFill/>
          <a:ln w="19050">
            <a:solidFill>
              <a:schemeClr val="accent1">
                <a:shade val="50000"/>
              </a:schemeClr>
            </a:solidFill>
          </a:ln>
        </p:spPr>
        <p:txBody>
          <a:bodyPr>
            <a:spAutoFit/>
          </a:bodyPr>
          <a:lstStyle/>
          <a:p>
            <a:pPr fontAlgn="auto">
              <a:spcBef>
                <a:spcPts val="0"/>
              </a:spcBef>
              <a:spcAft>
                <a:spcPts val="0"/>
              </a:spcAft>
              <a:defRPr/>
            </a:pPr>
            <a:r>
              <a:rPr lang="en-US" dirty="0">
                <a:latin typeface="+mn-lt"/>
              </a:rPr>
              <a:t>Non-Thermal</a:t>
            </a:r>
          </a:p>
        </p:txBody>
      </p:sp>
      <p:cxnSp>
        <p:nvCxnSpPr>
          <p:cNvPr id="17" name="Straight Connector 16"/>
          <p:cNvCxnSpPr>
            <a:stCxn id="5" idx="2"/>
            <a:endCxn id="14" idx="0"/>
          </p:cNvCxnSpPr>
          <p:nvPr/>
        </p:nvCxnSpPr>
        <p:spPr>
          <a:xfrm rot="5400000">
            <a:off x="3232944" y="1851819"/>
            <a:ext cx="382587" cy="9525"/>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14" idx="3"/>
            <a:endCxn id="15" idx="1"/>
          </p:cNvCxnSpPr>
          <p:nvPr/>
        </p:nvCxnSpPr>
        <p:spPr>
          <a:xfrm>
            <a:off x="3914775" y="2232025"/>
            <a:ext cx="1647825" cy="9525"/>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V="1">
            <a:off x="5562600" y="2057400"/>
            <a:ext cx="1676400" cy="38100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5562600" y="2057400"/>
            <a:ext cx="1676400" cy="38100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3886200" y="2667000"/>
            <a:ext cx="1524000" cy="369888"/>
          </a:xfrm>
          <a:prstGeom prst="rect">
            <a:avLst/>
          </a:prstGeom>
          <a:noFill/>
          <a:ln w="19050">
            <a:solidFill>
              <a:schemeClr val="accent1">
                <a:shade val="50000"/>
              </a:schemeClr>
            </a:solidFill>
          </a:ln>
        </p:spPr>
        <p:txBody>
          <a:bodyPr>
            <a:spAutoFit/>
          </a:bodyPr>
          <a:lstStyle/>
          <a:p>
            <a:pPr fontAlgn="auto">
              <a:spcBef>
                <a:spcPts val="0"/>
              </a:spcBef>
              <a:spcAft>
                <a:spcPts val="0"/>
              </a:spcAft>
              <a:defRPr/>
            </a:pPr>
            <a:r>
              <a:rPr lang="en-US" dirty="0">
                <a:latin typeface="+mn-lt"/>
              </a:rPr>
              <a:t>Non-Chemical</a:t>
            </a:r>
          </a:p>
        </p:txBody>
      </p:sp>
      <p:sp>
        <p:nvSpPr>
          <p:cNvPr id="31" name="TextBox 30"/>
          <p:cNvSpPr txBox="1"/>
          <p:nvPr/>
        </p:nvSpPr>
        <p:spPr>
          <a:xfrm>
            <a:off x="1828800" y="2667000"/>
            <a:ext cx="1066800" cy="369888"/>
          </a:xfrm>
          <a:prstGeom prst="rect">
            <a:avLst/>
          </a:prstGeom>
          <a:noFill/>
          <a:ln w="19050">
            <a:solidFill>
              <a:schemeClr val="accent1">
                <a:shade val="50000"/>
              </a:schemeClr>
            </a:solidFill>
          </a:ln>
        </p:spPr>
        <p:txBody>
          <a:bodyPr>
            <a:spAutoFit/>
          </a:bodyPr>
          <a:lstStyle/>
          <a:p>
            <a:pPr fontAlgn="auto">
              <a:spcBef>
                <a:spcPts val="0"/>
              </a:spcBef>
              <a:spcAft>
                <a:spcPts val="0"/>
              </a:spcAft>
              <a:defRPr/>
            </a:pPr>
            <a:r>
              <a:rPr lang="en-US" dirty="0">
                <a:latin typeface="+mn-lt"/>
              </a:rPr>
              <a:t>Chemical </a:t>
            </a:r>
          </a:p>
        </p:txBody>
      </p:sp>
      <p:sp>
        <p:nvSpPr>
          <p:cNvPr id="32" name="TextBox 31"/>
          <p:cNvSpPr txBox="1"/>
          <p:nvPr/>
        </p:nvSpPr>
        <p:spPr>
          <a:xfrm>
            <a:off x="304800" y="3429000"/>
            <a:ext cx="1828800" cy="369888"/>
          </a:xfrm>
          <a:prstGeom prst="rect">
            <a:avLst/>
          </a:prstGeom>
          <a:noFill/>
          <a:ln w="19050">
            <a:solidFill>
              <a:schemeClr val="accent1">
                <a:shade val="50000"/>
              </a:schemeClr>
            </a:solidFill>
          </a:ln>
        </p:spPr>
        <p:txBody>
          <a:bodyPr>
            <a:spAutoFit/>
          </a:bodyPr>
          <a:lstStyle/>
          <a:p>
            <a:pPr fontAlgn="auto">
              <a:spcBef>
                <a:spcPts val="0"/>
              </a:spcBef>
              <a:spcAft>
                <a:spcPts val="0"/>
              </a:spcAft>
              <a:defRPr/>
            </a:pPr>
            <a:r>
              <a:rPr lang="en-US" dirty="0">
                <a:latin typeface="+mn-lt"/>
              </a:rPr>
              <a:t>Monopropellants</a:t>
            </a:r>
          </a:p>
        </p:txBody>
      </p:sp>
      <p:sp>
        <p:nvSpPr>
          <p:cNvPr id="33" name="TextBox 32"/>
          <p:cNvSpPr txBox="1"/>
          <p:nvPr/>
        </p:nvSpPr>
        <p:spPr>
          <a:xfrm>
            <a:off x="2514600" y="3429000"/>
            <a:ext cx="1676400" cy="369888"/>
          </a:xfrm>
          <a:prstGeom prst="rect">
            <a:avLst/>
          </a:prstGeom>
          <a:noFill/>
          <a:ln w="19050">
            <a:solidFill>
              <a:schemeClr val="accent1">
                <a:shade val="50000"/>
              </a:schemeClr>
            </a:solidFill>
          </a:ln>
        </p:spPr>
        <p:txBody>
          <a:bodyPr>
            <a:spAutoFit/>
          </a:bodyPr>
          <a:lstStyle/>
          <a:p>
            <a:pPr fontAlgn="auto">
              <a:spcBef>
                <a:spcPts val="0"/>
              </a:spcBef>
              <a:spcAft>
                <a:spcPts val="0"/>
              </a:spcAft>
              <a:defRPr/>
            </a:pPr>
            <a:r>
              <a:rPr lang="en-US" dirty="0">
                <a:latin typeface="+mn-lt"/>
              </a:rPr>
              <a:t>Bipropellants</a:t>
            </a:r>
          </a:p>
        </p:txBody>
      </p:sp>
      <p:sp>
        <p:nvSpPr>
          <p:cNvPr id="34" name="TextBox 33"/>
          <p:cNvSpPr txBox="1"/>
          <p:nvPr/>
        </p:nvSpPr>
        <p:spPr>
          <a:xfrm>
            <a:off x="4495800" y="5029200"/>
            <a:ext cx="1143000" cy="369888"/>
          </a:xfrm>
          <a:prstGeom prst="rect">
            <a:avLst/>
          </a:prstGeom>
          <a:noFill/>
          <a:ln w="19050">
            <a:solidFill>
              <a:schemeClr val="accent1">
                <a:shade val="50000"/>
              </a:schemeClr>
            </a:solidFill>
          </a:ln>
        </p:spPr>
        <p:txBody>
          <a:bodyPr>
            <a:spAutoFit/>
          </a:bodyPr>
          <a:lstStyle/>
          <a:p>
            <a:pPr fontAlgn="auto">
              <a:spcBef>
                <a:spcPts val="0"/>
              </a:spcBef>
              <a:spcAft>
                <a:spcPts val="0"/>
              </a:spcAft>
              <a:defRPr/>
            </a:pPr>
            <a:r>
              <a:rPr lang="en-US" dirty="0">
                <a:latin typeface="+mn-lt"/>
              </a:rPr>
              <a:t>Pump-Fed</a:t>
            </a:r>
          </a:p>
        </p:txBody>
      </p:sp>
      <p:sp>
        <p:nvSpPr>
          <p:cNvPr id="35" name="TextBox 34"/>
          <p:cNvSpPr txBox="1"/>
          <p:nvPr/>
        </p:nvSpPr>
        <p:spPr>
          <a:xfrm>
            <a:off x="2590800" y="5029200"/>
            <a:ext cx="1447800" cy="369888"/>
          </a:xfrm>
          <a:prstGeom prst="rect">
            <a:avLst/>
          </a:prstGeom>
          <a:noFill/>
          <a:ln w="19050">
            <a:solidFill>
              <a:schemeClr val="accent1">
                <a:shade val="50000"/>
              </a:schemeClr>
            </a:solidFill>
          </a:ln>
        </p:spPr>
        <p:txBody>
          <a:bodyPr>
            <a:spAutoFit/>
          </a:bodyPr>
          <a:lstStyle/>
          <a:p>
            <a:pPr fontAlgn="auto">
              <a:spcBef>
                <a:spcPts val="0"/>
              </a:spcBef>
              <a:spcAft>
                <a:spcPts val="0"/>
              </a:spcAft>
              <a:defRPr/>
            </a:pPr>
            <a:r>
              <a:rPr lang="en-US" dirty="0">
                <a:latin typeface="+mn-lt"/>
              </a:rPr>
              <a:t>Pressure-Fed</a:t>
            </a:r>
          </a:p>
        </p:txBody>
      </p:sp>
      <p:sp>
        <p:nvSpPr>
          <p:cNvPr id="36" name="TextBox 35"/>
          <p:cNvSpPr txBox="1"/>
          <p:nvPr/>
        </p:nvSpPr>
        <p:spPr>
          <a:xfrm>
            <a:off x="5895975" y="4333875"/>
            <a:ext cx="1447800" cy="369888"/>
          </a:xfrm>
          <a:prstGeom prst="rect">
            <a:avLst/>
          </a:prstGeom>
          <a:noFill/>
          <a:ln w="19050">
            <a:solidFill>
              <a:schemeClr val="accent1">
                <a:shade val="50000"/>
              </a:schemeClr>
            </a:solidFill>
          </a:ln>
        </p:spPr>
        <p:txBody>
          <a:bodyPr>
            <a:spAutoFit/>
          </a:bodyPr>
          <a:lstStyle/>
          <a:p>
            <a:pPr fontAlgn="auto">
              <a:spcBef>
                <a:spcPts val="0"/>
              </a:spcBef>
              <a:spcAft>
                <a:spcPts val="0"/>
              </a:spcAft>
              <a:defRPr/>
            </a:pPr>
            <a:r>
              <a:rPr lang="en-US" dirty="0">
                <a:latin typeface="+mn-lt"/>
              </a:rPr>
              <a:t>Air-Breathing</a:t>
            </a:r>
          </a:p>
        </p:txBody>
      </p:sp>
      <p:sp>
        <p:nvSpPr>
          <p:cNvPr id="37" name="TextBox 36"/>
          <p:cNvSpPr txBox="1"/>
          <p:nvPr/>
        </p:nvSpPr>
        <p:spPr>
          <a:xfrm>
            <a:off x="4495800" y="4343400"/>
            <a:ext cx="838200" cy="369888"/>
          </a:xfrm>
          <a:prstGeom prst="rect">
            <a:avLst/>
          </a:prstGeom>
          <a:noFill/>
          <a:ln w="19050">
            <a:solidFill>
              <a:schemeClr val="accent1">
                <a:shade val="50000"/>
              </a:schemeClr>
            </a:solidFill>
          </a:ln>
        </p:spPr>
        <p:txBody>
          <a:bodyPr>
            <a:spAutoFit/>
          </a:bodyPr>
          <a:lstStyle/>
          <a:p>
            <a:pPr fontAlgn="auto">
              <a:spcBef>
                <a:spcPts val="0"/>
              </a:spcBef>
              <a:spcAft>
                <a:spcPts val="0"/>
              </a:spcAft>
              <a:defRPr/>
            </a:pPr>
            <a:r>
              <a:rPr lang="en-US" dirty="0">
                <a:latin typeface="+mn-lt"/>
              </a:rPr>
              <a:t>Liquids</a:t>
            </a:r>
          </a:p>
        </p:txBody>
      </p:sp>
      <p:sp>
        <p:nvSpPr>
          <p:cNvPr id="38" name="TextBox 37"/>
          <p:cNvSpPr txBox="1"/>
          <p:nvPr/>
        </p:nvSpPr>
        <p:spPr>
          <a:xfrm>
            <a:off x="3124200" y="4343400"/>
            <a:ext cx="914400" cy="369888"/>
          </a:xfrm>
          <a:prstGeom prst="rect">
            <a:avLst/>
          </a:prstGeom>
          <a:noFill/>
          <a:ln w="19050">
            <a:solidFill>
              <a:schemeClr val="accent1">
                <a:shade val="50000"/>
              </a:schemeClr>
            </a:solidFill>
          </a:ln>
        </p:spPr>
        <p:txBody>
          <a:bodyPr>
            <a:spAutoFit/>
          </a:bodyPr>
          <a:lstStyle/>
          <a:p>
            <a:pPr fontAlgn="auto">
              <a:spcBef>
                <a:spcPts val="0"/>
              </a:spcBef>
              <a:spcAft>
                <a:spcPts val="0"/>
              </a:spcAft>
              <a:defRPr/>
            </a:pPr>
            <a:r>
              <a:rPr lang="en-US" dirty="0">
                <a:latin typeface="+mn-lt"/>
              </a:rPr>
              <a:t>Hybrids</a:t>
            </a:r>
          </a:p>
        </p:txBody>
      </p:sp>
      <p:sp>
        <p:nvSpPr>
          <p:cNvPr id="39" name="TextBox 38"/>
          <p:cNvSpPr txBox="1"/>
          <p:nvPr/>
        </p:nvSpPr>
        <p:spPr>
          <a:xfrm>
            <a:off x="1828800" y="4343400"/>
            <a:ext cx="762000" cy="369888"/>
          </a:xfrm>
          <a:prstGeom prst="rect">
            <a:avLst/>
          </a:prstGeom>
          <a:noFill/>
          <a:ln w="19050">
            <a:solidFill>
              <a:schemeClr val="accent1">
                <a:shade val="50000"/>
              </a:schemeClr>
            </a:solidFill>
          </a:ln>
        </p:spPr>
        <p:txBody>
          <a:bodyPr>
            <a:spAutoFit/>
          </a:bodyPr>
          <a:lstStyle/>
          <a:p>
            <a:pPr fontAlgn="auto">
              <a:spcBef>
                <a:spcPts val="0"/>
              </a:spcBef>
              <a:spcAft>
                <a:spcPts val="0"/>
              </a:spcAft>
              <a:defRPr/>
            </a:pPr>
            <a:r>
              <a:rPr lang="en-US" dirty="0">
                <a:latin typeface="+mn-lt"/>
              </a:rPr>
              <a:t>Solids</a:t>
            </a:r>
          </a:p>
        </p:txBody>
      </p:sp>
      <p:cxnSp>
        <p:nvCxnSpPr>
          <p:cNvPr id="41" name="Straight Connector 40"/>
          <p:cNvCxnSpPr>
            <a:stCxn id="31" idx="3"/>
            <a:endCxn id="30" idx="1"/>
          </p:cNvCxnSpPr>
          <p:nvPr/>
        </p:nvCxnSpPr>
        <p:spPr>
          <a:xfrm>
            <a:off x="2895600" y="2851150"/>
            <a:ext cx="990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Straight Connector 42"/>
          <p:cNvCxnSpPr>
            <a:stCxn id="14" idx="2"/>
          </p:cNvCxnSpPr>
          <p:nvPr/>
        </p:nvCxnSpPr>
        <p:spPr>
          <a:xfrm rot="16200000" flipH="1">
            <a:off x="3223419" y="2613819"/>
            <a:ext cx="401637" cy="9525"/>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p:cNvCxnSpPr>
            <a:stCxn id="32" idx="3"/>
            <a:endCxn id="33" idx="1"/>
          </p:cNvCxnSpPr>
          <p:nvPr/>
        </p:nvCxnSpPr>
        <p:spPr>
          <a:xfrm>
            <a:off x="2133600" y="3613150"/>
            <a:ext cx="381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Straight Connector 50"/>
          <p:cNvCxnSpPr>
            <a:stCxn id="31" idx="2"/>
          </p:cNvCxnSpPr>
          <p:nvPr/>
        </p:nvCxnSpPr>
        <p:spPr>
          <a:xfrm rot="5400000">
            <a:off x="2089944" y="3309144"/>
            <a:ext cx="54451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2209800" y="4114800"/>
            <a:ext cx="4419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Straight Connector 56"/>
          <p:cNvCxnSpPr>
            <a:endCxn id="39" idx="0"/>
          </p:cNvCxnSpPr>
          <p:nvPr/>
        </p:nvCxnSpPr>
        <p:spPr>
          <a:xfrm rot="5400000">
            <a:off x="2095500" y="4229100"/>
            <a:ext cx="228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58"/>
          <p:cNvCxnSpPr>
            <a:stCxn id="38" idx="0"/>
          </p:cNvCxnSpPr>
          <p:nvPr/>
        </p:nvCxnSpPr>
        <p:spPr>
          <a:xfrm rot="5400000" flipH="1" flipV="1">
            <a:off x="3467100" y="4229100"/>
            <a:ext cx="228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Straight Connector 60"/>
          <p:cNvCxnSpPr>
            <a:stCxn id="37" idx="0"/>
          </p:cNvCxnSpPr>
          <p:nvPr/>
        </p:nvCxnSpPr>
        <p:spPr>
          <a:xfrm rot="5400000" flipH="1" flipV="1">
            <a:off x="4805362" y="4233863"/>
            <a:ext cx="21907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Straight Connector 64"/>
          <p:cNvCxnSpPr>
            <a:endCxn id="36" idx="0"/>
          </p:cNvCxnSpPr>
          <p:nvPr/>
        </p:nvCxnSpPr>
        <p:spPr>
          <a:xfrm rot="5400000">
            <a:off x="6510337" y="4224338"/>
            <a:ext cx="21907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5" name="Straight Connector 74"/>
          <p:cNvCxnSpPr>
            <a:stCxn id="35" idx="3"/>
            <a:endCxn id="34" idx="1"/>
          </p:cNvCxnSpPr>
          <p:nvPr/>
        </p:nvCxnSpPr>
        <p:spPr>
          <a:xfrm>
            <a:off x="4038600" y="5213350"/>
            <a:ext cx="45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1" name="Shape 80"/>
          <p:cNvCxnSpPr>
            <a:stCxn id="37" idx="1"/>
          </p:cNvCxnSpPr>
          <p:nvPr/>
        </p:nvCxnSpPr>
        <p:spPr>
          <a:xfrm rot="10800000" flipV="1">
            <a:off x="4267200" y="4527550"/>
            <a:ext cx="228600" cy="654050"/>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85" name="Straight Connector 84"/>
          <p:cNvCxnSpPr>
            <a:stCxn id="38" idx="3"/>
            <a:endCxn id="37" idx="1"/>
          </p:cNvCxnSpPr>
          <p:nvPr/>
        </p:nvCxnSpPr>
        <p:spPr>
          <a:xfrm>
            <a:off x="4038600" y="4527550"/>
            <a:ext cx="457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flipV="1">
            <a:off x="3886200" y="2667000"/>
            <a:ext cx="1524000" cy="3810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3886200" y="2667000"/>
            <a:ext cx="1524000" cy="3810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3124200" y="4343400"/>
            <a:ext cx="914400" cy="3810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rot="10800000" flipV="1">
            <a:off x="3124200" y="4343400"/>
            <a:ext cx="914400" cy="3810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5867400" y="4343400"/>
            <a:ext cx="1447800" cy="3048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rot="10800000" flipV="1">
            <a:off x="5867400" y="4343400"/>
            <a:ext cx="1447800" cy="3048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a:stCxn id="33" idx="2"/>
          </p:cNvCxnSpPr>
          <p:nvPr/>
        </p:nvCxnSpPr>
        <p:spPr>
          <a:xfrm rot="5400000">
            <a:off x="3194844" y="3956844"/>
            <a:ext cx="31591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1828800" y="4343400"/>
            <a:ext cx="762000" cy="3810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rot="10800000" flipV="1">
            <a:off x="1828800" y="4343400"/>
            <a:ext cx="762000" cy="3810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10" name="TextBox 109"/>
          <p:cNvSpPr txBox="1"/>
          <p:nvPr/>
        </p:nvSpPr>
        <p:spPr>
          <a:xfrm>
            <a:off x="6705600" y="5943600"/>
            <a:ext cx="1219200" cy="246063"/>
          </a:xfrm>
          <a:prstGeom prst="rect">
            <a:avLst/>
          </a:prstGeom>
          <a:noFill/>
        </p:spPr>
        <p:txBody>
          <a:bodyPr>
            <a:spAutoFit/>
          </a:bodyPr>
          <a:lstStyle/>
          <a:p>
            <a:pPr fontAlgn="auto">
              <a:spcBef>
                <a:spcPts val="0"/>
              </a:spcBef>
              <a:spcAft>
                <a:spcPts val="0"/>
              </a:spcAft>
              <a:defRPr/>
            </a:pPr>
            <a:r>
              <a:rPr lang="en-US" sz="1000" dirty="0">
                <a:solidFill>
                  <a:schemeClr val="accent1">
                    <a:lumMod val="75000"/>
                  </a:schemeClr>
                </a:solidFill>
                <a:latin typeface="+mn-lt"/>
              </a:rPr>
              <a:t>*Akin – ENAE 788D</a:t>
            </a:r>
          </a:p>
        </p:txBody>
      </p:sp>
      <p:sp>
        <p:nvSpPr>
          <p:cNvPr id="117" name="TextBox 116"/>
          <p:cNvSpPr txBox="1"/>
          <p:nvPr/>
        </p:nvSpPr>
        <p:spPr>
          <a:xfrm>
            <a:off x="1905000" y="5867400"/>
            <a:ext cx="1219200" cy="369888"/>
          </a:xfrm>
          <a:prstGeom prst="rect">
            <a:avLst/>
          </a:prstGeom>
          <a:noFill/>
          <a:ln w="19050">
            <a:solidFill>
              <a:schemeClr val="accent1">
                <a:shade val="50000"/>
              </a:schemeClr>
            </a:solidFill>
          </a:ln>
        </p:spPr>
        <p:txBody>
          <a:bodyPr>
            <a:spAutoFit/>
          </a:bodyPr>
          <a:lstStyle/>
          <a:p>
            <a:pPr fontAlgn="auto">
              <a:spcBef>
                <a:spcPts val="0"/>
              </a:spcBef>
              <a:spcAft>
                <a:spcPts val="0"/>
              </a:spcAft>
              <a:defRPr/>
            </a:pPr>
            <a:r>
              <a:rPr lang="en-US" dirty="0">
                <a:latin typeface="+mn-lt"/>
              </a:rPr>
              <a:t>Petroleum</a:t>
            </a:r>
          </a:p>
        </p:txBody>
      </p:sp>
      <p:sp>
        <p:nvSpPr>
          <p:cNvPr id="118" name="TextBox 117"/>
          <p:cNvSpPr txBox="1"/>
          <p:nvPr/>
        </p:nvSpPr>
        <p:spPr>
          <a:xfrm>
            <a:off x="3733800" y="5867400"/>
            <a:ext cx="1066800" cy="369888"/>
          </a:xfrm>
          <a:prstGeom prst="rect">
            <a:avLst/>
          </a:prstGeom>
          <a:noFill/>
          <a:ln w="19050">
            <a:solidFill>
              <a:schemeClr val="accent1">
                <a:shade val="50000"/>
              </a:schemeClr>
            </a:solidFill>
          </a:ln>
        </p:spPr>
        <p:txBody>
          <a:bodyPr>
            <a:spAutoFit/>
          </a:bodyPr>
          <a:lstStyle/>
          <a:p>
            <a:pPr fontAlgn="auto">
              <a:spcBef>
                <a:spcPts val="0"/>
              </a:spcBef>
              <a:spcAft>
                <a:spcPts val="0"/>
              </a:spcAft>
              <a:defRPr/>
            </a:pPr>
            <a:r>
              <a:rPr lang="en-US" dirty="0">
                <a:latin typeface="+mn-lt"/>
              </a:rPr>
              <a:t>Cryogens</a:t>
            </a:r>
          </a:p>
        </p:txBody>
      </p:sp>
      <p:sp>
        <p:nvSpPr>
          <p:cNvPr id="119" name="TextBox 118"/>
          <p:cNvSpPr txBox="1"/>
          <p:nvPr/>
        </p:nvSpPr>
        <p:spPr>
          <a:xfrm>
            <a:off x="5257800" y="5867400"/>
            <a:ext cx="1143000" cy="369888"/>
          </a:xfrm>
          <a:prstGeom prst="rect">
            <a:avLst/>
          </a:prstGeom>
          <a:noFill/>
          <a:ln w="19050">
            <a:solidFill>
              <a:schemeClr val="accent1">
                <a:shade val="50000"/>
              </a:schemeClr>
            </a:solidFill>
          </a:ln>
        </p:spPr>
        <p:txBody>
          <a:bodyPr>
            <a:spAutoFit/>
          </a:bodyPr>
          <a:lstStyle/>
          <a:p>
            <a:pPr fontAlgn="auto">
              <a:spcBef>
                <a:spcPts val="0"/>
              </a:spcBef>
              <a:spcAft>
                <a:spcPts val="0"/>
              </a:spcAft>
              <a:defRPr/>
            </a:pPr>
            <a:r>
              <a:rPr lang="en-US" dirty="0" err="1">
                <a:latin typeface="+mn-lt"/>
              </a:rPr>
              <a:t>Hypergols</a:t>
            </a:r>
            <a:endParaRPr lang="en-US" dirty="0">
              <a:latin typeface="+mn-lt"/>
            </a:endParaRPr>
          </a:p>
        </p:txBody>
      </p:sp>
      <p:cxnSp>
        <p:nvCxnSpPr>
          <p:cNvPr id="123" name="Shape 122"/>
          <p:cNvCxnSpPr>
            <a:endCxn id="117" idx="0"/>
          </p:cNvCxnSpPr>
          <p:nvPr/>
        </p:nvCxnSpPr>
        <p:spPr>
          <a:xfrm rot="10800000" flipV="1">
            <a:off x="2514600" y="5715000"/>
            <a:ext cx="1676400" cy="152400"/>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125" name="Shape 124"/>
          <p:cNvCxnSpPr>
            <a:endCxn id="119" idx="0"/>
          </p:cNvCxnSpPr>
          <p:nvPr/>
        </p:nvCxnSpPr>
        <p:spPr>
          <a:xfrm>
            <a:off x="4114800" y="5715000"/>
            <a:ext cx="1714500" cy="152400"/>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144" name="Shape 143"/>
          <p:cNvCxnSpPr>
            <a:stCxn id="34" idx="1"/>
          </p:cNvCxnSpPr>
          <p:nvPr/>
        </p:nvCxnSpPr>
        <p:spPr>
          <a:xfrm rot="10800000" flipV="1">
            <a:off x="4267200" y="5213350"/>
            <a:ext cx="228600" cy="501650"/>
          </a:xfrm>
          <a:prstGeom prst="bentConnector2">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Hypergolic Propellants</a:t>
            </a:r>
            <a:endParaRPr lang="en-US" dirty="0"/>
          </a:p>
        </p:txBody>
      </p:sp>
      <p:sp>
        <p:nvSpPr>
          <p:cNvPr id="48131" name="TextBox 4"/>
          <p:cNvSpPr txBox="1">
            <a:spLocks noChangeArrowheads="1"/>
          </p:cNvSpPr>
          <p:nvPr/>
        </p:nvSpPr>
        <p:spPr bwMode="auto">
          <a:xfrm>
            <a:off x="609600" y="1600200"/>
            <a:ext cx="8077200" cy="4524375"/>
          </a:xfrm>
          <a:prstGeom prst="rect">
            <a:avLst/>
          </a:prstGeom>
          <a:noFill/>
          <a:ln w="9525">
            <a:noFill/>
            <a:miter lim="800000"/>
            <a:headEnd/>
            <a:tailEnd/>
          </a:ln>
        </p:spPr>
        <p:txBody>
          <a:bodyPr>
            <a:spAutoFit/>
          </a:bodyPr>
          <a:lstStyle/>
          <a:p>
            <a:r>
              <a:rPr lang="en-US" u="sng">
                <a:latin typeface="Calibri" pitchFamily="34" charset="0"/>
              </a:rPr>
              <a:t>Advantages</a:t>
            </a:r>
            <a:r>
              <a:rPr lang="en-US">
                <a:latin typeface="Calibri" pitchFamily="34" charset="0"/>
              </a:rPr>
              <a:t>:</a:t>
            </a:r>
          </a:p>
          <a:p>
            <a:r>
              <a:rPr lang="en-US">
                <a:latin typeface="Calibri" pitchFamily="34" charset="0"/>
              </a:rPr>
              <a:t>The two propellants spontaneous combust on contact .</a:t>
            </a:r>
          </a:p>
          <a:p>
            <a:r>
              <a:rPr lang="en-US">
                <a:latin typeface="Calibri" pitchFamily="34" charset="0"/>
              </a:rPr>
              <a:t>Liquid at ordinary temperatures.</a:t>
            </a:r>
          </a:p>
          <a:p>
            <a:r>
              <a:rPr lang="en-US">
                <a:latin typeface="Calibri" pitchFamily="34" charset="0"/>
              </a:rPr>
              <a:t>Suitable for space missions &gt; 1 year.</a:t>
            </a:r>
          </a:p>
          <a:p>
            <a:r>
              <a:rPr lang="en-US">
                <a:latin typeface="Calibri" pitchFamily="34" charset="0"/>
              </a:rPr>
              <a:t>Can start/restart as needed per mission requirements. </a:t>
            </a:r>
          </a:p>
          <a:p>
            <a:endParaRPr lang="en-US">
              <a:latin typeface="Calibri" pitchFamily="34" charset="0"/>
            </a:endParaRPr>
          </a:p>
          <a:p>
            <a:r>
              <a:rPr lang="en-US">
                <a:latin typeface="Calibri" pitchFamily="34" charset="0"/>
              </a:rPr>
              <a:t>Most commonly used oxidizer:  nitrogen tetroxide (N2O4 or NTO)</a:t>
            </a:r>
          </a:p>
          <a:p>
            <a:endParaRPr lang="en-US">
              <a:latin typeface="Calibri" pitchFamily="34" charset="0"/>
            </a:endParaRPr>
          </a:p>
          <a:p>
            <a:r>
              <a:rPr lang="en-US">
                <a:latin typeface="Calibri" pitchFamily="34" charset="0"/>
              </a:rPr>
              <a:t>Common fuels: </a:t>
            </a:r>
          </a:p>
          <a:p>
            <a:r>
              <a:rPr lang="en-US">
                <a:latin typeface="Calibri" pitchFamily="34" charset="0"/>
              </a:rPr>
              <a:t>	- Monomethylhydrazine (MMH)</a:t>
            </a:r>
          </a:p>
          <a:p>
            <a:r>
              <a:rPr lang="en-US">
                <a:latin typeface="Calibri" pitchFamily="34" charset="0"/>
              </a:rPr>
              <a:t>	- Hydrazine (N2H4)</a:t>
            </a:r>
          </a:p>
          <a:p>
            <a:r>
              <a:rPr lang="en-US">
                <a:latin typeface="Calibri" pitchFamily="34" charset="0"/>
              </a:rPr>
              <a:t>	- Unsymmetrical dimethylhydrazine (UDMH)</a:t>
            </a:r>
          </a:p>
          <a:p>
            <a:r>
              <a:rPr lang="en-US">
                <a:latin typeface="Calibri" pitchFamily="34" charset="0"/>
              </a:rPr>
              <a:t>	- Aerozine 50 (50/50 mix of N2H4 and UDMH)</a:t>
            </a:r>
          </a:p>
          <a:p>
            <a:endParaRPr lang="en-US">
              <a:latin typeface="Calibri" pitchFamily="34" charset="0"/>
            </a:endParaRPr>
          </a:p>
          <a:p>
            <a:r>
              <a:rPr lang="en-US">
                <a:latin typeface="Calibri" pitchFamily="34" charset="0"/>
              </a:rPr>
              <a:t>Isp range from 260-320 seconds.</a:t>
            </a:r>
          </a:p>
          <a:p>
            <a:endParaRPr lang="en-US">
              <a:latin typeface="Calibri" pitchFamily="34" charset="0"/>
            </a:endParaRPr>
          </a:p>
        </p:txBody>
      </p:sp>
      <p:sp>
        <p:nvSpPr>
          <p:cNvPr id="6" name="TextBox 5"/>
          <p:cNvSpPr txBox="1"/>
          <p:nvPr/>
        </p:nvSpPr>
        <p:spPr>
          <a:xfrm>
            <a:off x="381000" y="6019800"/>
            <a:ext cx="8077200" cy="276225"/>
          </a:xfrm>
          <a:prstGeom prst="rect">
            <a:avLst/>
          </a:prstGeom>
          <a:noFill/>
        </p:spPr>
        <p:txBody>
          <a:bodyPr>
            <a:spAutoFit/>
          </a:bodyPr>
          <a:lstStyle/>
          <a:p>
            <a:pPr fontAlgn="auto">
              <a:spcBef>
                <a:spcPts val="0"/>
              </a:spcBef>
              <a:spcAft>
                <a:spcPts val="0"/>
              </a:spcAft>
              <a:defRPr/>
            </a:pPr>
            <a:r>
              <a:rPr lang="en-US" sz="1200" dirty="0">
                <a:solidFill>
                  <a:schemeClr val="accent1">
                    <a:lumMod val="75000"/>
                  </a:schemeClr>
                </a:solidFill>
                <a:latin typeface="+mn-lt"/>
              </a:rPr>
              <a:t>*Advanced Space Storable Propellants for outer planet exploration.  </a:t>
            </a:r>
            <a:r>
              <a:rPr lang="en-US" sz="1200" dirty="0" err="1">
                <a:solidFill>
                  <a:schemeClr val="accent1">
                    <a:lumMod val="75000"/>
                  </a:schemeClr>
                </a:solidFill>
                <a:latin typeface="+mn-lt"/>
              </a:rPr>
              <a:t>Thunnissen</a:t>
            </a:r>
            <a:r>
              <a:rPr lang="en-US" sz="1200" dirty="0">
                <a:solidFill>
                  <a:schemeClr val="accent1">
                    <a:lumMod val="75000"/>
                  </a:schemeClr>
                </a:solidFill>
                <a:latin typeface="+mn-lt"/>
              </a:rPr>
              <a:t>, Guernsey, Baker, and Miyake.  AIAA 04-0799.</a:t>
            </a:r>
          </a:p>
        </p:txBody>
      </p:sp>
      <p:pic>
        <p:nvPicPr>
          <p:cNvPr id="48133" name="Picture 3"/>
          <p:cNvPicPr>
            <a:picLocks noChangeAspect="1" noChangeArrowheads="1"/>
          </p:cNvPicPr>
          <p:nvPr/>
        </p:nvPicPr>
        <p:blipFill>
          <a:blip r:embed="rId3" cstate="print"/>
          <a:srcRect/>
          <a:stretch>
            <a:fillRect/>
          </a:stretch>
        </p:blipFill>
        <p:spPr bwMode="auto">
          <a:xfrm>
            <a:off x="7162800" y="2286000"/>
            <a:ext cx="1114425" cy="892175"/>
          </a:xfrm>
          <a:prstGeom prst="rect">
            <a:avLst/>
          </a:prstGeom>
          <a:noFill/>
          <a:ln w="9525">
            <a:noFill/>
            <a:miter lim="800000"/>
            <a:headEnd/>
            <a:tailEnd/>
          </a:ln>
        </p:spPr>
      </p:pic>
      <p:pic>
        <p:nvPicPr>
          <p:cNvPr id="48134" name="Picture 4"/>
          <p:cNvPicPr>
            <a:picLocks noChangeAspect="1" noChangeArrowheads="1"/>
          </p:cNvPicPr>
          <p:nvPr/>
        </p:nvPicPr>
        <p:blipFill>
          <a:blip r:embed="rId4" cstate="print"/>
          <a:srcRect/>
          <a:stretch>
            <a:fillRect/>
          </a:stretch>
        </p:blipFill>
        <p:spPr bwMode="auto">
          <a:xfrm>
            <a:off x="7086600" y="3657600"/>
            <a:ext cx="1247775" cy="571500"/>
          </a:xfrm>
          <a:prstGeom prst="rect">
            <a:avLst/>
          </a:prstGeom>
          <a:noFill/>
          <a:ln w="9525">
            <a:noFill/>
            <a:miter lim="800000"/>
            <a:headEnd/>
            <a:tailEnd/>
          </a:ln>
        </p:spPr>
      </p:pic>
      <p:pic>
        <p:nvPicPr>
          <p:cNvPr id="48135" name="Picture 5"/>
          <p:cNvPicPr>
            <a:picLocks noChangeAspect="1" noChangeArrowheads="1"/>
          </p:cNvPicPr>
          <p:nvPr/>
        </p:nvPicPr>
        <p:blipFill>
          <a:blip r:embed="rId5" cstate="print"/>
          <a:srcRect/>
          <a:stretch>
            <a:fillRect/>
          </a:stretch>
        </p:blipFill>
        <p:spPr bwMode="auto">
          <a:xfrm>
            <a:off x="7162800" y="4800600"/>
            <a:ext cx="1066800" cy="800100"/>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Efficiency</a:t>
            </a:r>
            <a:endParaRPr lang="en-US" dirty="0"/>
          </a:p>
        </p:txBody>
      </p:sp>
      <p:sp>
        <p:nvSpPr>
          <p:cNvPr id="49155" name="TextBox 2"/>
          <p:cNvSpPr txBox="1">
            <a:spLocks noChangeArrowheads="1"/>
          </p:cNvSpPr>
          <p:nvPr/>
        </p:nvSpPr>
        <p:spPr bwMode="auto">
          <a:xfrm>
            <a:off x="1066800" y="3962400"/>
            <a:ext cx="7315200" cy="1200150"/>
          </a:xfrm>
          <a:prstGeom prst="rect">
            <a:avLst/>
          </a:prstGeom>
          <a:noFill/>
          <a:ln w="9525">
            <a:noFill/>
            <a:miter lim="800000"/>
            <a:headEnd/>
            <a:tailEnd/>
          </a:ln>
        </p:spPr>
        <p:txBody>
          <a:bodyPr>
            <a:spAutoFit/>
          </a:bodyPr>
          <a:lstStyle/>
          <a:p>
            <a:r>
              <a:rPr lang="en-US">
                <a:latin typeface="Calibri" pitchFamily="34" charset="0"/>
              </a:rPr>
              <a:t>State-of-the-art storable specific impulse = 325 sec. </a:t>
            </a:r>
          </a:p>
          <a:p>
            <a:r>
              <a:rPr lang="en-US">
                <a:latin typeface="Calibri" pitchFamily="34" charset="0"/>
              </a:rPr>
              <a:t>Future advanced storable chemical propellant specific impulse = 370 sec.</a:t>
            </a:r>
          </a:p>
          <a:p>
            <a:r>
              <a:rPr lang="en-US">
                <a:latin typeface="Calibri" pitchFamily="34" charset="0"/>
              </a:rPr>
              <a:t>	- Mostly using fluorinated oxidizers </a:t>
            </a:r>
          </a:p>
          <a:p>
            <a:r>
              <a:rPr lang="en-US">
                <a:latin typeface="Calibri" pitchFamily="34" charset="0"/>
              </a:rPr>
              <a:t>	- Unfortunately, most are unsafe  to store at this time</a:t>
            </a:r>
          </a:p>
        </p:txBody>
      </p:sp>
      <p:graphicFrame>
        <p:nvGraphicFramePr>
          <p:cNvPr id="8" name="Table 7"/>
          <p:cNvGraphicFramePr>
            <a:graphicFrameLocks noGrp="1"/>
          </p:cNvGraphicFramePr>
          <p:nvPr/>
        </p:nvGraphicFramePr>
        <p:xfrm>
          <a:off x="1981200" y="1295400"/>
          <a:ext cx="5410201" cy="2594612"/>
        </p:xfrm>
        <a:graphic>
          <a:graphicData uri="http://schemas.openxmlformats.org/drawingml/2006/table">
            <a:tbl>
              <a:tblPr firstRow="1" bandRow="1">
                <a:tableStyleId>{5C22544A-7EE6-4342-B048-85BDC9FD1C3A}</a:tableStyleId>
              </a:tblPr>
              <a:tblGrid>
                <a:gridCol w="1803400"/>
                <a:gridCol w="1044074"/>
                <a:gridCol w="664411"/>
                <a:gridCol w="1898316"/>
              </a:tblGrid>
              <a:tr h="484726">
                <a:tc>
                  <a:txBody>
                    <a:bodyPr/>
                    <a:lstStyle/>
                    <a:p>
                      <a:pPr algn="ctr" fontAlgn="b"/>
                      <a:endParaRPr lang="en-US" sz="1400" b="0" i="0" u="none" strike="noStrike" dirty="0">
                        <a:solidFill>
                          <a:srgbClr val="000000"/>
                        </a:solidFill>
                        <a:latin typeface="Calibri"/>
                      </a:endParaRPr>
                    </a:p>
                  </a:txBody>
                  <a:tcPr marL="9525" marR="9525" marT="9525" marB="0" anchor="b"/>
                </a:tc>
                <a:tc>
                  <a:txBody>
                    <a:bodyPr/>
                    <a:lstStyle/>
                    <a:p>
                      <a:pPr algn="ctr" fontAlgn="b"/>
                      <a:r>
                        <a:rPr lang="en-US" sz="1400" b="1" i="0" u="none" strike="noStrike" dirty="0">
                          <a:solidFill>
                            <a:schemeClr val="bg1"/>
                          </a:solidFill>
                          <a:latin typeface="Calibri"/>
                        </a:rPr>
                        <a:t>Oxidizer</a:t>
                      </a:r>
                    </a:p>
                  </a:txBody>
                  <a:tcPr marL="9525" marR="9525" marT="9525" marB="0" anchor="b"/>
                </a:tc>
                <a:tc>
                  <a:txBody>
                    <a:bodyPr/>
                    <a:lstStyle/>
                    <a:p>
                      <a:pPr algn="ctr" fontAlgn="b"/>
                      <a:r>
                        <a:rPr lang="en-US" sz="1400" b="1" i="0" u="none" strike="noStrike" dirty="0">
                          <a:solidFill>
                            <a:schemeClr val="bg1"/>
                          </a:solidFill>
                          <a:latin typeface="Calibri"/>
                        </a:rPr>
                        <a:t>Fuel </a:t>
                      </a:r>
                    </a:p>
                  </a:txBody>
                  <a:tcPr marL="9525" marR="9525" marT="9525" marB="0" anchor="b"/>
                </a:tc>
                <a:tc>
                  <a:txBody>
                    <a:bodyPr/>
                    <a:lstStyle/>
                    <a:p>
                      <a:pPr algn="ctr" fontAlgn="b"/>
                      <a:r>
                        <a:rPr lang="en-US" sz="1400" b="1" i="0" u="none" strike="noStrike" dirty="0">
                          <a:solidFill>
                            <a:schemeClr val="bg1"/>
                          </a:solidFill>
                          <a:latin typeface="Calibri"/>
                        </a:rPr>
                        <a:t>Specific Impulse (s)</a:t>
                      </a:r>
                    </a:p>
                  </a:txBody>
                  <a:tcPr marL="9525" marR="9525" marT="9525" marB="0" anchor="b"/>
                </a:tc>
              </a:tr>
              <a:tr h="570217">
                <a:tc>
                  <a:txBody>
                    <a:bodyPr/>
                    <a:lstStyle/>
                    <a:p>
                      <a:pPr algn="l" fontAlgn="b"/>
                      <a:r>
                        <a:rPr lang="en-US" sz="1400" b="0" i="0" u="none" strike="noStrike">
                          <a:solidFill>
                            <a:srgbClr val="000000"/>
                          </a:solidFill>
                          <a:latin typeface="Calibri"/>
                        </a:rPr>
                        <a:t>Apollo Lunar Module</a:t>
                      </a:r>
                    </a:p>
                  </a:txBody>
                  <a:tcPr marL="9525" marR="9525" marT="9525" marB="0" anchor="b"/>
                </a:tc>
                <a:tc>
                  <a:txBody>
                    <a:bodyPr/>
                    <a:lstStyle/>
                    <a:p>
                      <a:pPr algn="l" fontAlgn="b"/>
                      <a:r>
                        <a:rPr lang="en-US" sz="1400" b="0" i="0" u="none" strike="noStrike" dirty="0">
                          <a:solidFill>
                            <a:srgbClr val="000000"/>
                          </a:solidFill>
                          <a:latin typeface="Calibri"/>
                        </a:rPr>
                        <a:t>NTO</a:t>
                      </a:r>
                    </a:p>
                  </a:txBody>
                  <a:tcPr marL="9525" marR="9525" marT="9525" marB="0" anchor="b"/>
                </a:tc>
                <a:tc>
                  <a:txBody>
                    <a:bodyPr/>
                    <a:lstStyle/>
                    <a:p>
                      <a:pPr algn="l" fontAlgn="b"/>
                      <a:r>
                        <a:rPr lang="en-US" sz="1400" b="0" i="0" u="none" strike="noStrike" dirty="0">
                          <a:solidFill>
                            <a:srgbClr val="000000"/>
                          </a:solidFill>
                          <a:latin typeface="Calibri"/>
                        </a:rPr>
                        <a:t>50-50</a:t>
                      </a:r>
                    </a:p>
                  </a:txBody>
                  <a:tcPr marL="9525" marR="9525" marT="9525" marB="0" anchor="b"/>
                </a:tc>
                <a:tc>
                  <a:txBody>
                    <a:bodyPr/>
                    <a:lstStyle/>
                    <a:p>
                      <a:pPr algn="ctr" fontAlgn="b"/>
                      <a:r>
                        <a:rPr lang="en-US" sz="1400" b="0" i="0" u="none" strike="noStrike" dirty="0">
                          <a:solidFill>
                            <a:srgbClr val="000000"/>
                          </a:solidFill>
                          <a:latin typeface="Calibri"/>
                        </a:rPr>
                        <a:t>311</a:t>
                      </a:r>
                    </a:p>
                  </a:txBody>
                  <a:tcPr marL="9525" marR="9525" marT="9525" marB="0" anchor="b"/>
                </a:tc>
              </a:tr>
              <a:tr h="484726">
                <a:tc>
                  <a:txBody>
                    <a:bodyPr/>
                    <a:lstStyle/>
                    <a:p>
                      <a:pPr algn="l" fontAlgn="b"/>
                      <a:r>
                        <a:rPr lang="en-US" sz="1400" b="0" i="0" u="none" strike="noStrike">
                          <a:solidFill>
                            <a:srgbClr val="000000"/>
                          </a:solidFill>
                          <a:latin typeface="Calibri"/>
                        </a:rPr>
                        <a:t>Delta K</a:t>
                      </a:r>
                    </a:p>
                  </a:txBody>
                  <a:tcPr marL="9525" marR="9525" marT="9525" marB="0" anchor="b"/>
                </a:tc>
                <a:tc>
                  <a:txBody>
                    <a:bodyPr/>
                    <a:lstStyle/>
                    <a:p>
                      <a:pPr algn="l" fontAlgn="b"/>
                      <a:r>
                        <a:rPr lang="en-US" sz="1400" b="0" i="0" u="none" strike="noStrike">
                          <a:solidFill>
                            <a:srgbClr val="000000"/>
                          </a:solidFill>
                          <a:latin typeface="Calibri"/>
                        </a:rPr>
                        <a:t>NTO</a:t>
                      </a:r>
                    </a:p>
                  </a:txBody>
                  <a:tcPr marL="9525" marR="9525" marT="9525" marB="0" anchor="b"/>
                </a:tc>
                <a:tc>
                  <a:txBody>
                    <a:bodyPr/>
                    <a:lstStyle/>
                    <a:p>
                      <a:pPr algn="l" fontAlgn="b"/>
                      <a:r>
                        <a:rPr lang="en-US" sz="1400" b="0" i="0" u="none" strike="noStrike">
                          <a:solidFill>
                            <a:srgbClr val="000000"/>
                          </a:solidFill>
                          <a:latin typeface="Calibri"/>
                        </a:rPr>
                        <a:t>50-50</a:t>
                      </a:r>
                    </a:p>
                  </a:txBody>
                  <a:tcPr marL="9525" marR="9525" marT="9525" marB="0" anchor="b"/>
                </a:tc>
                <a:tc>
                  <a:txBody>
                    <a:bodyPr/>
                    <a:lstStyle/>
                    <a:p>
                      <a:pPr algn="ctr" fontAlgn="b"/>
                      <a:r>
                        <a:rPr lang="en-US" sz="1400" b="0" i="0" u="none" strike="noStrike" dirty="0">
                          <a:solidFill>
                            <a:srgbClr val="000000"/>
                          </a:solidFill>
                          <a:latin typeface="Calibri"/>
                        </a:rPr>
                        <a:t>319</a:t>
                      </a:r>
                    </a:p>
                  </a:txBody>
                  <a:tcPr marL="9525" marR="9525" marT="9525" marB="0" anchor="b"/>
                </a:tc>
              </a:tr>
              <a:tr h="484726">
                <a:tc>
                  <a:txBody>
                    <a:bodyPr/>
                    <a:lstStyle/>
                    <a:p>
                      <a:pPr algn="l" fontAlgn="b"/>
                      <a:r>
                        <a:rPr lang="en-US" sz="1400" b="0" i="0" u="none" strike="noStrike">
                          <a:solidFill>
                            <a:srgbClr val="000000"/>
                          </a:solidFill>
                          <a:latin typeface="Calibri"/>
                        </a:rPr>
                        <a:t>Titan 2-2</a:t>
                      </a:r>
                    </a:p>
                  </a:txBody>
                  <a:tcPr marL="9525" marR="9525" marT="9525" marB="0" anchor="b"/>
                </a:tc>
                <a:tc>
                  <a:txBody>
                    <a:bodyPr/>
                    <a:lstStyle/>
                    <a:p>
                      <a:pPr algn="l" fontAlgn="b"/>
                      <a:r>
                        <a:rPr lang="en-US" sz="1400" b="0" i="0" u="none" strike="noStrike">
                          <a:solidFill>
                            <a:srgbClr val="000000"/>
                          </a:solidFill>
                          <a:latin typeface="Calibri"/>
                        </a:rPr>
                        <a:t>NTO</a:t>
                      </a:r>
                    </a:p>
                  </a:txBody>
                  <a:tcPr marL="9525" marR="9525" marT="9525" marB="0" anchor="b"/>
                </a:tc>
                <a:tc>
                  <a:txBody>
                    <a:bodyPr/>
                    <a:lstStyle/>
                    <a:p>
                      <a:pPr algn="l" fontAlgn="b"/>
                      <a:r>
                        <a:rPr lang="en-US" sz="1400" b="0" i="0" u="none" strike="noStrike" dirty="0">
                          <a:solidFill>
                            <a:srgbClr val="000000"/>
                          </a:solidFill>
                          <a:latin typeface="Calibri"/>
                        </a:rPr>
                        <a:t>50-50</a:t>
                      </a:r>
                    </a:p>
                  </a:txBody>
                  <a:tcPr marL="9525" marR="9525" marT="9525" marB="0" anchor="b"/>
                </a:tc>
                <a:tc>
                  <a:txBody>
                    <a:bodyPr/>
                    <a:lstStyle/>
                    <a:p>
                      <a:pPr algn="ctr" fontAlgn="b"/>
                      <a:r>
                        <a:rPr lang="en-US" sz="1400" b="0" i="0" u="none" strike="noStrike" dirty="0">
                          <a:solidFill>
                            <a:srgbClr val="000000"/>
                          </a:solidFill>
                          <a:latin typeface="Calibri"/>
                        </a:rPr>
                        <a:t>316</a:t>
                      </a:r>
                    </a:p>
                  </a:txBody>
                  <a:tcPr marL="9525" marR="9525" marT="9525" marB="0" anchor="b"/>
                </a:tc>
              </a:tr>
              <a:tr h="570217">
                <a:tc>
                  <a:txBody>
                    <a:bodyPr/>
                    <a:lstStyle/>
                    <a:p>
                      <a:pPr algn="l" fontAlgn="b"/>
                      <a:r>
                        <a:rPr lang="en-US" sz="1400" b="0" i="0" u="none" strike="noStrike">
                          <a:solidFill>
                            <a:srgbClr val="000000"/>
                          </a:solidFill>
                          <a:latin typeface="Calibri"/>
                        </a:rPr>
                        <a:t>Shuttle Orbiter OMS</a:t>
                      </a:r>
                    </a:p>
                  </a:txBody>
                  <a:tcPr marL="9525" marR="9525" marT="9525" marB="0" anchor="b"/>
                </a:tc>
                <a:tc>
                  <a:txBody>
                    <a:bodyPr/>
                    <a:lstStyle/>
                    <a:p>
                      <a:pPr algn="l" fontAlgn="b"/>
                      <a:r>
                        <a:rPr lang="en-US" sz="1400" b="0" i="0" u="none" strike="noStrike">
                          <a:solidFill>
                            <a:srgbClr val="000000"/>
                          </a:solidFill>
                          <a:latin typeface="Calibri"/>
                        </a:rPr>
                        <a:t>NTO</a:t>
                      </a:r>
                    </a:p>
                  </a:txBody>
                  <a:tcPr marL="9525" marR="9525" marT="9525" marB="0" anchor="b"/>
                </a:tc>
                <a:tc>
                  <a:txBody>
                    <a:bodyPr/>
                    <a:lstStyle/>
                    <a:p>
                      <a:pPr algn="l" fontAlgn="b"/>
                      <a:r>
                        <a:rPr lang="en-US" sz="1400" b="0" i="0" u="none" strike="noStrike">
                          <a:solidFill>
                            <a:srgbClr val="000000"/>
                          </a:solidFill>
                          <a:latin typeface="Calibri"/>
                        </a:rPr>
                        <a:t>MMH</a:t>
                      </a:r>
                    </a:p>
                  </a:txBody>
                  <a:tcPr marL="9525" marR="9525" marT="9525" marB="0" anchor="b"/>
                </a:tc>
                <a:tc>
                  <a:txBody>
                    <a:bodyPr/>
                    <a:lstStyle/>
                    <a:p>
                      <a:pPr algn="ctr" fontAlgn="b"/>
                      <a:r>
                        <a:rPr lang="en-US" sz="1400" b="0" i="0" u="none" strike="noStrike" dirty="0">
                          <a:solidFill>
                            <a:srgbClr val="000000"/>
                          </a:solidFill>
                          <a:latin typeface="Calibri"/>
                        </a:rPr>
                        <a:t>316</a:t>
                      </a:r>
                    </a:p>
                  </a:txBody>
                  <a:tcPr marL="9525" marR="9525" marT="9525" marB="0" anchor="b"/>
                </a:tc>
              </a:tr>
            </a:tbl>
          </a:graphicData>
        </a:graphic>
      </p:graphicFrame>
      <p:sp>
        <p:nvSpPr>
          <p:cNvPr id="9" name="TextBox 8"/>
          <p:cNvSpPr txBox="1"/>
          <p:nvPr/>
        </p:nvSpPr>
        <p:spPr>
          <a:xfrm>
            <a:off x="762000" y="5334000"/>
            <a:ext cx="7543800" cy="830263"/>
          </a:xfrm>
          <a:prstGeom prst="rect">
            <a:avLst/>
          </a:prstGeom>
          <a:noFill/>
          <a:ln w="34925">
            <a:solidFill>
              <a:schemeClr val="accent1">
                <a:lumMod val="75000"/>
              </a:schemeClr>
            </a:solidFill>
          </a:ln>
        </p:spPr>
        <p:txBody>
          <a:bodyPr>
            <a:spAutoFit/>
          </a:bodyPr>
          <a:lstStyle/>
          <a:p>
            <a:pPr algn="ctr" fontAlgn="auto">
              <a:spcBef>
                <a:spcPts val="0"/>
              </a:spcBef>
              <a:spcAft>
                <a:spcPts val="0"/>
              </a:spcAft>
              <a:defRPr/>
            </a:pPr>
            <a:r>
              <a:rPr lang="en-US" sz="2400" dirty="0">
                <a:latin typeface="+mn-lt"/>
              </a:rPr>
              <a:t>A realistic and nominal hypergolic propellant </a:t>
            </a:r>
            <a:r>
              <a:rPr lang="en-US" sz="2400" dirty="0" err="1">
                <a:latin typeface="+mn-lt"/>
              </a:rPr>
              <a:t>Isp</a:t>
            </a:r>
            <a:r>
              <a:rPr lang="en-US" sz="2400" dirty="0">
                <a:latin typeface="+mn-lt"/>
              </a:rPr>
              <a:t> = 315 seconds will be used for this study.</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fontAlgn="auto">
              <a:spcAft>
                <a:spcPts val="0"/>
              </a:spcAft>
              <a:defRPr/>
            </a:pPr>
            <a:r>
              <a:rPr lang="en-US" sz="2800" dirty="0" smtClean="0"/>
              <a:t>Hub Module / Propulsion – Propellant Module Engine</a:t>
            </a:r>
            <a:endParaRPr lang="en-US" sz="2800" dirty="0"/>
          </a:p>
        </p:txBody>
      </p:sp>
      <p:sp>
        <p:nvSpPr>
          <p:cNvPr id="78851" name="TextBox 2"/>
          <p:cNvSpPr txBox="1">
            <a:spLocks noChangeArrowheads="1"/>
          </p:cNvSpPr>
          <p:nvPr/>
        </p:nvSpPr>
        <p:spPr bwMode="auto">
          <a:xfrm>
            <a:off x="381000" y="1600200"/>
            <a:ext cx="8458200" cy="2678113"/>
          </a:xfrm>
          <a:prstGeom prst="rect">
            <a:avLst/>
          </a:prstGeom>
          <a:noFill/>
          <a:ln w="9525">
            <a:noFill/>
            <a:miter lim="800000"/>
            <a:headEnd/>
            <a:tailEnd/>
          </a:ln>
        </p:spPr>
        <p:txBody>
          <a:bodyPr>
            <a:spAutoFit/>
          </a:bodyPr>
          <a:lstStyle/>
          <a:p>
            <a:pPr>
              <a:buFont typeface="Arial" charset="0"/>
              <a:buChar char="•"/>
            </a:pPr>
            <a:r>
              <a:rPr lang="en-US" sz="2400" dirty="0">
                <a:latin typeface="Calibri" pitchFamily="34" charset="0"/>
              </a:rPr>
              <a:t>AJ10 – class engine</a:t>
            </a:r>
          </a:p>
          <a:p>
            <a:pPr lvl="1">
              <a:buFont typeface="Arial" charset="0"/>
              <a:buChar char="•"/>
            </a:pPr>
            <a:r>
              <a:rPr lang="en-US" sz="2400" dirty="0">
                <a:latin typeface="Calibri" pitchFamily="34" charset="0"/>
              </a:rPr>
              <a:t>43.4 </a:t>
            </a:r>
            <a:r>
              <a:rPr lang="en-US" sz="2400" dirty="0" err="1">
                <a:latin typeface="Calibri" pitchFamily="34" charset="0"/>
              </a:rPr>
              <a:t>kN</a:t>
            </a:r>
            <a:r>
              <a:rPr lang="en-US" sz="2400" dirty="0">
                <a:latin typeface="Calibri" pitchFamily="34" charset="0"/>
              </a:rPr>
              <a:t> thrust</a:t>
            </a:r>
          </a:p>
          <a:p>
            <a:pPr lvl="1">
              <a:buFont typeface="Arial" charset="0"/>
              <a:buChar char="•"/>
            </a:pPr>
            <a:r>
              <a:rPr lang="en-US" sz="2400" dirty="0" err="1">
                <a:latin typeface="Calibri" pitchFamily="34" charset="0"/>
              </a:rPr>
              <a:t>Ae</a:t>
            </a:r>
            <a:r>
              <a:rPr lang="en-US" sz="2400" dirty="0">
                <a:latin typeface="Calibri" pitchFamily="34" charset="0"/>
              </a:rPr>
              <a:t>/At ~ 65</a:t>
            </a:r>
          </a:p>
          <a:p>
            <a:pPr>
              <a:buFont typeface="Arial" charset="0"/>
              <a:buChar char="•"/>
            </a:pPr>
            <a:r>
              <a:rPr lang="en-US" sz="2400" dirty="0">
                <a:latin typeface="Calibri" pitchFamily="34" charset="0"/>
              </a:rPr>
              <a:t>Mass</a:t>
            </a:r>
          </a:p>
          <a:p>
            <a:pPr lvl="1">
              <a:buFont typeface="Arial" charset="0"/>
              <a:buChar char="•"/>
            </a:pPr>
            <a:r>
              <a:rPr lang="en-US" sz="2400" dirty="0">
                <a:latin typeface="Calibri" pitchFamily="34" charset="0"/>
              </a:rPr>
              <a:t>70.8 kg (Engine)</a:t>
            </a:r>
          </a:p>
          <a:p>
            <a:pPr lvl="1">
              <a:buFont typeface="Arial" charset="0"/>
              <a:buChar char="•"/>
            </a:pPr>
            <a:r>
              <a:rPr lang="en-US" sz="2400" dirty="0">
                <a:latin typeface="Calibri" pitchFamily="34" charset="0"/>
              </a:rPr>
              <a:t>11.1 kg (Thrust Structure)</a:t>
            </a:r>
          </a:p>
          <a:p>
            <a:pPr lvl="1">
              <a:buFont typeface="Arial" charset="0"/>
              <a:buChar char="•"/>
            </a:pPr>
            <a:r>
              <a:rPr lang="en-US" sz="2400" dirty="0">
                <a:latin typeface="Calibri" pitchFamily="34" charset="0"/>
              </a:rPr>
              <a:t>13.9 kg (</a:t>
            </a:r>
            <a:r>
              <a:rPr lang="en-US" sz="2400" dirty="0" err="1">
                <a:latin typeface="Calibri" pitchFamily="34" charset="0"/>
              </a:rPr>
              <a:t>Gimbal</a:t>
            </a:r>
            <a:r>
              <a:rPr lang="en-US" sz="2400" dirty="0">
                <a:latin typeface="Calibri" pitchFamily="34" charset="0"/>
              </a:rPr>
              <a:t>)</a:t>
            </a:r>
          </a:p>
        </p:txBody>
      </p:sp>
      <p:pic>
        <p:nvPicPr>
          <p:cNvPr id="78852" name="Picture 3" descr="aj10-118k.jpg"/>
          <p:cNvPicPr>
            <a:picLocks noChangeAspect="1"/>
          </p:cNvPicPr>
          <p:nvPr/>
        </p:nvPicPr>
        <p:blipFill>
          <a:blip r:embed="rId2" cstate="print"/>
          <a:srcRect/>
          <a:stretch>
            <a:fillRect/>
          </a:stretch>
        </p:blipFill>
        <p:spPr bwMode="auto">
          <a:xfrm>
            <a:off x="5257800" y="1676400"/>
            <a:ext cx="3448050" cy="3475038"/>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PnP Module to LEO</a:t>
            </a:r>
            <a:endParaRPr lang="en-US" dirty="0"/>
          </a:p>
        </p:txBody>
      </p:sp>
      <p:sp>
        <p:nvSpPr>
          <p:cNvPr id="50179" name="TextBox 2"/>
          <p:cNvSpPr txBox="1">
            <a:spLocks noChangeArrowheads="1"/>
          </p:cNvSpPr>
          <p:nvPr/>
        </p:nvSpPr>
        <p:spPr bwMode="auto">
          <a:xfrm>
            <a:off x="609600" y="1447800"/>
            <a:ext cx="7924800" cy="4062651"/>
          </a:xfrm>
          <a:prstGeom prst="rect">
            <a:avLst/>
          </a:prstGeom>
          <a:noFill/>
          <a:ln w="9525">
            <a:noFill/>
            <a:miter lim="800000"/>
            <a:headEnd/>
            <a:tailEnd/>
          </a:ln>
        </p:spPr>
        <p:txBody>
          <a:bodyPr>
            <a:spAutoFit/>
          </a:bodyPr>
          <a:lstStyle/>
          <a:p>
            <a:r>
              <a:rPr lang="en-US" sz="2400" dirty="0">
                <a:latin typeface="Calibri" pitchFamily="34" charset="0"/>
              </a:rPr>
              <a:t>Delta IV Heavy payload mass to LEO = 22,558 kg</a:t>
            </a:r>
          </a:p>
          <a:p>
            <a:endParaRPr lang="en-US" dirty="0">
              <a:latin typeface="Calibri" pitchFamily="34" charset="0"/>
            </a:endParaRPr>
          </a:p>
          <a:p>
            <a:r>
              <a:rPr lang="en-US" dirty="0">
                <a:latin typeface="Calibri" pitchFamily="34" charset="0"/>
              </a:rPr>
              <a:t>NTO density = 1450 kg/m3</a:t>
            </a:r>
          </a:p>
          <a:p>
            <a:r>
              <a:rPr lang="en-US" dirty="0" err="1">
                <a:latin typeface="Calibri" pitchFamily="34" charset="0"/>
              </a:rPr>
              <a:t>Aerozine</a:t>
            </a:r>
            <a:r>
              <a:rPr lang="en-US" dirty="0">
                <a:latin typeface="Calibri" pitchFamily="34" charset="0"/>
              </a:rPr>
              <a:t> 50 density = 900 kg/m3</a:t>
            </a:r>
          </a:p>
          <a:p>
            <a:r>
              <a:rPr lang="en-US" dirty="0">
                <a:latin typeface="Calibri" pitchFamily="34" charset="0"/>
              </a:rPr>
              <a:t>Oxidizer to fuel ratio = 1.8</a:t>
            </a:r>
          </a:p>
          <a:p>
            <a:r>
              <a:rPr lang="en-US" dirty="0" err="1">
                <a:latin typeface="Calibri" pitchFamily="34" charset="0"/>
              </a:rPr>
              <a:t>Isp</a:t>
            </a:r>
            <a:r>
              <a:rPr lang="en-US" dirty="0">
                <a:latin typeface="Calibri" pitchFamily="34" charset="0"/>
              </a:rPr>
              <a:t> = 315 sec</a:t>
            </a:r>
          </a:p>
          <a:p>
            <a:endParaRPr lang="en-US" dirty="0">
              <a:latin typeface="Calibri" pitchFamily="34" charset="0"/>
            </a:endParaRPr>
          </a:p>
          <a:p>
            <a:r>
              <a:rPr lang="en-US" dirty="0">
                <a:latin typeface="Calibri" pitchFamily="34" charset="0"/>
              </a:rPr>
              <a:t>Chosen Inert mass ratio = 0.1</a:t>
            </a:r>
          </a:p>
          <a:p>
            <a:r>
              <a:rPr lang="en-US" dirty="0">
                <a:latin typeface="Calibri" pitchFamily="34" charset="0"/>
              </a:rPr>
              <a:t>Propellant mass = 20,302 kg</a:t>
            </a:r>
          </a:p>
          <a:p>
            <a:r>
              <a:rPr lang="en-US" dirty="0">
                <a:latin typeface="Calibri" pitchFamily="34" charset="0"/>
              </a:rPr>
              <a:t>	NTO mass = 13,051 kg		Volume = 9 m3</a:t>
            </a:r>
          </a:p>
          <a:p>
            <a:r>
              <a:rPr lang="en-US" dirty="0">
                <a:latin typeface="Calibri" pitchFamily="34" charset="0"/>
              </a:rPr>
              <a:t>	</a:t>
            </a:r>
            <a:r>
              <a:rPr lang="en-US" dirty="0" err="1">
                <a:latin typeface="Calibri" pitchFamily="34" charset="0"/>
              </a:rPr>
              <a:t>Aerozine</a:t>
            </a:r>
            <a:r>
              <a:rPr lang="en-US" dirty="0">
                <a:latin typeface="Calibri" pitchFamily="34" charset="0"/>
              </a:rPr>
              <a:t> 50 mass = 7,251 kg		Volume = 8 m3</a:t>
            </a:r>
          </a:p>
          <a:p>
            <a:endParaRPr lang="en-US" dirty="0">
              <a:latin typeface="Calibri" pitchFamily="34" charset="0"/>
            </a:endParaRPr>
          </a:p>
          <a:p>
            <a:endParaRPr lang="en-US" dirty="0">
              <a:latin typeface="Calibri" pitchFamily="34" charset="0"/>
            </a:endParaRPr>
          </a:p>
          <a:p>
            <a:endParaRPr lang="en-US" dirty="0">
              <a:latin typeface="Calibri" pitchFamily="34" charset="0"/>
            </a:endParaRPr>
          </a:p>
        </p:txBody>
      </p:sp>
      <p:sp>
        <p:nvSpPr>
          <p:cNvPr id="4" name="TextBox 3"/>
          <p:cNvSpPr txBox="1"/>
          <p:nvPr/>
        </p:nvSpPr>
        <p:spPr>
          <a:xfrm>
            <a:off x="762000" y="5105400"/>
            <a:ext cx="7543800" cy="830263"/>
          </a:xfrm>
          <a:prstGeom prst="rect">
            <a:avLst/>
          </a:prstGeom>
          <a:noFill/>
          <a:ln w="34925">
            <a:solidFill>
              <a:schemeClr val="accent1">
                <a:lumMod val="75000"/>
              </a:schemeClr>
            </a:solidFill>
          </a:ln>
        </p:spPr>
        <p:txBody>
          <a:bodyPr>
            <a:spAutoFit/>
          </a:bodyPr>
          <a:lstStyle/>
          <a:p>
            <a:pPr algn="ctr" fontAlgn="auto">
              <a:spcBef>
                <a:spcPts val="0"/>
              </a:spcBef>
              <a:spcAft>
                <a:spcPts val="0"/>
              </a:spcAft>
              <a:defRPr/>
            </a:pPr>
            <a:r>
              <a:rPr lang="en-US" sz="2400" dirty="0">
                <a:latin typeface="+mn-lt"/>
              </a:rPr>
              <a:t>An all propellant payload is mass restricted, </a:t>
            </a:r>
          </a:p>
          <a:p>
            <a:pPr algn="ctr" fontAlgn="auto">
              <a:spcBef>
                <a:spcPts val="0"/>
              </a:spcBef>
              <a:spcAft>
                <a:spcPts val="0"/>
              </a:spcAft>
              <a:defRPr/>
            </a:pPr>
            <a:r>
              <a:rPr lang="en-US" sz="2400" dirty="0">
                <a:latin typeface="+mn-lt"/>
              </a:rPr>
              <a:t>not volume restricted.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PnP Module</a:t>
            </a:r>
            <a:endParaRPr lang="en-US" dirty="0"/>
          </a:p>
        </p:txBody>
      </p:sp>
      <p:sp>
        <p:nvSpPr>
          <p:cNvPr id="3" name="Oval 2"/>
          <p:cNvSpPr/>
          <p:nvPr/>
        </p:nvSpPr>
        <p:spPr>
          <a:xfrm>
            <a:off x="457200" y="3276600"/>
            <a:ext cx="1828800" cy="1828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N2O4</a:t>
            </a:r>
          </a:p>
        </p:txBody>
      </p:sp>
      <p:sp>
        <p:nvSpPr>
          <p:cNvPr id="4" name="Oval 3"/>
          <p:cNvSpPr/>
          <p:nvPr/>
        </p:nvSpPr>
        <p:spPr>
          <a:xfrm>
            <a:off x="609600" y="1676400"/>
            <a:ext cx="1524000" cy="16002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r>
              <a:rPr lang="en-US" dirty="0"/>
              <a:t>A50</a:t>
            </a:r>
          </a:p>
        </p:txBody>
      </p:sp>
      <p:sp>
        <p:nvSpPr>
          <p:cNvPr id="7" name="Rectangle 6"/>
          <p:cNvSpPr/>
          <p:nvPr/>
        </p:nvSpPr>
        <p:spPr>
          <a:xfrm>
            <a:off x="304800" y="990600"/>
            <a:ext cx="152400" cy="42672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8" name="Rectangle 7"/>
          <p:cNvSpPr/>
          <p:nvPr/>
        </p:nvSpPr>
        <p:spPr>
          <a:xfrm>
            <a:off x="2286000" y="990600"/>
            <a:ext cx="152400" cy="42672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9" name="Rectangle 8"/>
          <p:cNvSpPr/>
          <p:nvPr/>
        </p:nvSpPr>
        <p:spPr>
          <a:xfrm>
            <a:off x="457200" y="3200400"/>
            <a:ext cx="1828800" cy="152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0" name="Rectangle 9"/>
          <p:cNvSpPr/>
          <p:nvPr/>
        </p:nvSpPr>
        <p:spPr>
          <a:xfrm>
            <a:off x="304800" y="5638800"/>
            <a:ext cx="2133600" cy="762000"/>
          </a:xfrm>
          <a:prstGeom prst="rect">
            <a:avLst/>
          </a:prstGeom>
          <a:solidFill>
            <a:schemeClr val="accent3">
              <a:lumMod val="60000"/>
              <a:lumOff val="40000"/>
            </a:schemeClr>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1" name="Rectangle 10"/>
          <p:cNvSpPr/>
          <p:nvPr/>
        </p:nvSpPr>
        <p:spPr>
          <a:xfrm>
            <a:off x="457200" y="5105400"/>
            <a:ext cx="1828800" cy="152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cxnSp>
        <p:nvCxnSpPr>
          <p:cNvPr id="15" name="Straight Arrow Connector 14"/>
          <p:cNvCxnSpPr/>
          <p:nvPr/>
        </p:nvCxnSpPr>
        <p:spPr>
          <a:xfrm rot="5400000">
            <a:off x="2019301" y="2476500"/>
            <a:ext cx="1447800" cy="3175"/>
          </a:xfrm>
          <a:prstGeom prst="straightConnector1">
            <a:avLst/>
          </a:prstGeom>
          <a:ln w="38100">
            <a:headEnd type="arrow"/>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rot="5400000">
            <a:off x="1829594" y="4190206"/>
            <a:ext cx="1828800" cy="1588"/>
          </a:xfrm>
          <a:prstGeom prst="straightConnector1">
            <a:avLst/>
          </a:prstGeom>
          <a:ln w="38100">
            <a:headEnd type="arrow"/>
            <a:tailEnd type="arrow"/>
          </a:ln>
        </p:spPr>
        <p:style>
          <a:lnRef idx="1">
            <a:schemeClr val="accent1"/>
          </a:lnRef>
          <a:fillRef idx="0">
            <a:schemeClr val="accent1"/>
          </a:fillRef>
          <a:effectRef idx="0">
            <a:schemeClr val="accent1"/>
          </a:effectRef>
          <a:fontRef idx="minor">
            <a:schemeClr val="tx1"/>
          </a:fontRef>
        </p:style>
      </p:cxnSp>
      <p:sp>
        <p:nvSpPr>
          <p:cNvPr id="81934" name="TextBox 17"/>
          <p:cNvSpPr txBox="1">
            <a:spLocks noChangeArrowheads="1"/>
          </p:cNvSpPr>
          <p:nvPr/>
        </p:nvSpPr>
        <p:spPr bwMode="auto">
          <a:xfrm>
            <a:off x="2895600" y="4572000"/>
            <a:ext cx="990600" cy="338138"/>
          </a:xfrm>
          <a:prstGeom prst="rect">
            <a:avLst/>
          </a:prstGeom>
          <a:noFill/>
          <a:ln w="9525">
            <a:noFill/>
            <a:miter lim="800000"/>
            <a:headEnd/>
            <a:tailEnd/>
          </a:ln>
        </p:spPr>
        <p:txBody>
          <a:bodyPr>
            <a:spAutoFit/>
          </a:bodyPr>
          <a:lstStyle/>
          <a:p>
            <a:r>
              <a:rPr lang="en-US" sz="1600">
                <a:latin typeface="Calibri" pitchFamily="34" charset="0"/>
              </a:rPr>
              <a:t>2.581 m</a:t>
            </a:r>
          </a:p>
        </p:txBody>
      </p:sp>
      <p:sp>
        <p:nvSpPr>
          <p:cNvPr id="81935" name="TextBox 18"/>
          <p:cNvSpPr txBox="1">
            <a:spLocks noChangeArrowheads="1"/>
          </p:cNvSpPr>
          <p:nvPr/>
        </p:nvSpPr>
        <p:spPr bwMode="auto">
          <a:xfrm>
            <a:off x="2895600" y="2819400"/>
            <a:ext cx="990600" cy="338138"/>
          </a:xfrm>
          <a:prstGeom prst="rect">
            <a:avLst/>
          </a:prstGeom>
          <a:noFill/>
          <a:ln w="9525">
            <a:noFill/>
            <a:miter lim="800000"/>
            <a:headEnd/>
            <a:tailEnd/>
          </a:ln>
        </p:spPr>
        <p:txBody>
          <a:bodyPr>
            <a:spAutoFit/>
          </a:bodyPr>
          <a:lstStyle/>
          <a:p>
            <a:r>
              <a:rPr lang="en-US" sz="1600">
                <a:latin typeface="Calibri" pitchFamily="34" charset="0"/>
              </a:rPr>
              <a:t>2.487 m</a:t>
            </a:r>
          </a:p>
        </p:txBody>
      </p:sp>
      <p:cxnSp>
        <p:nvCxnSpPr>
          <p:cNvPr id="20" name="Straight Arrow Connector 19"/>
          <p:cNvCxnSpPr/>
          <p:nvPr/>
        </p:nvCxnSpPr>
        <p:spPr>
          <a:xfrm rot="5400000">
            <a:off x="534194" y="3123406"/>
            <a:ext cx="4267200" cy="1588"/>
          </a:xfrm>
          <a:prstGeom prst="straightConnector1">
            <a:avLst/>
          </a:prstGeom>
          <a:ln w="38100">
            <a:solidFill>
              <a:schemeClr val="accent2">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2971800" y="3581400"/>
            <a:ext cx="990600" cy="338138"/>
          </a:xfrm>
          <a:prstGeom prst="rect">
            <a:avLst/>
          </a:prstGeom>
          <a:noFill/>
          <a:ln>
            <a:noFill/>
          </a:ln>
        </p:spPr>
        <p:txBody>
          <a:bodyPr>
            <a:spAutoFit/>
          </a:bodyPr>
          <a:lstStyle/>
          <a:p>
            <a:pPr fontAlgn="auto">
              <a:spcBef>
                <a:spcPts val="0"/>
              </a:spcBef>
              <a:spcAft>
                <a:spcPts val="0"/>
              </a:spcAft>
              <a:defRPr/>
            </a:pPr>
            <a:r>
              <a:rPr lang="en-US" sz="1600" dirty="0">
                <a:solidFill>
                  <a:schemeClr val="accent2">
                    <a:lumMod val="75000"/>
                  </a:schemeClr>
                </a:solidFill>
                <a:latin typeface="+mn-lt"/>
              </a:rPr>
              <a:t>6.5 m</a:t>
            </a:r>
          </a:p>
        </p:txBody>
      </p:sp>
      <p:sp>
        <p:nvSpPr>
          <p:cNvPr id="81938" name="TextBox 22"/>
          <p:cNvSpPr txBox="1">
            <a:spLocks noChangeArrowheads="1"/>
          </p:cNvSpPr>
          <p:nvPr/>
        </p:nvSpPr>
        <p:spPr bwMode="auto">
          <a:xfrm>
            <a:off x="4038600" y="1295400"/>
            <a:ext cx="4724400" cy="5169158"/>
          </a:xfrm>
          <a:prstGeom prst="rect">
            <a:avLst/>
          </a:prstGeom>
          <a:noFill/>
          <a:ln w="9525">
            <a:noFill/>
            <a:miter lim="800000"/>
            <a:headEnd/>
            <a:tailEnd/>
          </a:ln>
        </p:spPr>
        <p:txBody>
          <a:bodyPr wrap="square">
            <a:spAutoFit/>
          </a:bodyPr>
          <a:lstStyle/>
          <a:p>
            <a:pPr>
              <a:buFont typeface="Arial" charset="0"/>
              <a:buChar char="•"/>
            </a:pPr>
            <a:r>
              <a:rPr lang="en-US" sz="2400" dirty="0">
                <a:latin typeface="Calibri" pitchFamily="34" charset="0"/>
              </a:rPr>
              <a:t>Carry propellant to LEO</a:t>
            </a:r>
          </a:p>
          <a:p>
            <a:pPr lvl="1">
              <a:buFont typeface="Arial" charset="0"/>
              <a:buChar char="•"/>
            </a:pPr>
            <a:r>
              <a:rPr lang="en-US" sz="2000" dirty="0">
                <a:latin typeface="Calibri" pitchFamily="34" charset="0"/>
              </a:rPr>
              <a:t>Dock with main module using </a:t>
            </a:r>
            <a:r>
              <a:rPr lang="en-US" sz="2000" dirty="0" smtClean="0">
                <a:latin typeface="Calibri" pitchFamily="34" charset="0"/>
              </a:rPr>
              <a:t>at back of main module, burn propellant module, then discard, etc. </a:t>
            </a:r>
          </a:p>
          <a:p>
            <a:pPr lvl="1">
              <a:buFont typeface="Arial" charset="0"/>
              <a:buChar char="•"/>
            </a:pPr>
            <a:r>
              <a:rPr lang="en-US" sz="2000" dirty="0" smtClean="0">
                <a:latin typeface="Calibri" pitchFamily="34" charset="0"/>
              </a:rPr>
              <a:t>Has additional dock at rear</a:t>
            </a:r>
            <a:endParaRPr lang="en-US" sz="2000" dirty="0">
              <a:latin typeface="Calibri" pitchFamily="34" charset="0"/>
            </a:endParaRPr>
          </a:p>
          <a:p>
            <a:pPr>
              <a:buFont typeface="Arial" charset="0"/>
              <a:buChar char="•"/>
            </a:pPr>
            <a:r>
              <a:rPr lang="en-US" sz="2400" dirty="0">
                <a:latin typeface="Calibri" pitchFamily="34" charset="0"/>
              </a:rPr>
              <a:t>Total mass of 22,330 kg, maxing out Delta IV Heavy</a:t>
            </a:r>
          </a:p>
          <a:p>
            <a:pPr lvl="1">
              <a:buFont typeface="Arial" charset="0"/>
              <a:buChar char="•"/>
            </a:pPr>
            <a:r>
              <a:rPr lang="en-US" sz="2000" dirty="0">
                <a:latin typeface="Calibri" pitchFamily="34" charset="0"/>
              </a:rPr>
              <a:t>20,300 kg of propellant</a:t>
            </a:r>
          </a:p>
          <a:p>
            <a:pPr lvl="1">
              <a:buFont typeface="Arial" charset="0"/>
              <a:buChar char="•"/>
            </a:pPr>
            <a:r>
              <a:rPr lang="en-US" sz="2000" dirty="0">
                <a:latin typeface="Calibri" pitchFamily="34" charset="0"/>
              </a:rPr>
              <a:t>2,030 kg of inert mass</a:t>
            </a:r>
          </a:p>
          <a:p>
            <a:pPr lvl="2">
              <a:buFont typeface="Arial" charset="0"/>
              <a:buChar char="•"/>
            </a:pPr>
            <a:r>
              <a:rPr lang="en-US" sz="2000" dirty="0">
                <a:latin typeface="Calibri" pitchFamily="34" charset="0"/>
              </a:rPr>
              <a:t>Accounts for structure, docking </a:t>
            </a:r>
            <a:r>
              <a:rPr lang="en-US" sz="2000" dirty="0" smtClean="0">
                <a:latin typeface="Calibri" pitchFamily="34" charset="0"/>
              </a:rPr>
              <a:t>adaptor, </a:t>
            </a:r>
            <a:r>
              <a:rPr lang="en-US" sz="2000" dirty="0">
                <a:latin typeface="Calibri" pitchFamily="34" charset="0"/>
              </a:rPr>
              <a:t>plumbing, maneuvering thrusters for docking</a:t>
            </a:r>
            <a:r>
              <a:rPr lang="en-US" sz="2000" dirty="0" smtClean="0">
                <a:latin typeface="Calibri" pitchFamily="34" charset="0"/>
              </a:rPr>
              <a:t>, AJ10-class engine, </a:t>
            </a:r>
            <a:r>
              <a:rPr lang="en-US" sz="2000" dirty="0">
                <a:latin typeface="Calibri" pitchFamily="34" charset="0"/>
              </a:rPr>
              <a:t>and margin</a:t>
            </a:r>
          </a:p>
          <a:p>
            <a:pPr>
              <a:buFont typeface="Arial" charset="0"/>
              <a:buChar char="•"/>
            </a:pPr>
            <a:r>
              <a:rPr lang="en-US" sz="2400" dirty="0">
                <a:latin typeface="Calibri" pitchFamily="34" charset="0"/>
              </a:rPr>
              <a:t>Multiple docking adapters allow for “daisy chaining” modules together</a:t>
            </a:r>
          </a:p>
        </p:txBody>
      </p:sp>
      <p:cxnSp>
        <p:nvCxnSpPr>
          <p:cNvPr id="24" name="Straight Arrow Connector 23"/>
          <p:cNvCxnSpPr/>
          <p:nvPr/>
        </p:nvCxnSpPr>
        <p:spPr>
          <a:xfrm rot="10800000">
            <a:off x="304800" y="6324600"/>
            <a:ext cx="2133600" cy="1588"/>
          </a:xfrm>
          <a:prstGeom prst="straightConnector1">
            <a:avLst/>
          </a:prstGeom>
          <a:ln w="38100">
            <a:headEnd type="arrow"/>
            <a:tailEnd type="arrow"/>
          </a:ln>
        </p:spPr>
        <p:style>
          <a:lnRef idx="1">
            <a:schemeClr val="accent1"/>
          </a:lnRef>
          <a:fillRef idx="0">
            <a:schemeClr val="accent1"/>
          </a:fillRef>
          <a:effectRef idx="0">
            <a:schemeClr val="accent1"/>
          </a:effectRef>
          <a:fontRef idx="minor">
            <a:schemeClr val="tx1"/>
          </a:fontRef>
        </p:style>
      </p:cxnSp>
      <p:sp>
        <p:nvSpPr>
          <p:cNvPr id="81940" name="TextBox 25"/>
          <p:cNvSpPr txBox="1">
            <a:spLocks noChangeArrowheads="1"/>
          </p:cNvSpPr>
          <p:nvPr/>
        </p:nvSpPr>
        <p:spPr bwMode="auto">
          <a:xfrm>
            <a:off x="2438400" y="6172200"/>
            <a:ext cx="990600" cy="338138"/>
          </a:xfrm>
          <a:prstGeom prst="rect">
            <a:avLst/>
          </a:prstGeom>
          <a:noFill/>
          <a:ln w="9525">
            <a:noFill/>
            <a:miter lim="800000"/>
            <a:headEnd/>
            <a:tailEnd/>
          </a:ln>
        </p:spPr>
        <p:txBody>
          <a:bodyPr>
            <a:spAutoFit/>
          </a:bodyPr>
          <a:lstStyle/>
          <a:p>
            <a:r>
              <a:rPr lang="en-US" sz="1600" dirty="0">
                <a:latin typeface="Calibri" pitchFamily="34" charset="0"/>
              </a:rPr>
              <a:t>2.581 m</a:t>
            </a:r>
          </a:p>
        </p:txBody>
      </p:sp>
      <p:sp>
        <p:nvSpPr>
          <p:cNvPr id="23" name="Trapezoid 22"/>
          <p:cNvSpPr/>
          <p:nvPr/>
        </p:nvSpPr>
        <p:spPr>
          <a:xfrm>
            <a:off x="914400" y="5486400"/>
            <a:ext cx="838200" cy="762000"/>
          </a:xfrm>
          <a:prstGeom prst="trapezoid">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endParaRPr lang="en-US"/>
          </a:p>
        </p:txBody>
      </p:sp>
      <p:sp>
        <p:nvSpPr>
          <p:cNvPr id="25" name="Rectangle 24"/>
          <p:cNvSpPr/>
          <p:nvPr/>
        </p:nvSpPr>
        <p:spPr>
          <a:xfrm>
            <a:off x="304800" y="5257800"/>
            <a:ext cx="21336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200" dirty="0"/>
              <a:t>Thrust Structure</a:t>
            </a:r>
          </a:p>
        </p:txBody>
      </p:sp>
      <p:sp>
        <p:nvSpPr>
          <p:cNvPr id="28" name="Rectangle 27"/>
          <p:cNvSpPr/>
          <p:nvPr/>
        </p:nvSpPr>
        <p:spPr>
          <a:xfrm>
            <a:off x="304800" y="990600"/>
            <a:ext cx="2133600" cy="7620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PnP Module</a:t>
            </a:r>
            <a:endParaRPr lang="en-US" dirty="0"/>
          </a:p>
        </p:txBody>
      </p:sp>
      <p:sp>
        <p:nvSpPr>
          <p:cNvPr id="3" name="TextBox 2"/>
          <p:cNvSpPr txBox="1"/>
          <p:nvPr/>
        </p:nvSpPr>
        <p:spPr>
          <a:xfrm>
            <a:off x="533400" y="1371600"/>
            <a:ext cx="8001000" cy="461665"/>
          </a:xfrm>
          <a:prstGeom prst="rect">
            <a:avLst/>
          </a:prstGeom>
          <a:noFill/>
        </p:spPr>
        <p:txBody>
          <a:bodyPr wrap="square" rtlCol="0">
            <a:spAutoFit/>
          </a:bodyPr>
          <a:lstStyle/>
          <a:p>
            <a:pPr>
              <a:buFont typeface="Arial" pitchFamily="34" charset="0"/>
              <a:buChar char="•"/>
            </a:pPr>
            <a:r>
              <a:rPr lang="en-US" sz="2400" dirty="0" smtClean="0">
                <a:latin typeface="+mn-lt"/>
              </a:rPr>
              <a:t>Mass Estimating </a:t>
            </a:r>
            <a:endParaRPr lang="en-US" sz="2400" dirty="0">
              <a:latin typeface="+mn-lt"/>
            </a:endParaRPr>
          </a:p>
        </p:txBody>
      </p:sp>
      <p:graphicFrame>
        <p:nvGraphicFramePr>
          <p:cNvPr id="4" name="Table 3"/>
          <p:cNvGraphicFramePr>
            <a:graphicFrameLocks noGrp="1"/>
          </p:cNvGraphicFramePr>
          <p:nvPr/>
        </p:nvGraphicFramePr>
        <p:xfrm>
          <a:off x="2590800" y="1905000"/>
          <a:ext cx="3276599" cy="3973830"/>
        </p:xfrm>
        <a:graphic>
          <a:graphicData uri="http://schemas.openxmlformats.org/drawingml/2006/table">
            <a:tbl>
              <a:tblPr/>
              <a:tblGrid>
                <a:gridCol w="1343859"/>
                <a:gridCol w="966370"/>
                <a:gridCol w="966370"/>
              </a:tblGrid>
              <a:tr h="277586">
                <a:tc gridSpan="3">
                  <a:txBody>
                    <a:bodyPr/>
                    <a:lstStyle/>
                    <a:p>
                      <a:pPr algn="ctr" fontAlgn="b"/>
                      <a:r>
                        <a:rPr lang="en-US" sz="1800" b="0" i="0" u="none" strike="noStrike" dirty="0">
                          <a:solidFill>
                            <a:srgbClr val="000000"/>
                          </a:solidFill>
                          <a:latin typeface="Calibri"/>
                        </a:rPr>
                        <a:t>Inertial Inert Mass Estimate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tr>
              <a:tr h="277586">
                <a:tc>
                  <a:txBody>
                    <a:bodyPr/>
                    <a:lstStyle/>
                    <a:p>
                      <a:pPr algn="l" fontAlgn="b"/>
                      <a:r>
                        <a:rPr lang="en-US" sz="1800" b="0" i="0" u="none" strike="noStrike" dirty="0">
                          <a:solidFill>
                            <a:srgbClr val="000000"/>
                          </a:solidFill>
                          <a:latin typeface="Calibri"/>
                        </a:rPr>
                        <a:t>Initial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en-US" sz="1800" b="0" i="0" u="none" strike="noStrike">
                          <a:solidFill>
                            <a:srgbClr val="000000"/>
                          </a:solidFill>
                          <a:latin typeface="Calibri"/>
                        </a:rPr>
                        <a:t>2030.20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en-US" sz="1800" b="0" i="0" u="none" strike="noStrike">
                          <a:solidFill>
                            <a:srgbClr val="000000"/>
                          </a:solidFill>
                          <a:latin typeface="Calibri"/>
                        </a:rPr>
                        <a:t>kg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277586">
                <a:tc>
                  <a:txBody>
                    <a:bodyPr/>
                    <a:lstStyle/>
                    <a:p>
                      <a:pPr algn="l" fontAlgn="b"/>
                      <a:r>
                        <a:rPr lang="en-US" sz="1800" b="0" i="0" u="none" strike="noStrike" dirty="0">
                          <a:solidFill>
                            <a:srgbClr val="000000"/>
                          </a:solidFill>
                          <a:latin typeface="Calibri"/>
                        </a:rPr>
                        <a:t>N2O4 Tank</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en-US" sz="1800" b="0" i="0" u="none" strike="noStrike">
                          <a:solidFill>
                            <a:srgbClr val="000000"/>
                          </a:solidFill>
                          <a:latin typeface="Calibri"/>
                        </a:rPr>
                        <a:t>315.23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en-US" sz="1800" b="0" i="0" u="none" strike="noStrike">
                          <a:solidFill>
                            <a:srgbClr val="000000"/>
                          </a:solidFill>
                          <a:latin typeface="Calibri"/>
                        </a:rPr>
                        <a:t>kg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277586">
                <a:tc>
                  <a:txBody>
                    <a:bodyPr/>
                    <a:lstStyle/>
                    <a:p>
                      <a:pPr algn="l" fontAlgn="b"/>
                      <a:r>
                        <a:rPr lang="en-US" sz="1800" b="0" i="0" u="none" strike="noStrike">
                          <a:solidFill>
                            <a:srgbClr val="000000"/>
                          </a:solidFill>
                          <a:latin typeface="Calibri"/>
                        </a:rPr>
                        <a:t>A50 Tank</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en-US" sz="1800" b="0" i="0" u="none" strike="noStrike" dirty="0">
                          <a:solidFill>
                            <a:srgbClr val="000000"/>
                          </a:solidFill>
                          <a:latin typeface="Calibri"/>
                        </a:rPr>
                        <a:t>282.49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en-US" sz="1800" b="0" i="0" u="none" strike="noStrike">
                          <a:solidFill>
                            <a:srgbClr val="000000"/>
                          </a:solidFill>
                          <a:latin typeface="Calibri"/>
                        </a:rPr>
                        <a:t>kg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277586">
                <a:tc>
                  <a:txBody>
                    <a:bodyPr/>
                    <a:lstStyle/>
                    <a:p>
                      <a:pPr algn="l" fontAlgn="b"/>
                      <a:r>
                        <a:rPr lang="en-US" sz="1800" b="0" i="0" u="none" strike="noStrike">
                          <a:solidFill>
                            <a:srgbClr val="000000"/>
                          </a:solidFill>
                          <a:latin typeface="Calibri"/>
                        </a:rPr>
                        <a:t>Intertank F</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en-US" sz="1800" b="0" i="0" u="none" strike="noStrike" dirty="0">
                          <a:solidFill>
                            <a:srgbClr val="000000"/>
                          </a:solidFill>
                          <a:latin typeface="Calibri"/>
                        </a:rPr>
                        <a:t>295.71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en-US" sz="1800" b="0" i="0" u="none" strike="noStrike">
                          <a:solidFill>
                            <a:srgbClr val="000000"/>
                          </a:solidFill>
                          <a:latin typeface="Calibri"/>
                        </a:rPr>
                        <a:t>kg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277586">
                <a:tc>
                  <a:txBody>
                    <a:bodyPr/>
                    <a:lstStyle/>
                    <a:p>
                      <a:pPr algn="l" fontAlgn="b"/>
                      <a:r>
                        <a:rPr lang="en-US" sz="1800" b="0" i="0" u="none" strike="noStrike">
                          <a:solidFill>
                            <a:srgbClr val="000000"/>
                          </a:solidFill>
                          <a:latin typeface="Calibri"/>
                        </a:rPr>
                        <a:t>Engine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en-US" sz="1800" b="0" i="0" u="none" strike="noStrike" dirty="0">
                          <a:solidFill>
                            <a:srgbClr val="000000"/>
                          </a:solidFill>
                          <a:latin typeface="Calibri"/>
                        </a:rPr>
                        <a:t>70.79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en-US" sz="1800" b="0" i="0" u="none" strike="noStrike">
                          <a:solidFill>
                            <a:srgbClr val="000000"/>
                          </a:solidFill>
                          <a:latin typeface="Calibri"/>
                        </a:rPr>
                        <a:t>kg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277586">
                <a:tc>
                  <a:txBody>
                    <a:bodyPr/>
                    <a:lstStyle/>
                    <a:p>
                      <a:pPr algn="l" fontAlgn="b"/>
                      <a:r>
                        <a:rPr lang="en-US" sz="1800" b="0" i="0" u="none" strike="noStrike">
                          <a:solidFill>
                            <a:srgbClr val="000000"/>
                          </a:solidFill>
                          <a:latin typeface="Calibri"/>
                        </a:rPr>
                        <a:t>Thrust Strt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en-US" sz="1800" b="0" i="0" u="none" strike="noStrike" dirty="0">
                          <a:solidFill>
                            <a:srgbClr val="000000"/>
                          </a:solidFill>
                          <a:latin typeface="Calibri"/>
                        </a:rPr>
                        <a:t>11.07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en-US" sz="1800" b="0" i="0" u="none" strike="noStrike">
                          <a:solidFill>
                            <a:srgbClr val="000000"/>
                          </a:solidFill>
                          <a:latin typeface="Calibri"/>
                        </a:rPr>
                        <a:t>kg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277586">
                <a:tc>
                  <a:txBody>
                    <a:bodyPr/>
                    <a:lstStyle/>
                    <a:p>
                      <a:pPr algn="l" fontAlgn="b"/>
                      <a:r>
                        <a:rPr lang="en-US" sz="1800" b="0" i="0" u="none" strike="noStrike">
                          <a:solidFill>
                            <a:srgbClr val="000000"/>
                          </a:solidFill>
                          <a:latin typeface="Calibri"/>
                        </a:rPr>
                        <a:t>Gimbals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en-US" sz="1800" b="0" i="0" u="none" strike="noStrike">
                          <a:solidFill>
                            <a:srgbClr val="000000"/>
                          </a:solidFill>
                          <a:latin typeface="Calibri"/>
                        </a:rPr>
                        <a:t>13.92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en-US" sz="1800" b="0" i="0" u="none" strike="noStrike" dirty="0">
                          <a:solidFill>
                            <a:srgbClr val="000000"/>
                          </a:solidFill>
                          <a:latin typeface="Calibri"/>
                        </a:rPr>
                        <a:t>kg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277586">
                <a:tc>
                  <a:txBody>
                    <a:bodyPr/>
                    <a:lstStyle/>
                    <a:p>
                      <a:pPr algn="l" fontAlgn="b"/>
                      <a:r>
                        <a:rPr lang="en-US" sz="1800" b="0" i="0" u="none" strike="noStrike">
                          <a:solidFill>
                            <a:srgbClr val="000000"/>
                          </a:solidFill>
                          <a:latin typeface="Calibri"/>
                        </a:rPr>
                        <a:t>Avionics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en-US" sz="1800" b="0" i="0" u="none" strike="noStrike">
                          <a:solidFill>
                            <a:srgbClr val="000000"/>
                          </a:solidFill>
                          <a:latin typeface="Calibri"/>
                        </a:rPr>
                        <a:t>371.50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en-US" sz="1800" b="0" i="0" u="none" strike="noStrike" dirty="0">
                          <a:solidFill>
                            <a:srgbClr val="000000"/>
                          </a:solidFill>
                          <a:latin typeface="Calibri"/>
                        </a:rPr>
                        <a:t>kg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277586">
                <a:tc>
                  <a:txBody>
                    <a:bodyPr/>
                    <a:lstStyle/>
                    <a:p>
                      <a:pPr algn="l" fontAlgn="b"/>
                      <a:r>
                        <a:rPr lang="en-US" sz="1800" b="0" i="0" u="none" strike="noStrike">
                          <a:solidFill>
                            <a:srgbClr val="000000"/>
                          </a:solidFill>
                          <a:latin typeface="Calibri"/>
                        </a:rPr>
                        <a:t>Wiring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en-US" sz="1800" b="0" i="0" u="none" strike="noStrike">
                          <a:solidFill>
                            <a:srgbClr val="000000"/>
                          </a:solidFill>
                          <a:latin typeface="Calibri"/>
                        </a:rPr>
                        <a:t>252.45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en-US" sz="1800" b="0" i="0" u="none" strike="noStrike" dirty="0">
                          <a:solidFill>
                            <a:srgbClr val="000000"/>
                          </a:solidFill>
                          <a:latin typeface="Calibri"/>
                        </a:rPr>
                        <a:t>kg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277586">
                <a:tc>
                  <a:txBody>
                    <a:bodyPr/>
                    <a:lstStyle/>
                    <a:p>
                      <a:pPr algn="l" fontAlgn="b"/>
                      <a:r>
                        <a:rPr lang="en-US" sz="1800" b="0" i="0" u="none" strike="noStrike">
                          <a:solidFill>
                            <a:srgbClr val="000000"/>
                          </a:solidFill>
                          <a:latin typeface="Calibri"/>
                        </a:rPr>
                        <a:t>Pressure Hull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en-US" sz="1800" b="0" i="0" u="none" strike="noStrike">
                          <a:solidFill>
                            <a:srgbClr val="000000"/>
                          </a:solidFill>
                          <a:latin typeface="Calibri"/>
                        </a:rPr>
                        <a:t>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en-US" sz="1800" b="0" i="0" u="none" strike="noStrike" dirty="0">
                          <a:solidFill>
                            <a:srgbClr val="000000"/>
                          </a:solidFill>
                          <a:latin typeface="Calibri"/>
                        </a:rPr>
                        <a:t>kg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277586">
                <a:tc>
                  <a:txBody>
                    <a:bodyPr/>
                    <a:lstStyle/>
                    <a:p>
                      <a:pPr algn="l" fontAlgn="b"/>
                      <a:r>
                        <a:rPr lang="en-US" sz="1800" b="0" i="0" u="none" strike="noStrike">
                          <a:solidFill>
                            <a:srgbClr val="000000"/>
                          </a:solidFill>
                          <a:latin typeface="Calibri"/>
                        </a:rPr>
                        <a:t>Total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en-US" sz="1800" b="0" i="0" u="none" strike="noStrike" dirty="0">
                          <a:solidFill>
                            <a:srgbClr val="000000"/>
                          </a:solidFill>
                          <a:latin typeface="Calibri"/>
                        </a:rPr>
                        <a:t>1613.17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800" b="0" i="0" u="none" strike="noStrike" dirty="0">
                          <a:solidFill>
                            <a:srgbClr val="000000"/>
                          </a:solidFill>
                          <a:latin typeface="Calibri"/>
                        </a:rPr>
                        <a:t>kg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277586">
                <a:tc>
                  <a:txBody>
                    <a:bodyPr/>
                    <a:lstStyle/>
                    <a:p>
                      <a:pPr algn="l" fontAlgn="b"/>
                      <a:r>
                        <a:rPr lang="en-US" sz="1800" b="0" i="0" u="none" strike="noStrike">
                          <a:solidFill>
                            <a:srgbClr val="000000"/>
                          </a:solidFill>
                          <a:latin typeface="Calibri"/>
                        </a:rPr>
                        <a:t>Margin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en-US" sz="1800" b="0" i="0" u="none" strike="noStrike" dirty="0">
                          <a:solidFill>
                            <a:srgbClr val="000000"/>
                          </a:solidFill>
                          <a:latin typeface="Calibri"/>
                        </a:rPr>
                        <a:t>20.54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800" b="0" i="0" u="none" strike="noStrike" dirty="0">
                          <a:solidFill>
                            <a:srgbClr val="000000"/>
                          </a:solidFill>
                          <a:latin typeface="Calibri"/>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277586">
                <a:tc>
                  <a:txBody>
                    <a:bodyPr/>
                    <a:lstStyle/>
                    <a:p>
                      <a:pPr algn="l" fontAlgn="b"/>
                      <a:r>
                        <a:rPr lang="en-US" sz="1800" b="0" i="0" u="none" strike="noStrike">
                          <a:solidFill>
                            <a:srgbClr val="000000"/>
                          </a:solidFill>
                          <a:latin typeface="Calibri"/>
                        </a:rPr>
                        <a:t>Reserve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en-US" sz="1800" b="0" i="0" u="none" strike="noStrike" dirty="0">
                          <a:solidFill>
                            <a:srgbClr val="000000"/>
                          </a:solidFill>
                          <a:latin typeface="Calibri"/>
                        </a:rPr>
                        <a:t>417.03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800" b="0" i="0" u="none" strike="noStrike" dirty="0">
                          <a:solidFill>
                            <a:srgbClr val="000000"/>
                          </a:solidFill>
                          <a:latin typeface="Calibri"/>
                        </a:rPr>
                        <a:t>kg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Lander Module</a:t>
            </a:r>
            <a:endParaRPr lang="en-US" dirty="0"/>
          </a:p>
        </p:txBody>
      </p:sp>
      <p:sp>
        <p:nvSpPr>
          <p:cNvPr id="39939" name="TextBox 2"/>
          <p:cNvSpPr txBox="1">
            <a:spLocks noChangeArrowheads="1"/>
          </p:cNvSpPr>
          <p:nvPr/>
        </p:nvSpPr>
        <p:spPr bwMode="auto">
          <a:xfrm>
            <a:off x="685800" y="1295400"/>
            <a:ext cx="4495800" cy="4524315"/>
          </a:xfrm>
          <a:prstGeom prst="rect">
            <a:avLst/>
          </a:prstGeom>
          <a:noFill/>
          <a:ln w="9525">
            <a:noFill/>
            <a:miter lim="800000"/>
            <a:headEnd/>
            <a:tailEnd/>
          </a:ln>
        </p:spPr>
        <p:txBody>
          <a:bodyPr wrap="square">
            <a:spAutoFit/>
          </a:bodyPr>
          <a:lstStyle/>
          <a:p>
            <a:r>
              <a:rPr lang="en-US" dirty="0" smtClean="0">
                <a:latin typeface="Calibri" pitchFamily="34" charset="0"/>
              </a:rPr>
              <a:t>Total Mass launched to LTO = 9984 kg</a:t>
            </a:r>
          </a:p>
          <a:p>
            <a:r>
              <a:rPr lang="en-US" dirty="0" smtClean="0">
                <a:latin typeface="Calibri" pitchFamily="34" charset="0"/>
              </a:rPr>
              <a:t>Total Mass landed on moon = 6703 kg</a:t>
            </a:r>
          </a:p>
          <a:p>
            <a:r>
              <a:rPr lang="en-US" dirty="0" smtClean="0">
                <a:latin typeface="Calibri" pitchFamily="34" charset="0"/>
              </a:rPr>
              <a:t>(limited by Delta IV Heavy with propellant loss due to LLO insertion)</a:t>
            </a:r>
            <a:endParaRPr lang="en-US" dirty="0">
              <a:latin typeface="Calibri" pitchFamily="34" charset="0"/>
            </a:endParaRPr>
          </a:p>
          <a:p>
            <a:endParaRPr lang="en-US" dirty="0" smtClean="0">
              <a:latin typeface="Calibri" pitchFamily="34" charset="0"/>
            </a:endParaRPr>
          </a:p>
          <a:p>
            <a:r>
              <a:rPr lang="en-US" dirty="0" smtClean="0">
                <a:latin typeface="Calibri" pitchFamily="34" charset="0"/>
              </a:rPr>
              <a:t>Stage includes:</a:t>
            </a:r>
          </a:p>
          <a:p>
            <a:pPr>
              <a:buFont typeface="Arial" pitchFamily="34" charset="0"/>
              <a:buChar char="•"/>
            </a:pPr>
            <a:r>
              <a:rPr lang="en-US" dirty="0" smtClean="0">
                <a:latin typeface="Calibri" pitchFamily="34" charset="0"/>
              </a:rPr>
              <a:t> Habitable volume</a:t>
            </a:r>
          </a:p>
          <a:p>
            <a:pPr>
              <a:buFont typeface="Arial" pitchFamily="34" charset="0"/>
              <a:buChar char="•"/>
            </a:pPr>
            <a:r>
              <a:rPr lang="en-US" dirty="0" smtClean="0">
                <a:latin typeface="Calibri" pitchFamily="34" charset="0"/>
              </a:rPr>
              <a:t> Landing gear</a:t>
            </a:r>
          </a:p>
          <a:p>
            <a:pPr>
              <a:buFont typeface="Arial" pitchFamily="34" charset="0"/>
              <a:buChar char="•"/>
            </a:pPr>
            <a:r>
              <a:rPr lang="en-US" dirty="0" smtClean="0">
                <a:latin typeface="Calibri" pitchFamily="34" charset="0"/>
              </a:rPr>
              <a:t> Propellant for the ascent = 3069.1 kg</a:t>
            </a:r>
          </a:p>
          <a:p>
            <a:endParaRPr lang="en-US" dirty="0" smtClean="0">
              <a:latin typeface="Calibri" pitchFamily="34" charset="0"/>
            </a:endParaRPr>
          </a:p>
          <a:p>
            <a:r>
              <a:rPr lang="en-US" dirty="0" smtClean="0">
                <a:latin typeface="Calibri" pitchFamily="34" charset="0"/>
              </a:rPr>
              <a:t>Total ascent payload mass = 2629 kg</a:t>
            </a:r>
          </a:p>
          <a:p>
            <a:r>
              <a:rPr lang="en-US" dirty="0" smtClean="0">
                <a:latin typeface="Calibri" pitchFamily="34" charset="0"/>
              </a:rPr>
              <a:t>Lander module inert mass = 1005 kg </a:t>
            </a:r>
          </a:p>
          <a:p>
            <a:endParaRPr lang="en-US" dirty="0">
              <a:latin typeface="Calibri" pitchFamily="34" charset="0"/>
            </a:endParaRPr>
          </a:p>
          <a:p>
            <a:r>
              <a:rPr lang="en-US" dirty="0" smtClean="0">
                <a:latin typeface="Calibri" pitchFamily="34" charset="0"/>
              </a:rPr>
              <a:t>Apollo Lunar Module ascent vehicle = 4547 kg (vs. 6703 kg Lander module)</a:t>
            </a:r>
            <a:endParaRPr lang="en-US" dirty="0">
              <a:latin typeface="Calibri" pitchFamily="34" charset="0"/>
            </a:endParaRPr>
          </a:p>
          <a:p>
            <a:endParaRPr lang="en-US" dirty="0">
              <a:latin typeface="Calibri" pitchFamily="34" charset="0"/>
            </a:endParaRPr>
          </a:p>
        </p:txBody>
      </p:sp>
      <p:grpSp>
        <p:nvGrpSpPr>
          <p:cNvPr id="20" name="Group 19"/>
          <p:cNvGrpSpPr/>
          <p:nvPr/>
        </p:nvGrpSpPr>
        <p:grpSpPr>
          <a:xfrm>
            <a:off x="7010400" y="3048000"/>
            <a:ext cx="955182" cy="1828800"/>
            <a:chOff x="5791200" y="304800"/>
            <a:chExt cx="2133600" cy="5410200"/>
          </a:xfrm>
        </p:grpSpPr>
        <p:sp>
          <p:nvSpPr>
            <p:cNvPr id="5" name="Oval 4"/>
            <p:cNvSpPr/>
            <p:nvPr/>
          </p:nvSpPr>
          <p:spPr>
            <a:xfrm>
              <a:off x="5943600" y="2590800"/>
              <a:ext cx="1828800" cy="1828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Oval 5"/>
            <p:cNvSpPr/>
            <p:nvPr/>
          </p:nvSpPr>
          <p:spPr>
            <a:xfrm>
              <a:off x="6096000" y="990600"/>
              <a:ext cx="1524000" cy="16002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lang="en-US" dirty="0"/>
            </a:p>
          </p:txBody>
        </p:sp>
        <p:sp>
          <p:nvSpPr>
            <p:cNvPr id="7" name="Rectangle 6"/>
            <p:cNvSpPr/>
            <p:nvPr/>
          </p:nvSpPr>
          <p:spPr>
            <a:xfrm>
              <a:off x="5791200" y="304800"/>
              <a:ext cx="152400" cy="42672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8" name="Rectangle 7"/>
            <p:cNvSpPr/>
            <p:nvPr/>
          </p:nvSpPr>
          <p:spPr>
            <a:xfrm>
              <a:off x="7772400" y="304800"/>
              <a:ext cx="152400" cy="42672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9" name="Rectangle 8"/>
            <p:cNvSpPr/>
            <p:nvPr/>
          </p:nvSpPr>
          <p:spPr>
            <a:xfrm>
              <a:off x="5943600" y="2514600"/>
              <a:ext cx="1828800" cy="152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0" name="Rectangle 9"/>
            <p:cNvSpPr/>
            <p:nvPr/>
          </p:nvSpPr>
          <p:spPr>
            <a:xfrm>
              <a:off x="5791200" y="4953000"/>
              <a:ext cx="2133600" cy="762000"/>
            </a:xfrm>
            <a:prstGeom prst="rect">
              <a:avLst/>
            </a:prstGeom>
            <a:solidFill>
              <a:schemeClr val="accent3">
                <a:lumMod val="60000"/>
                <a:lumOff val="40000"/>
              </a:schemeClr>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1" name="Rectangle 10"/>
            <p:cNvSpPr/>
            <p:nvPr/>
          </p:nvSpPr>
          <p:spPr>
            <a:xfrm>
              <a:off x="5943600" y="4419600"/>
              <a:ext cx="1828800" cy="152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7" name="Trapezoid 16"/>
            <p:cNvSpPr/>
            <p:nvPr/>
          </p:nvSpPr>
          <p:spPr>
            <a:xfrm>
              <a:off x="6400800" y="4800600"/>
              <a:ext cx="838200" cy="762000"/>
            </a:xfrm>
            <a:prstGeom prst="trapezoid">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endParaRPr lang="en-US"/>
            </a:p>
          </p:txBody>
        </p:sp>
        <p:sp>
          <p:nvSpPr>
            <p:cNvPr id="18" name="Rectangle 17"/>
            <p:cNvSpPr/>
            <p:nvPr/>
          </p:nvSpPr>
          <p:spPr>
            <a:xfrm>
              <a:off x="5791200" y="4572000"/>
              <a:ext cx="21336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p>
          </p:txBody>
        </p:sp>
        <p:sp>
          <p:nvSpPr>
            <p:cNvPr id="19" name="Rectangle 18"/>
            <p:cNvSpPr/>
            <p:nvPr/>
          </p:nvSpPr>
          <p:spPr>
            <a:xfrm>
              <a:off x="5791200" y="304800"/>
              <a:ext cx="2133600" cy="7620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grpSp>
      <p:sp>
        <p:nvSpPr>
          <p:cNvPr id="21" name="Parallelogram 20"/>
          <p:cNvSpPr/>
          <p:nvPr/>
        </p:nvSpPr>
        <p:spPr>
          <a:xfrm>
            <a:off x="6248400" y="3048000"/>
            <a:ext cx="762000" cy="2057400"/>
          </a:xfrm>
          <a:prstGeom prst="parallelogram">
            <a:avLst>
              <a:gd name="adj" fmla="val 8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Parallelogram 21"/>
          <p:cNvSpPr/>
          <p:nvPr/>
        </p:nvSpPr>
        <p:spPr>
          <a:xfrm flipH="1">
            <a:off x="7924800" y="3048000"/>
            <a:ext cx="762000" cy="2057400"/>
          </a:xfrm>
          <a:prstGeom prst="parallelogram">
            <a:avLst>
              <a:gd name="adj" fmla="val 8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rapezoid 22"/>
          <p:cNvSpPr/>
          <p:nvPr/>
        </p:nvSpPr>
        <p:spPr>
          <a:xfrm>
            <a:off x="6858000" y="1676400"/>
            <a:ext cx="1219200" cy="1371600"/>
          </a:xfrm>
          <a:prstGeom prst="trapezoid">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Launch Vehicles</a:t>
            </a:r>
            <a:endParaRPr lang="en-US" dirty="0"/>
          </a:p>
        </p:txBody>
      </p:sp>
      <p:sp>
        <p:nvSpPr>
          <p:cNvPr id="25603" name="TextBox 5"/>
          <p:cNvSpPr txBox="1">
            <a:spLocks noChangeArrowheads="1"/>
          </p:cNvSpPr>
          <p:nvPr/>
        </p:nvSpPr>
        <p:spPr bwMode="auto">
          <a:xfrm>
            <a:off x="685800" y="1600200"/>
            <a:ext cx="7772400" cy="4062413"/>
          </a:xfrm>
          <a:prstGeom prst="rect">
            <a:avLst/>
          </a:prstGeom>
          <a:noFill/>
          <a:ln w="9525">
            <a:noFill/>
            <a:miter lim="800000"/>
            <a:headEnd/>
            <a:tailEnd/>
          </a:ln>
        </p:spPr>
        <p:txBody>
          <a:bodyPr>
            <a:spAutoFit/>
          </a:bodyPr>
          <a:lstStyle/>
          <a:p>
            <a:r>
              <a:rPr lang="en-US" sz="2400" dirty="0">
                <a:latin typeface="Calibri" pitchFamily="34" charset="0"/>
              </a:rPr>
              <a:t>Launch Vehicles In Consideration:</a:t>
            </a:r>
          </a:p>
          <a:p>
            <a:endParaRPr lang="en-US" dirty="0">
              <a:latin typeface="Calibri" pitchFamily="34" charset="0"/>
            </a:endParaRPr>
          </a:p>
          <a:p>
            <a:r>
              <a:rPr lang="en-US" dirty="0">
                <a:latin typeface="Calibri" pitchFamily="34" charset="0"/>
              </a:rPr>
              <a:t>Boeing Delta IV Heavy</a:t>
            </a:r>
          </a:p>
          <a:p>
            <a:r>
              <a:rPr lang="en-US" dirty="0">
                <a:latin typeface="Calibri" pitchFamily="34" charset="0"/>
              </a:rPr>
              <a:t>	</a:t>
            </a:r>
            <a:r>
              <a:rPr lang="en-US" dirty="0" smtClean="0">
                <a:latin typeface="Calibri" pitchFamily="34" charset="0"/>
              </a:rPr>
              <a:t>22,558 </a:t>
            </a:r>
            <a:r>
              <a:rPr lang="en-US" dirty="0">
                <a:latin typeface="Calibri" pitchFamily="34" charset="0"/>
              </a:rPr>
              <a:t>kg to LEO</a:t>
            </a:r>
          </a:p>
          <a:p>
            <a:r>
              <a:rPr lang="en-US" dirty="0">
                <a:latin typeface="Calibri" pitchFamily="34" charset="0"/>
              </a:rPr>
              <a:t>	Flight test proven</a:t>
            </a:r>
          </a:p>
          <a:p>
            <a:endParaRPr lang="en-US" dirty="0">
              <a:latin typeface="Calibri" pitchFamily="34" charset="0"/>
            </a:endParaRPr>
          </a:p>
          <a:p>
            <a:r>
              <a:rPr lang="en-US" dirty="0">
                <a:latin typeface="Calibri" pitchFamily="34" charset="0"/>
              </a:rPr>
              <a:t>Lockheed Martin Atlas V Heavy</a:t>
            </a:r>
          </a:p>
          <a:p>
            <a:r>
              <a:rPr lang="en-US" dirty="0">
                <a:latin typeface="Calibri" pitchFamily="34" charset="0"/>
              </a:rPr>
              <a:t>	29,400 kg to LEO</a:t>
            </a:r>
          </a:p>
          <a:p>
            <a:r>
              <a:rPr lang="en-US" dirty="0">
                <a:latin typeface="Calibri" pitchFamily="34" charset="0"/>
              </a:rPr>
              <a:t>	95% of Atlas V Heavy parts </a:t>
            </a:r>
          </a:p>
          <a:p>
            <a:r>
              <a:rPr lang="en-US" dirty="0">
                <a:latin typeface="Calibri" pitchFamily="34" charset="0"/>
              </a:rPr>
              <a:t>	  have already flown on Atlas V </a:t>
            </a:r>
          </a:p>
          <a:p>
            <a:endParaRPr lang="en-US" dirty="0">
              <a:latin typeface="Calibri" pitchFamily="34" charset="0"/>
            </a:endParaRPr>
          </a:p>
          <a:p>
            <a:r>
              <a:rPr lang="en-US" dirty="0" err="1">
                <a:latin typeface="Calibri" pitchFamily="34" charset="0"/>
              </a:rPr>
              <a:t>SpaceX</a:t>
            </a:r>
            <a:r>
              <a:rPr lang="en-US" dirty="0">
                <a:latin typeface="Calibri" pitchFamily="34" charset="0"/>
              </a:rPr>
              <a:t> Falcon 9 Heavy</a:t>
            </a:r>
          </a:p>
          <a:p>
            <a:r>
              <a:rPr lang="en-US" dirty="0">
                <a:latin typeface="Calibri" pitchFamily="34" charset="0"/>
              </a:rPr>
              <a:t>	29,610 kg to LEO</a:t>
            </a:r>
          </a:p>
          <a:p>
            <a:r>
              <a:rPr lang="en-US" dirty="0">
                <a:latin typeface="Calibri" pitchFamily="34" charset="0"/>
              </a:rPr>
              <a:t>	Proposed</a:t>
            </a:r>
          </a:p>
        </p:txBody>
      </p:sp>
      <p:pic>
        <p:nvPicPr>
          <p:cNvPr id="25604" name="Picture 2"/>
          <p:cNvPicPr>
            <a:picLocks noChangeAspect="1" noChangeArrowheads="1"/>
          </p:cNvPicPr>
          <p:nvPr/>
        </p:nvPicPr>
        <p:blipFill>
          <a:blip r:embed="rId2" cstate="print"/>
          <a:srcRect/>
          <a:stretch>
            <a:fillRect/>
          </a:stretch>
        </p:blipFill>
        <p:spPr bwMode="auto">
          <a:xfrm>
            <a:off x="5105400" y="4876800"/>
            <a:ext cx="2562225" cy="919163"/>
          </a:xfrm>
          <a:prstGeom prst="rect">
            <a:avLst/>
          </a:prstGeom>
          <a:noFill/>
          <a:ln w="9525">
            <a:noFill/>
            <a:miter lim="800000"/>
            <a:headEnd/>
            <a:tailEnd/>
          </a:ln>
        </p:spPr>
      </p:pic>
      <p:pic>
        <p:nvPicPr>
          <p:cNvPr id="25605" name="Picture 3"/>
          <p:cNvPicPr>
            <a:picLocks noChangeAspect="1" noChangeArrowheads="1"/>
          </p:cNvPicPr>
          <p:nvPr/>
        </p:nvPicPr>
        <p:blipFill>
          <a:blip r:embed="rId3" cstate="print"/>
          <a:srcRect t="91217"/>
          <a:stretch>
            <a:fillRect/>
          </a:stretch>
        </p:blipFill>
        <p:spPr bwMode="auto">
          <a:xfrm>
            <a:off x="5105400" y="3962400"/>
            <a:ext cx="2552700" cy="609600"/>
          </a:xfrm>
          <a:prstGeom prst="rect">
            <a:avLst/>
          </a:prstGeom>
          <a:noFill/>
          <a:ln w="9525">
            <a:noFill/>
            <a:miter lim="800000"/>
            <a:headEnd/>
            <a:tailEnd/>
          </a:ln>
        </p:spPr>
      </p:pic>
      <p:pic>
        <p:nvPicPr>
          <p:cNvPr id="25606" name="Picture 4"/>
          <p:cNvPicPr>
            <a:picLocks noChangeAspect="1" noChangeArrowheads="1"/>
          </p:cNvPicPr>
          <p:nvPr/>
        </p:nvPicPr>
        <p:blipFill>
          <a:blip r:embed="rId4" cstate="print"/>
          <a:srcRect/>
          <a:stretch>
            <a:fillRect/>
          </a:stretch>
        </p:blipFill>
        <p:spPr bwMode="auto">
          <a:xfrm>
            <a:off x="5867400" y="1676400"/>
            <a:ext cx="1285875" cy="1931988"/>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Potential Missions</a:t>
            </a:r>
            <a:endParaRPr lang="en-US" dirty="0"/>
          </a:p>
        </p:txBody>
      </p:sp>
      <p:sp>
        <p:nvSpPr>
          <p:cNvPr id="15363" name="TextBox 2"/>
          <p:cNvSpPr txBox="1">
            <a:spLocks noChangeArrowheads="1"/>
          </p:cNvSpPr>
          <p:nvPr/>
        </p:nvSpPr>
        <p:spPr bwMode="auto">
          <a:xfrm>
            <a:off x="685800" y="1447800"/>
            <a:ext cx="7924800" cy="4216539"/>
          </a:xfrm>
          <a:prstGeom prst="rect">
            <a:avLst/>
          </a:prstGeom>
          <a:noFill/>
          <a:ln w="9525">
            <a:noFill/>
            <a:miter lim="800000"/>
            <a:headEnd/>
            <a:tailEnd/>
          </a:ln>
        </p:spPr>
        <p:txBody>
          <a:bodyPr>
            <a:spAutoFit/>
          </a:bodyPr>
          <a:lstStyle/>
          <a:p>
            <a:pPr>
              <a:buFont typeface="Arial" charset="0"/>
              <a:buChar char="•"/>
            </a:pPr>
            <a:r>
              <a:rPr lang="en-US" sz="2400" dirty="0" smtClean="0">
                <a:latin typeface="Calibri" pitchFamily="34" charset="0"/>
              </a:rPr>
              <a:t>Analyzed Missions</a:t>
            </a:r>
          </a:p>
          <a:p>
            <a:pPr lvl="1">
              <a:buFont typeface="Arial" charset="0"/>
              <a:buChar char="•"/>
            </a:pPr>
            <a:r>
              <a:rPr lang="en-US" sz="2200" dirty="0" smtClean="0">
                <a:latin typeface="Calibri" pitchFamily="34" charset="0"/>
              </a:rPr>
              <a:t>LEO/ISS Servicing</a:t>
            </a:r>
          </a:p>
          <a:p>
            <a:pPr lvl="1">
              <a:buFont typeface="Arial" charset="0"/>
              <a:buChar char="•"/>
            </a:pPr>
            <a:r>
              <a:rPr lang="en-US" sz="2200" dirty="0" smtClean="0">
                <a:latin typeface="Calibri" pitchFamily="34" charset="0"/>
              </a:rPr>
              <a:t>Earth-Moon </a:t>
            </a:r>
            <a:r>
              <a:rPr lang="en-US" sz="2200" dirty="0">
                <a:latin typeface="Calibri" pitchFamily="34" charset="0"/>
              </a:rPr>
              <a:t>Libration </a:t>
            </a:r>
            <a:r>
              <a:rPr lang="en-US" sz="2200" dirty="0" smtClean="0">
                <a:latin typeface="Calibri" pitchFamily="34" charset="0"/>
              </a:rPr>
              <a:t>Points</a:t>
            </a:r>
            <a:endParaRPr lang="en-US" sz="2200" dirty="0">
              <a:latin typeface="Calibri" pitchFamily="34" charset="0"/>
            </a:endParaRPr>
          </a:p>
          <a:p>
            <a:pPr lvl="1">
              <a:buFont typeface="Arial" charset="0"/>
              <a:buChar char="•"/>
            </a:pPr>
            <a:r>
              <a:rPr lang="en-US" sz="2200" dirty="0" smtClean="0">
                <a:latin typeface="Calibri" pitchFamily="34" charset="0"/>
              </a:rPr>
              <a:t>Near </a:t>
            </a:r>
            <a:r>
              <a:rPr lang="en-US" sz="2200" dirty="0">
                <a:latin typeface="Calibri" pitchFamily="34" charset="0"/>
              </a:rPr>
              <a:t>Earth </a:t>
            </a:r>
            <a:r>
              <a:rPr lang="en-US" sz="2200" dirty="0" smtClean="0">
                <a:latin typeface="Calibri" pitchFamily="34" charset="0"/>
              </a:rPr>
              <a:t>Object</a:t>
            </a:r>
            <a:endParaRPr lang="en-US" sz="2200" dirty="0">
              <a:latin typeface="Calibri" pitchFamily="34" charset="0"/>
            </a:endParaRPr>
          </a:p>
          <a:p>
            <a:pPr lvl="1">
              <a:buFont typeface="Arial" charset="0"/>
              <a:buChar char="•"/>
            </a:pPr>
            <a:r>
              <a:rPr lang="en-US" sz="2200" dirty="0" smtClean="0">
                <a:latin typeface="Calibri" pitchFamily="34" charset="0"/>
              </a:rPr>
              <a:t>Low </a:t>
            </a:r>
            <a:r>
              <a:rPr lang="en-US" sz="2200" dirty="0">
                <a:latin typeface="Calibri" pitchFamily="34" charset="0"/>
              </a:rPr>
              <a:t>Lunar </a:t>
            </a:r>
            <a:r>
              <a:rPr lang="en-US" sz="2200" dirty="0" smtClean="0">
                <a:latin typeface="Calibri" pitchFamily="34" charset="0"/>
              </a:rPr>
              <a:t>Orbit</a:t>
            </a:r>
            <a:endParaRPr lang="en-US" sz="2200" dirty="0">
              <a:latin typeface="Calibri" pitchFamily="34" charset="0"/>
            </a:endParaRPr>
          </a:p>
          <a:p>
            <a:pPr lvl="2">
              <a:buFont typeface="Arial" charset="0"/>
              <a:buChar char="•"/>
            </a:pPr>
            <a:r>
              <a:rPr lang="en-US" sz="2200" dirty="0" smtClean="0">
                <a:latin typeface="Calibri" pitchFamily="34" charset="0"/>
              </a:rPr>
              <a:t>Lunar Landing</a:t>
            </a:r>
          </a:p>
          <a:p>
            <a:pPr>
              <a:buFont typeface="Arial" charset="0"/>
              <a:buChar char="•"/>
            </a:pPr>
            <a:r>
              <a:rPr lang="en-US" sz="2400" dirty="0" smtClean="0">
                <a:latin typeface="Calibri" pitchFamily="34" charset="0"/>
              </a:rPr>
              <a:t>Considered Missions</a:t>
            </a:r>
            <a:endParaRPr lang="en-US" sz="2400" dirty="0">
              <a:latin typeface="Calibri" pitchFamily="34" charset="0"/>
            </a:endParaRPr>
          </a:p>
          <a:p>
            <a:pPr lvl="1">
              <a:buFont typeface="Arial" charset="0"/>
              <a:buChar char="•"/>
            </a:pPr>
            <a:r>
              <a:rPr lang="en-US" sz="2200" dirty="0" smtClean="0">
                <a:latin typeface="Calibri" pitchFamily="34" charset="0"/>
              </a:rPr>
              <a:t>Low </a:t>
            </a:r>
            <a:r>
              <a:rPr lang="en-US" sz="2200" dirty="0">
                <a:latin typeface="Calibri" pitchFamily="34" charset="0"/>
              </a:rPr>
              <a:t>Mars Orbit</a:t>
            </a:r>
          </a:p>
          <a:p>
            <a:pPr lvl="2">
              <a:buFont typeface="Arial" charset="0"/>
              <a:buChar char="•"/>
            </a:pPr>
            <a:r>
              <a:rPr lang="en-US" sz="2200" dirty="0" err="1" smtClean="0">
                <a:latin typeface="Calibri" pitchFamily="34" charset="0"/>
              </a:rPr>
              <a:t>Phobos</a:t>
            </a:r>
            <a:r>
              <a:rPr lang="en-US" sz="2200" dirty="0" smtClean="0">
                <a:latin typeface="Calibri" pitchFamily="34" charset="0"/>
              </a:rPr>
              <a:t>/</a:t>
            </a:r>
            <a:r>
              <a:rPr lang="en-US" sz="2200" dirty="0" err="1" smtClean="0">
                <a:latin typeface="Calibri" pitchFamily="34" charset="0"/>
              </a:rPr>
              <a:t>Deimos</a:t>
            </a:r>
            <a:r>
              <a:rPr lang="en-US" sz="2200" dirty="0" smtClean="0">
                <a:latin typeface="Calibri" pitchFamily="34" charset="0"/>
              </a:rPr>
              <a:t> Landing</a:t>
            </a:r>
          </a:p>
          <a:p>
            <a:pPr lvl="2">
              <a:buFont typeface="Arial" charset="0"/>
              <a:buChar char="•"/>
            </a:pPr>
            <a:r>
              <a:rPr lang="en-US" sz="2200" dirty="0" smtClean="0">
                <a:latin typeface="Calibri" pitchFamily="34" charset="0"/>
              </a:rPr>
              <a:t>Mars Landing</a:t>
            </a:r>
          </a:p>
          <a:p>
            <a:pPr>
              <a:buFont typeface="Arial" charset="0"/>
              <a:buChar char="•"/>
            </a:pPr>
            <a:r>
              <a:rPr lang="en-US" sz="2400" dirty="0" smtClean="0">
                <a:latin typeface="Calibri" pitchFamily="34" charset="0"/>
              </a:rPr>
              <a:t>System Capability</a:t>
            </a:r>
          </a:p>
          <a:p>
            <a:pPr lvl="1">
              <a:buFont typeface="Arial" charset="0"/>
              <a:buChar char="•"/>
            </a:pPr>
            <a:r>
              <a:rPr lang="en-US" sz="2200" dirty="0" smtClean="0">
                <a:latin typeface="Calibri" pitchFamily="34" charset="0"/>
              </a:rPr>
              <a:t>Orbital Construction / Servicing</a:t>
            </a:r>
            <a:endParaRPr lang="en-US" dirty="0">
              <a:latin typeface="Calibri"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Orbital Mechanics</a:t>
            </a:r>
            <a:endParaRPr lang="en-US" dirty="0"/>
          </a:p>
        </p:txBody>
      </p:sp>
      <p:sp>
        <p:nvSpPr>
          <p:cNvPr id="14339" name="TextBox 3"/>
          <p:cNvSpPr txBox="1">
            <a:spLocks noChangeArrowheads="1"/>
          </p:cNvSpPr>
          <p:nvPr/>
        </p:nvSpPr>
        <p:spPr bwMode="auto">
          <a:xfrm>
            <a:off x="609600" y="1600200"/>
            <a:ext cx="7772400" cy="3970338"/>
          </a:xfrm>
          <a:prstGeom prst="rect">
            <a:avLst/>
          </a:prstGeom>
          <a:noFill/>
          <a:ln w="9525">
            <a:noFill/>
            <a:miter lim="800000"/>
            <a:headEnd/>
            <a:tailEnd/>
          </a:ln>
        </p:spPr>
        <p:txBody>
          <a:bodyPr>
            <a:spAutoFit/>
          </a:bodyPr>
          <a:lstStyle/>
          <a:p>
            <a:pPr>
              <a:buFont typeface="Arial" charset="0"/>
              <a:buChar char="•"/>
            </a:pPr>
            <a:r>
              <a:rPr lang="en-US" sz="2400">
                <a:latin typeface="Calibri" pitchFamily="34" charset="0"/>
              </a:rPr>
              <a:t>Delta-V values calculated using patched conics for sample interplanetary and NEO missions</a:t>
            </a:r>
          </a:p>
          <a:p>
            <a:pPr lvl="1">
              <a:buFont typeface="Arial" charset="0"/>
              <a:buChar char="•"/>
            </a:pPr>
            <a:r>
              <a:rPr lang="en-US" sz="2200">
                <a:latin typeface="Calibri" pitchFamily="34" charset="0"/>
              </a:rPr>
              <a:t>Additional values for comparison were pulled from literature</a:t>
            </a:r>
          </a:p>
          <a:p>
            <a:pPr>
              <a:buFont typeface="Arial" charset="0"/>
              <a:buChar char="•"/>
            </a:pPr>
            <a:r>
              <a:rPr lang="en-US" sz="2400">
                <a:latin typeface="Calibri" pitchFamily="34" charset="0"/>
              </a:rPr>
              <a:t>Cislunar trajectories are a non-trivial problem, better solved using the dynamics of the restricted 3-body problem rather than simple patched conics</a:t>
            </a:r>
          </a:p>
          <a:p>
            <a:pPr lvl="1">
              <a:buFont typeface="Arial" charset="0"/>
              <a:buChar char="•"/>
            </a:pPr>
            <a:r>
              <a:rPr lang="en-US" sz="2200">
                <a:latin typeface="Calibri" pitchFamily="34" charset="0"/>
              </a:rPr>
              <a:t>Delta-V values for Lunar trips were estimated using patched conics, although values are less accurate than interplanetary trajectories</a:t>
            </a:r>
          </a:p>
          <a:p>
            <a:pPr lvl="1">
              <a:buFont typeface="Arial" charset="0"/>
              <a:buChar char="•"/>
            </a:pPr>
            <a:r>
              <a:rPr lang="en-US" sz="2200">
                <a:latin typeface="Calibri" pitchFamily="34" charset="0"/>
              </a:rPr>
              <a:t>Delta-V values for Earth-Moon Libration point missions were taken from literature</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LEO Mission Profile</a:t>
            </a:r>
            <a:endParaRPr lang="en-US" dirty="0"/>
          </a:p>
        </p:txBody>
      </p:sp>
      <p:sp>
        <p:nvSpPr>
          <p:cNvPr id="3" name="TextBox 2"/>
          <p:cNvSpPr txBox="1"/>
          <p:nvPr/>
        </p:nvSpPr>
        <p:spPr>
          <a:xfrm>
            <a:off x="381000" y="1371600"/>
            <a:ext cx="6400800" cy="4154984"/>
          </a:xfrm>
          <a:prstGeom prst="rect">
            <a:avLst/>
          </a:prstGeom>
          <a:noFill/>
        </p:spPr>
        <p:txBody>
          <a:bodyPr wrap="square" rtlCol="0">
            <a:spAutoFit/>
          </a:bodyPr>
          <a:lstStyle/>
          <a:p>
            <a:pPr>
              <a:buFont typeface="Arial" pitchFamily="34" charset="0"/>
              <a:buChar char="•"/>
            </a:pPr>
            <a:r>
              <a:rPr lang="en-US" sz="2400" dirty="0" smtClean="0">
                <a:latin typeface="+mn-lt"/>
              </a:rPr>
              <a:t>Missions</a:t>
            </a:r>
          </a:p>
          <a:p>
            <a:pPr lvl="1">
              <a:buFont typeface="Arial" pitchFamily="34" charset="0"/>
              <a:buChar char="•"/>
            </a:pPr>
            <a:r>
              <a:rPr lang="en-US" sz="2400" dirty="0" smtClean="0">
                <a:latin typeface="+mn-lt"/>
              </a:rPr>
              <a:t>Flight Testing</a:t>
            </a:r>
          </a:p>
          <a:p>
            <a:pPr lvl="1">
              <a:buFont typeface="Arial" pitchFamily="34" charset="0"/>
              <a:buChar char="•"/>
            </a:pPr>
            <a:r>
              <a:rPr lang="en-US" sz="2400" dirty="0" smtClean="0">
                <a:latin typeface="+mn-lt"/>
              </a:rPr>
              <a:t>ISS Resupply</a:t>
            </a:r>
            <a:endParaRPr lang="en-US" sz="2000" dirty="0">
              <a:latin typeface="+mn-lt"/>
            </a:endParaRPr>
          </a:p>
          <a:p>
            <a:pPr lvl="1">
              <a:buFont typeface="Arial" pitchFamily="34" charset="0"/>
              <a:buChar char="•"/>
            </a:pPr>
            <a:r>
              <a:rPr lang="en-US" sz="2400" dirty="0" smtClean="0">
                <a:latin typeface="+mn-lt"/>
              </a:rPr>
              <a:t>Satellite maintenance</a:t>
            </a:r>
          </a:p>
          <a:p>
            <a:pPr>
              <a:buFont typeface="Arial" pitchFamily="34" charset="0"/>
              <a:buChar char="•"/>
            </a:pPr>
            <a:r>
              <a:rPr lang="en-US" sz="2400" dirty="0" smtClean="0">
                <a:latin typeface="+mn-lt"/>
              </a:rPr>
              <a:t>Short duration (up to 14 days)</a:t>
            </a:r>
          </a:p>
          <a:p>
            <a:pPr>
              <a:buFont typeface="Arial" pitchFamily="34" charset="0"/>
              <a:buChar char="•"/>
            </a:pPr>
            <a:r>
              <a:rPr lang="en-US" sz="2400" dirty="0" smtClean="0">
                <a:latin typeface="+mn-lt"/>
              </a:rPr>
              <a:t>Hardware Profile</a:t>
            </a:r>
          </a:p>
          <a:p>
            <a:pPr lvl="1">
              <a:buFont typeface="Arial" pitchFamily="34" charset="0"/>
              <a:buChar char="•"/>
            </a:pPr>
            <a:r>
              <a:rPr lang="en-US" sz="2400" dirty="0" smtClean="0">
                <a:latin typeface="+mn-lt"/>
              </a:rPr>
              <a:t>Capsule + partially fueled propellant module </a:t>
            </a:r>
            <a:endParaRPr lang="en-US" sz="2400" dirty="0">
              <a:latin typeface="+mn-lt"/>
            </a:endParaRPr>
          </a:p>
          <a:p>
            <a:pPr lvl="1">
              <a:buFont typeface="Arial" pitchFamily="34" charset="0"/>
              <a:buChar char="•"/>
            </a:pPr>
            <a:r>
              <a:rPr lang="en-US" sz="2400" dirty="0" smtClean="0">
                <a:latin typeface="+mn-lt"/>
              </a:rPr>
              <a:t>1 Launch of Delta IV Heavy</a:t>
            </a:r>
          </a:p>
          <a:p>
            <a:pPr lvl="1">
              <a:buFont typeface="Arial" pitchFamily="34" charset="0"/>
              <a:buChar char="•"/>
            </a:pPr>
            <a:r>
              <a:rPr lang="en-US" sz="2400" dirty="0" smtClean="0">
                <a:latin typeface="+mn-lt"/>
              </a:rPr>
              <a:t>8,000 kg Capsule mass + 2,030 kg PnP Module inert mass + 12,300 kg of propellant</a:t>
            </a:r>
          </a:p>
          <a:p>
            <a:pPr lvl="1">
              <a:buFont typeface="Arial" pitchFamily="34" charset="0"/>
              <a:buChar char="•"/>
            </a:pPr>
            <a:r>
              <a:rPr lang="en-US" sz="2400" dirty="0" smtClean="0">
                <a:latin typeface="+mn-lt"/>
              </a:rPr>
              <a:t>Gives stack 2.1 km/s delta-V capability</a:t>
            </a:r>
          </a:p>
        </p:txBody>
      </p:sp>
      <p:grpSp>
        <p:nvGrpSpPr>
          <p:cNvPr id="23" name="Group 22"/>
          <p:cNvGrpSpPr/>
          <p:nvPr/>
        </p:nvGrpSpPr>
        <p:grpSpPr>
          <a:xfrm>
            <a:off x="7696200" y="1600200"/>
            <a:ext cx="1082261" cy="3352800"/>
            <a:chOff x="7696200" y="1600200"/>
            <a:chExt cx="1082261" cy="3352800"/>
          </a:xfrm>
        </p:grpSpPr>
        <p:grpSp>
          <p:nvGrpSpPr>
            <p:cNvPr id="4" name="Group 3"/>
            <p:cNvGrpSpPr/>
            <p:nvPr/>
          </p:nvGrpSpPr>
          <p:grpSpPr>
            <a:xfrm>
              <a:off x="7696200" y="1600200"/>
              <a:ext cx="1058779" cy="914400"/>
              <a:chOff x="6781800" y="1371600"/>
              <a:chExt cx="1676400" cy="1447800"/>
            </a:xfrm>
          </p:grpSpPr>
          <p:sp>
            <p:nvSpPr>
              <p:cNvPr id="5" name="Trapezoid 4"/>
              <p:cNvSpPr/>
              <p:nvPr/>
            </p:nvSpPr>
            <p:spPr>
              <a:xfrm>
                <a:off x="6781800" y="1371600"/>
                <a:ext cx="1676400" cy="1066800"/>
              </a:xfrm>
              <a:prstGeom prst="trapezoid">
                <a:avLst>
                  <a:gd name="adj" fmla="val 4768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e 5"/>
              <p:cNvSpPr/>
              <p:nvPr/>
            </p:nvSpPr>
            <p:spPr>
              <a:xfrm>
                <a:off x="6781800" y="2057400"/>
                <a:ext cx="1676400" cy="762000"/>
              </a:xfrm>
              <a:prstGeom prst="pie">
                <a:avLst>
                  <a:gd name="adj1" fmla="val 0"/>
                  <a:gd name="adj2" fmla="val 107529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2" name="Group 21"/>
            <p:cNvGrpSpPr/>
            <p:nvPr/>
          </p:nvGrpSpPr>
          <p:grpSpPr>
            <a:xfrm>
              <a:off x="7696200" y="2286000"/>
              <a:ext cx="1082261" cy="2667000"/>
              <a:chOff x="304800" y="990600"/>
              <a:chExt cx="2133600" cy="5257800"/>
            </a:xfrm>
          </p:grpSpPr>
          <p:sp>
            <p:nvSpPr>
              <p:cNvPr id="7" name="Oval 6"/>
              <p:cNvSpPr/>
              <p:nvPr/>
            </p:nvSpPr>
            <p:spPr>
              <a:xfrm>
                <a:off x="457200" y="3276600"/>
                <a:ext cx="1828800" cy="1828800"/>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Oval 7"/>
              <p:cNvSpPr/>
              <p:nvPr/>
            </p:nvSpPr>
            <p:spPr>
              <a:xfrm>
                <a:off x="609600" y="1676400"/>
                <a:ext cx="1524000" cy="1600200"/>
              </a:xfrm>
              <a:prstGeom prst="ellipse">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5400000" scaled="1"/>
                <a:tileRect/>
              </a:grad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lang="en-US" dirty="0"/>
              </a:p>
            </p:txBody>
          </p:sp>
          <p:sp>
            <p:nvSpPr>
              <p:cNvPr id="9" name="Rectangle 8"/>
              <p:cNvSpPr/>
              <p:nvPr/>
            </p:nvSpPr>
            <p:spPr>
              <a:xfrm>
                <a:off x="304800" y="990600"/>
                <a:ext cx="152400" cy="42672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0" name="Rectangle 9"/>
              <p:cNvSpPr/>
              <p:nvPr/>
            </p:nvSpPr>
            <p:spPr>
              <a:xfrm>
                <a:off x="2286000" y="990600"/>
                <a:ext cx="152400" cy="42672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1" name="Rectangle 10"/>
              <p:cNvSpPr/>
              <p:nvPr/>
            </p:nvSpPr>
            <p:spPr>
              <a:xfrm>
                <a:off x="457200" y="3200400"/>
                <a:ext cx="1828800" cy="152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3" name="Rectangle 12"/>
              <p:cNvSpPr/>
              <p:nvPr/>
            </p:nvSpPr>
            <p:spPr>
              <a:xfrm>
                <a:off x="457200" y="5105400"/>
                <a:ext cx="1828800" cy="152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9" name="Trapezoid 18"/>
              <p:cNvSpPr/>
              <p:nvPr/>
            </p:nvSpPr>
            <p:spPr>
              <a:xfrm>
                <a:off x="914400" y="5486400"/>
                <a:ext cx="838200" cy="762000"/>
              </a:xfrm>
              <a:prstGeom prst="trapezoid">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endParaRPr lang="en-US"/>
              </a:p>
            </p:txBody>
          </p:sp>
          <p:sp>
            <p:nvSpPr>
              <p:cNvPr id="20" name="Rectangle 19"/>
              <p:cNvSpPr/>
              <p:nvPr/>
            </p:nvSpPr>
            <p:spPr>
              <a:xfrm>
                <a:off x="304800" y="5257800"/>
                <a:ext cx="21336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p>
            </p:txBody>
          </p:sp>
          <p:sp>
            <p:nvSpPr>
              <p:cNvPr id="21" name="Rectangle 20"/>
              <p:cNvSpPr/>
              <p:nvPr/>
            </p:nvSpPr>
            <p:spPr>
              <a:xfrm>
                <a:off x="304800" y="990600"/>
                <a:ext cx="2133600" cy="7620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gr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LEO Mission Profile</a:t>
            </a:r>
            <a:endParaRPr lang="en-US" dirty="0"/>
          </a:p>
        </p:txBody>
      </p:sp>
      <p:sp>
        <p:nvSpPr>
          <p:cNvPr id="3" name="TextBox 2"/>
          <p:cNvSpPr txBox="1"/>
          <p:nvPr/>
        </p:nvSpPr>
        <p:spPr>
          <a:xfrm>
            <a:off x="381000" y="1371600"/>
            <a:ext cx="8382000" cy="3416320"/>
          </a:xfrm>
          <a:prstGeom prst="rect">
            <a:avLst/>
          </a:prstGeom>
          <a:noFill/>
        </p:spPr>
        <p:txBody>
          <a:bodyPr wrap="square" rtlCol="0">
            <a:spAutoFit/>
          </a:bodyPr>
          <a:lstStyle/>
          <a:p>
            <a:pPr>
              <a:buFont typeface="Arial" pitchFamily="34" charset="0"/>
              <a:buChar char="•"/>
            </a:pPr>
            <a:r>
              <a:rPr lang="en-US" sz="2400" dirty="0" smtClean="0">
                <a:latin typeface="+mn-lt"/>
              </a:rPr>
              <a:t>Considered modified Centaur upper stage module</a:t>
            </a:r>
          </a:p>
          <a:p>
            <a:pPr lvl="1">
              <a:buFont typeface="Arial" pitchFamily="34" charset="0"/>
              <a:buChar char="•"/>
            </a:pPr>
            <a:r>
              <a:rPr lang="en-US" sz="2400" dirty="0" smtClean="0">
                <a:latin typeface="+mn-lt"/>
              </a:rPr>
              <a:t>Cryogenic</a:t>
            </a:r>
          </a:p>
          <a:p>
            <a:pPr lvl="1">
              <a:buFont typeface="Arial" pitchFamily="34" charset="0"/>
              <a:buChar char="•"/>
            </a:pPr>
            <a:r>
              <a:rPr lang="en-US" sz="2400" dirty="0" smtClean="0">
                <a:latin typeface="+mn-lt"/>
              </a:rPr>
              <a:t>Would need significant modifications to handle longer duration missions</a:t>
            </a:r>
          </a:p>
          <a:p>
            <a:pPr lvl="2">
              <a:buFont typeface="Arial" pitchFamily="34" charset="0"/>
              <a:buChar char="•"/>
            </a:pPr>
            <a:r>
              <a:rPr lang="en-US" sz="2400" dirty="0" smtClean="0">
                <a:latin typeface="+mn-lt"/>
              </a:rPr>
              <a:t> Insulation</a:t>
            </a:r>
          </a:p>
          <a:p>
            <a:pPr lvl="2">
              <a:buFont typeface="Arial" pitchFamily="34" charset="0"/>
              <a:buChar char="•"/>
            </a:pPr>
            <a:r>
              <a:rPr lang="en-US" sz="2400" dirty="0" smtClean="0">
                <a:latin typeface="+mn-lt"/>
              </a:rPr>
              <a:t> Upgraded avionics</a:t>
            </a:r>
          </a:p>
          <a:p>
            <a:pPr lvl="2">
              <a:buFont typeface="Arial" pitchFamily="34" charset="0"/>
              <a:buChar char="•"/>
            </a:pPr>
            <a:r>
              <a:rPr lang="en-US" sz="2400" dirty="0">
                <a:latin typeface="+mn-lt"/>
              </a:rPr>
              <a:t> </a:t>
            </a:r>
            <a:r>
              <a:rPr lang="en-US" sz="2400" dirty="0" smtClean="0">
                <a:latin typeface="+mn-lt"/>
              </a:rPr>
              <a:t>Rechargeable batteries</a:t>
            </a:r>
          </a:p>
          <a:p>
            <a:pPr lvl="1">
              <a:buFont typeface="Arial" pitchFamily="34" charset="0"/>
              <a:buChar char="•"/>
            </a:pPr>
            <a:r>
              <a:rPr lang="en-US" sz="2400" dirty="0" smtClean="0">
                <a:latin typeface="+mn-lt"/>
              </a:rPr>
              <a:t>Decided to use already developed modules to increase commonality and reduce cost</a:t>
            </a:r>
          </a:p>
        </p:txBody>
      </p:sp>
      <p:sp>
        <p:nvSpPr>
          <p:cNvPr id="4" name="TextBox 3"/>
          <p:cNvSpPr txBox="1"/>
          <p:nvPr/>
        </p:nvSpPr>
        <p:spPr>
          <a:xfrm>
            <a:off x="228600" y="5181600"/>
            <a:ext cx="8534400" cy="584775"/>
          </a:xfrm>
          <a:prstGeom prst="rect">
            <a:avLst/>
          </a:prstGeom>
          <a:noFill/>
        </p:spPr>
        <p:txBody>
          <a:bodyPr wrap="square" rtlCol="0">
            <a:spAutoFit/>
          </a:bodyPr>
          <a:lstStyle/>
          <a:p>
            <a:r>
              <a:rPr lang="en-US" sz="1600" dirty="0" smtClean="0">
                <a:latin typeface="+mn-lt"/>
              </a:rPr>
              <a:t>* </a:t>
            </a:r>
            <a:r>
              <a:rPr lang="en-US" sz="1600" dirty="0" err="1" smtClean="0">
                <a:latin typeface="+mn-lt"/>
              </a:rPr>
              <a:t>Szatkowski</a:t>
            </a:r>
            <a:r>
              <a:rPr lang="en-US" sz="1600" dirty="0" smtClean="0">
                <a:latin typeface="+mn-lt"/>
              </a:rPr>
              <a:t>, Gerard, et. al. (2006). Centaur Extensibility For Long Duration.  </a:t>
            </a:r>
            <a:r>
              <a:rPr lang="en-US" sz="1600" i="1" dirty="0" smtClean="0">
                <a:latin typeface="+mn-lt"/>
              </a:rPr>
              <a:t>AIAA Space 2006. </a:t>
            </a:r>
            <a:r>
              <a:rPr lang="en-US" sz="1600" dirty="0" smtClean="0">
                <a:latin typeface="+mn-lt"/>
              </a:rPr>
              <a:t>19 - 21 September 2006, San Jose, California. AIAA 2006-7270.</a:t>
            </a:r>
            <a:endParaRPr lang="en-US" sz="1600" dirty="0">
              <a:latin typeface="+mn-lt"/>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Pie 33"/>
          <p:cNvSpPr/>
          <p:nvPr/>
        </p:nvSpPr>
        <p:spPr>
          <a:xfrm rot="5400000">
            <a:off x="5524500" y="4267200"/>
            <a:ext cx="2057400" cy="5181600"/>
          </a:xfrm>
          <a:prstGeom prst="pie">
            <a:avLst>
              <a:gd name="adj1" fmla="val 5423424"/>
              <a:gd name="adj2" fmla="val 16200000"/>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p:txBody>
          <a:bodyPr/>
          <a:lstStyle/>
          <a:p>
            <a:r>
              <a:rPr lang="en-US" dirty="0" smtClean="0"/>
              <a:t>Ground to ISS/LEO</a:t>
            </a:r>
            <a:endParaRPr lang="en-US" dirty="0"/>
          </a:p>
        </p:txBody>
      </p:sp>
      <p:sp>
        <p:nvSpPr>
          <p:cNvPr id="3" name="Isosceles Triangle 2"/>
          <p:cNvSpPr/>
          <p:nvPr/>
        </p:nvSpPr>
        <p:spPr>
          <a:xfrm rot="1662044">
            <a:off x="4343400" y="4191000"/>
            <a:ext cx="3048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p:cNvSpPr/>
          <p:nvPr/>
        </p:nvSpPr>
        <p:spPr>
          <a:xfrm rot="1399043">
            <a:off x="7543800" y="1676399"/>
            <a:ext cx="3048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21"/>
          <p:cNvSpPr/>
          <p:nvPr/>
        </p:nvSpPr>
        <p:spPr>
          <a:xfrm>
            <a:off x="4572000" y="1752600"/>
            <a:ext cx="3200400" cy="2438399"/>
          </a:xfrm>
          <a:custGeom>
            <a:avLst/>
            <a:gdLst>
              <a:gd name="connsiteX0" fmla="*/ 0 w 2536372"/>
              <a:gd name="connsiteY0" fmla="*/ 2057400 h 2057400"/>
              <a:gd name="connsiteX1" fmla="*/ 783772 w 2536372"/>
              <a:gd name="connsiteY1" fmla="*/ 664029 h 2057400"/>
              <a:gd name="connsiteX2" fmla="*/ 2536372 w 2536372"/>
              <a:gd name="connsiteY2" fmla="*/ 0 h 2057400"/>
              <a:gd name="connsiteX3" fmla="*/ 2536372 w 2536372"/>
              <a:gd name="connsiteY3" fmla="*/ 0 h 2057400"/>
              <a:gd name="connsiteX0" fmla="*/ 0 w 2536372"/>
              <a:gd name="connsiteY0" fmla="*/ 2057400 h 2057400"/>
              <a:gd name="connsiteX1" fmla="*/ 905847 w 2536372"/>
              <a:gd name="connsiteY1" fmla="*/ 835819 h 2057400"/>
              <a:gd name="connsiteX2" fmla="*/ 2536372 w 2536372"/>
              <a:gd name="connsiteY2" fmla="*/ 0 h 2057400"/>
              <a:gd name="connsiteX3" fmla="*/ 2536372 w 2536372"/>
              <a:gd name="connsiteY3" fmla="*/ 0 h 2057400"/>
              <a:gd name="connsiteX0" fmla="*/ 0 w 2536372"/>
              <a:gd name="connsiteY0" fmla="*/ 2057400 h 2057400"/>
              <a:gd name="connsiteX1" fmla="*/ 845457 w 2536372"/>
              <a:gd name="connsiteY1" fmla="*/ 707232 h 2057400"/>
              <a:gd name="connsiteX2" fmla="*/ 2536372 w 2536372"/>
              <a:gd name="connsiteY2" fmla="*/ 0 h 2057400"/>
              <a:gd name="connsiteX3" fmla="*/ 2536372 w 2536372"/>
              <a:gd name="connsiteY3" fmla="*/ 0 h 2057400"/>
            </a:gdLst>
            <a:ahLst/>
            <a:cxnLst>
              <a:cxn ang="0">
                <a:pos x="connsiteX0" y="connsiteY0"/>
              </a:cxn>
              <a:cxn ang="0">
                <a:pos x="connsiteX1" y="connsiteY1"/>
              </a:cxn>
              <a:cxn ang="0">
                <a:pos x="connsiteX2" y="connsiteY2"/>
              </a:cxn>
              <a:cxn ang="0">
                <a:pos x="connsiteX3" y="connsiteY3"/>
              </a:cxn>
            </a:cxnLst>
            <a:rect l="l" t="t" r="r" b="b"/>
            <a:pathLst>
              <a:path w="2536372" h="2057400">
                <a:moveTo>
                  <a:pt x="0" y="2057400"/>
                </a:moveTo>
                <a:cubicBezTo>
                  <a:pt x="180521" y="1532164"/>
                  <a:pt x="422728" y="1050132"/>
                  <a:pt x="845457" y="707232"/>
                </a:cubicBezTo>
                <a:cubicBezTo>
                  <a:pt x="1268186" y="364332"/>
                  <a:pt x="2264618" y="139303"/>
                  <a:pt x="2536372" y="0"/>
                </a:cubicBezTo>
                <a:lnTo>
                  <a:pt x="2536372" y="0"/>
                </a:lnTo>
              </a:path>
            </a:pathLst>
          </a:custGeom>
          <a:ln w="57150">
            <a:solidFill>
              <a:schemeClr val="accent6">
                <a:lumMod val="75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 name="Freeform 22"/>
          <p:cNvSpPr/>
          <p:nvPr/>
        </p:nvSpPr>
        <p:spPr>
          <a:xfrm rot="8105671">
            <a:off x="5880258" y="2526570"/>
            <a:ext cx="3200400" cy="2438399"/>
          </a:xfrm>
          <a:custGeom>
            <a:avLst/>
            <a:gdLst>
              <a:gd name="connsiteX0" fmla="*/ 0 w 2536372"/>
              <a:gd name="connsiteY0" fmla="*/ 2057400 h 2057400"/>
              <a:gd name="connsiteX1" fmla="*/ 783772 w 2536372"/>
              <a:gd name="connsiteY1" fmla="*/ 664029 h 2057400"/>
              <a:gd name="connsiteX2" fmla="*/ 2536372 w 2536372"/>
              <a:gd name="connsiteY2" fmla="*/ 0 h 2057400"/>
              <a:gd name="connsiteX3" fmla="*/ 2536372 w 2536372"/>
              <a:gd name="connsiteY3" fmla="*/ 0 h 2057400"/>
              <a:gd name="connsiteX0" fmla="*/ 0 w 2536372"/>
              <a:gd name="connsiteY0" fmla="*/ 2057400 h 2057400"/>
              <a:gd name="connsiteX1" fmla="*/ 905847 w 2536372"/>
              <a:gd name="connsiteY1" fmla="*/ 835819 h 2057400"/>
              <a:gd name="connsiteX2" fmla="*/ 2536372 w 2536372"/>
              <a:gd name="connsiteY2" fmla="*/ 0 h 2057400"/>
              <a:gd name="connsiteX3" fmla="*/ 2536372 w 2536372"/>
              <a:gd name="connsiteY3" fmla="*/ 0 h 2057400"/>
              <a:gd name="connsiteX0" fmla="*/ 0 w 2536372"/>
              <a:gd name="connsiteY0" fmla="*/ 2057400 h 2057400"/>
              <a:gd name="connsiteX1" fmla="*/ 845457 w 2536372"/>
              <a:gd name="connsiteY1" fmla="*/ 707232 h 2057400"/>
              <a:gd name="connsiteX2" fmla="*/ 2536372 w 2536372"/>
              <a:gd name="connsiteY2" fmla="*/ 0 h 2057400"/>
              <a:gd name="connsiteX3" fmla="*/ 2536372 w 2536372"/>
              <a:gd name="connsiteY3" fmla="*/ 0 h 2057400"/>
            </a:gdLst>
            <a:ahLst/>
            <a:cxnLst>
              <a:cxn ang="0">
                <a:pos x="connsiteX0" y="connsiteY0"/>
              </a:cxn>
              <a:cxn ang="0">
                <a:pos x="connsiteX1" y="connsiteY1"/>
              </a:cxn>
              <a:cxn ang="0">
                <a:pos x="connsiteX2" y="connsiteY2"/>
              </a:cxn>
              <a:cxn ang="0">
                <a:pos x="connsiteX3" y="connsiteY3"/>
              </a:cxn>
            </a:cxnLst>
            <a:rect l="l" t="t" r="r" b="b"/>
            <a:pathLst>
              <a:path w="2536372" h="2057400">
                <a:moveTo>
                  <a:pt x="0" y="2057400"/>
                </a:moveTo>
                <a:cubicBezTo>
                  <a:pt x="180521" y="1532164"/>
                  <a:pt x="422728" y="1050132"/>
                  <a:pt x="845457" y="707232"/>
                </a:cubicBezTo>
                <a:cubicBezTo>
                  <a:pt x="1268186" y="364332"/>
                  <a:pt x="2264618" y="139303"/>
                  <a:pt x="2536372" y="0"/>
                </a:cubicBezTo>
                <a:lnTo>
                  <a:pt x="2536372" y="0"/>
                </a:lnTo>
              </a:path>
            </a:pathLst>
          </a:custGeom>
          <a:ln w="57150">
            <a:solidFill>
              <a:schemeClr val="accent2">
                <a:lumMod val="75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Isosceles Triangle 23"/>
          <p:cNvSpPr/>
          <p:nvPr/>
        </p:nvSpPr>
        <p:spPr>
          <a:xfrm rot="1802652">
            <a:off x="7371025" y="5008824"/>
            <a:ext cx="3048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5486400" y="6172200"/>
            <a:ext cx="2362200" cy="461665"/>
          </a:xfrm>
          <a:prstGeom prst="rect">
            <a:avLst/>
          </a:prstGeom>
          <a:noFill/>
        </p:spPr>
        <p:txBody>
          <a:bodyPr wrap="square" rtlCol="0">
            <a:spAutoFit/>
          </a:bodyPr>
          <a:lstStyle/>
          <a:p>
            <a:r>
              <a:rPr lang="en-US" sz="2400" dirty="0" smtClean="0">
                <a:latin typeface="+mn-lt"/>
              </a:rPr>
              <a:t>Earth</a:t>
            </a:r>
            <a:endParaRPr lang="en-US" sz="2400" dirty="0">
              <a:latin typeface="+mn-lt"/>
            </a:endParaRPr>
          </a:p>
        </p:txBody>
      </p:sp>
      <p:cxnSp>
        <p:nvCxnSpPr>
          <p:cNvPr id="33" name="Shape 49"/>
          <p:cNvCxnSpPr>
            <a:stCxn id="24" idx="0"/>
            <a:endCxn id="37" idx="1"/>
          </p:cNvCxnSpPr>
          <p:nvPr/>
        </p:nvCxnSpPr>
        <p:spPr>
          <a:xfrm rot="5400000" flipH="1" flipV="1">
            <a:off x="7853290" y="4417150"/>
            <a:ext cx="358589" cy="865715"/>
          </a:xfrm>
          <a:prstGeom prst="curvedConnector2">
            <a:avLst/>
          </a:prstGeom>
          <a:ln w="38100">
            <a:solidFill>
              <a:schemeClr val="accent4">
                <a:lumMod val="75000"/>
              </a:schemeClr>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rot="1530201">
            <a:off x="4188735" y="4469955"/>
            <a:ext cx="304800" cy="387590"/>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rot="1530201">
            <a:off x="7383791" y="1951734"/>
            <a:ext cx="304800" cy="387590"/>
          </a:xfrm>
          <a:prstGeom prst="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rot="1530201">
            <a:off x="8450592" y="4542535"/>
            <a:ext cx="304800" cy="38759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381000" y="1524000"/>
            <a:ext cx="3581400" cy="3046988"/>
          </a:xfrm>
          <a:prstGeom prst="rect">
            <a:avLst/>
          </a:prstGeom>
          <a:noFill/>
        </p:spPr>
        <p:txBody>
          <a:bodyPr wrap="square" rtlCol="0">
            <a:spAutoFit/>
          </a:bodyPr>
          <a:lstStyle/>
          <a:p>
            <a:pPr>
              <a:buFont typeface="Arial" pitchFamily="34" charset="0"/>
              <a:buChar char="•"/>
            </a:pPr>
            <a:r>
              <a:rPr lang="en-US" sz="2400" dirty="0" smtClean="0">
                <a:latin typeface="+mn-lt"/>
              </a:rPr>
              <a:t>Single launch from ground</a:t>
            </a:r>
          </a:p>
          <a:p>
            <a:pPr>
              <a:buFont typeface="Arial" pitchFamily="34" charset="0"/>
              <a:buChar char="•"/>
            </a:pPr>
            <a:r>
              <a:rPr lang="en-US" sz="2400" dirty="0" smtClean="0">
                <a:latin typeface="+mn-lt"/>
              </a:rPr>
              <a:t>EVA would only be possible by depressurizing entire capsule</a:t>
            </a:r>
          </a:p>
          <a:p>
            <a:pPr lvl="1">
              <a:buFont typeface="Arial" pitchFamily="34" charset="0"/>
              <a:buChar char="•"/>
            </a:pPr>
            <a:r>
              <a:rPr lang="en-US" sz="2400" dirty="0" smtClean="0">
                <a:latin typeface="+mn-lt"/>
              </a:rPr>
              <a:t>Some modifications likely needed to accommodate that functionality</a:t>
            </a:r>
            <a:endParaRPr lang="en-US" sz="2400" dirty="0">
              <a:latin typeface="+mn-lt"/>
            </a:endParaRPr>
          </a:p>
        </p:txBody>
      </p:sp>
      <p:pic>
        <p:nvPicPr>
          <p:cNvPr id="19" name="Picture 18" descr="1197158273742061597johnny_automatic_international_Space_Station_svg_med.png"/>
          <p:cNvPicPr>
            <a:picLocks noChangeAspect="1"/>
          </p:cNvPicPr>
          <p:nvPr/>
        </p:nvPicPr>
        <p:blipFill>
          <a:blip r:embed="rId2" cstate="print"/>
          <a:stretch>
            <a:fillRect/>
          </a:stretch>
        </p:blipFill>
        <p:spPr>
          <a:xfrm>
            <a:off x="7620000" y="685800"/>
            <a:ext cx="1066802" cy="1558366"/>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smtClean="0"/>
              <a:t>Earth-Moon Libration Point Mission</a:t>
            </a:r>
            <a:endParaRPr lang="en-US" dirty="0"/>
          </a:p>
        </p:txBody>
      </p:sp>
      <p:sp>
        <p:nvSpPr>
          <p:cNvPr id="17411" name="Rectangle 3"/>
          <p:cNvSpPr>
            <a:spLocks noChangeArrowheads="1"/>
          </p:cNvSpPr>
          <p:nvPr/>
        </p:nvSpPr>
        <p:spPr bwMode="auto">
          <a:xfrm>
            <a:off x="685800" y="1447800"/>
            <a:ext cx="3429000" cy="3200876"/>
          </a:xfrm>
          <a:prstGeom prst="rect">
            <a:avLst/>
          </a:prstGeom>
          <a:noFill/>
          <a:ln w="9525">
            <a:noFill/>
            <a:miter lim="800000"/>
            <a:headEnd/>
            <a:tailEnd/>
          </a:ln>
        </p:spPr>
        <p:txBody>
          <a:bodyPr wrap="square">
            <a:spAutoFit/>
          </a:bodyPr>
          <a:lstStyle/>
          <a:p>
            <a:pPr>
              <a:buFont typeface="Arial" charset="0"/>
              <a:buChar char="•"/>
            </a:pPr>
            <a:r>
              <a:rPr lang="en-US" sz="2400" dirty="0">
                <a:latin typeface="Calibri" pitchFamily="34" charset="0"/>
              </a:rPr>
              <a:t>Mission Benefits</a:t>
            </a:r>
          </a:p>
          <a:p>
            <a:pPr lvl="1">
              <a:buFont typeface="Arial" charset="0"/>
              <a:buChar char="•"/>
            </a:pPr>
            <a:r>
              <a:rPr lang="en-US" sz="2200" dirty="0">
                <a:latin typeface="Calibri" pitchFamily="34" charset="0"/>
              </a:rPr>
              <a:t>Experience out of LEO, still within Earth radiation protection</a:t>
            </a:r>
          </a:p>
          <a:p>
            <a:pPr lvl="1">
              <a:buFont typeface="Arial" charset="0"/>
              <a:buChar char="•"/>
            </a:pPr>
            <a:r>
              <a:rPr lang="en-US" sz="2200" dirty="0">
                <a:latin typeface="Calibri" pitchFamily="34" charset="0"/>
              </a:rPr>
              <a:t>Potential use as transportation hub</a:t>
            </a:r>
          </a:p>
          <a:p>
            <a:pPr lvl="2">
              <a:buFont typeface="Arial" charset="0"/>
              <a:buChar char="•"/>
            </a:pPr>
            <a:r>
              <a:rPr lang="en-US" sz="2200" dirty="0">
                <a:latin typeface="Calibri" pitchFamily="34" charset="0"/>
              </a:rPr>
              <a:t>Low NRG transfers for cargo / science missions </a:t>
            </a:r>
          </a:p>
        </p:txBody>
      </p:sp>
      <p:graphicFrame>
        <p:nvGraphicFramePr>
          <p:cNvPr id="8" name="Table 7"/>
          <p:cNvGraphicFramePr>
            <a:graphicFrameLocks noGrp="1"/>
          </p:cNvGraphicFramePr>
          <p:nvPr/>
        </p:nvGraphicFramePr>
        <p:xfrm>
          <a:off x="1447800" y="4800600"/>
          <a:ext cx="6096000" cy="1010920"/>
        </p:xfrm>
        <a:graphic>
          <a:graphicData uri="http://schemas.openxmlformats.org/drawingml/2006/table">
            <a:tbl>
              <a:tblPr firstRow="1" bandRow="1">
                <a:tableStyleId>{5C22544A-7EE6-4342-B048-85BDC9FD1C3A}</a:tableStyleId>
              </a:tblPr>
              <a:tblGrid>
                <a:gridCol w="1524000"/>
                <a:gridCol w="1524000"/>
                <a:gridCol w="1600200"/>
                <a:gridCol w="1447800"/>
              </a:tblGrid>
              <a:tr h="370840">
                <a:tc>
                  <a:txBody>
                    <a:bodyPr/>
                    <a:lstStyle/>
                    <a:p>
                      <a:r>
                        <a:rPr lang="en-US" dirty="0" smtClean="0"/>
                        <a:t>Mission Duration</a:t>
                      </a:r>
                      <a:endParaRPr lang="en-US" dirty="0"/>
                    </a:p>
                  </a:txBody>
                  <a:tcPr/>
                </a:tc>
                <a:tc>
                  <a:txBody>
                    <a:bodyPr/>
                    <a:lstStyle/>
                    <a:p>
                      <a:r>
                        <a:rPr lang="en-US" dirty="0" smtClean="0"/>
                        <a:t>Outbound Delta-V</a:t>
                      </a:r>
                      <a:endParaRPr lang="en-US" dirty="0"/>
                    </a:p>
                  </a:txBody>
                  <a:tcPr/>
                </a:tc>
                <a:tc>
                  <a:txBody>
                    <a:bodyPr/>
                    <a:lstStyle/>
                    <a:p>
                      <a:r>
                        <a:rPr lang="en-US" dirty="0" smtClean="0"/>
                        <a:t>Return Delta-V</a:t>
                      </a:r>
                      <a:endParaRPr lang="en-US" dirty="0"/>
                    </a:p>
                  </a:txBody>
                  <a:tcPr/>
                </a:tc>
                <a:tc>
                  <a:txBody>
                    <a:bodyPr/>
                    <a:lstStyle/>
                    <a:p>
                      <a:r>
                        <a:rPr lang="en-US" dirty="0" smtClean="0"/>
                        <a:t>Total Delta-V</a:t>
                      </a:r>
                      <a:endParaRPr lang="en-US" dirty="0"/>
                    </a:p>
                  </a:txBody>
                  <a:tcPr/>
                </a:tc>
              </a:tr>
              <a:tr h="370840">
                <a:tc>
                  <a:txBody>
                    <a:bodyPr/>
                    <a:lstStyle/>
                    <a:p>
                      <a:r>
                        <a:rPr lang="en-US" dirty="0" smtClean="0"/>
                        <a:t>8-14 days</a:t>
                      </a:r>
                      <a:endParaRPr lang="en-US" dirty="0"/>
                    </a:p>
                  </a:txBody>
                  <a:tcPr/>
                </a:tc>
                <a:tc>
                  <a:txBody>
                    <a:bodyPr/>
                    <a:lstStyle/>
                    <a:p>
                      <a:r>
                        <a:rPr lang="en-US" dirty="0" smtClean="0"/>
                        <a:t>3.8 km/s* </a:t>
                      </a:r>
                      <a:endParaRPr lang="en-US" dirty="0"/>
                    </a:p>
                  </a:txBody>
                  <a:tcPr/>
                </a:tc>
                <a:tc>
                  <a:txBody>
                    <a:bodyPr/>
                    <a:lstStyle/>
                    <a:p>
                      <a:r>
                        <a:rPr lang="en-US" dirty="0" smtClean="0"/>
                        <a:t>0.7 km/s*</a:t>
                      </a:r>
                      <a:endParaRPr lang="en-US" dirty="0"/>
                    </a:p>
                  </a:txBody>
                  <a:tcPr/>
                </a:tc>
                <a:tc>
                  <a:txBody>
                    <a:bodyPr/>
                    <a:lstStyle/>
                    <a:p>
                      <a:r>
                        <a:rPr lang="en-US" dirty="0" smtClean="0"/>
                        <a:t>4.5 km/s</a:t>
                      </a:r>
                      <a:endParaRPr lang="en-US" dirty="0"/>
                    </a:p>
                  </a:txBody>
                  <a:tcPr/>
                </a:tc>
              </a:tr>
            </a:tbl>
          </a:graphicData>
        </a:graphic>
      </p:graphicFrame>
      <p:sp>
        <p:nvSpPr>
          <p:cNvPr id="17429" name="TextBox 4"/>
          <p:cNvSpPr txBox="1">
            <a:spLocks noChangeArrowheads="1"/>
          </p:cNvSpPr>
          <p:nvPr/>
        </p:nvSpPr>
        <p:spPr bwMode="auto">
          <a:xfrm>
            <a:off x="1447800" y="5943600"/>
            <a:ext cx="6096000" cy="381000"/>
          </a:xfrm>
          <a:prstGeom prst="rect">
            <a:avLst/>
          </a:prstGeom>
          <a:noFill/>
          <a:ln w="9525">
            <a:noFill/>
            <a:miter lim="800000"/>
            <a:headEnd/>
            <a:tailEnd/>
          </a:ln>
        </p:spPr>
        <p:txBody>
          <a:bodyPr>
            <a:spAutoFit/>
          </a:bodyPr>
          <a:lstStyle/>
          <a:p>
            <a:r>
              <a:rPr lang="en-US">
                <a:latin typeface="Calibri" pitchFamily="34" charset="0"/>
              </a:rPr>
              <a:t>*Korsmeyer, et. al. (2010). p. 6. </a:t>
            </a:r>
          </a:p>
        </p:txBody>
      </p:sp>
      <p:sp>
        <p:nvSpPr>
          <p:cNvPr id="6" name="Rectangle 3"/>
          <p:cNvSpPr>
            <a:spLocks noChangeArrowheads="1"/>
          </p:cNvSpPr>
          <p:nvPr/>
        </p:nvSpPr>
        <p:spPr bwMode="auto">
          <a:xfrm>
            <a:off x="4800600" y="1295400"/>
            <a:ext cx="3810000" cy="3416320"/>
          </a:xfrm>
          <a:prstGeom prst="rect">
            <a:avLst/>
          </a:prstGeom>
          <a:noFill/>
          <a:ln w="9525">
            <a:noFill/>
            <a:miter lim="800000"/>
            <a:headEnd/>
            <a:tailEnd/>
          </a:ln>
        </p:spPr>
        <p:txBody>
          <a:bodyPr wrap="square">
            <a:spAutoFit/>
          </a:bodyPr>
          <a:lstStyle/>
          <a:p>
            <a:pPr>
              <a:buFont typeface="Arial" charset="0"/>
              <a:buChar char="•"/>
            </a:pPr>
            <a:r>
              <a:rPr lang="en-US" sz="2400" dirty="0">
                <a:latin typeface="Calibri" pitchFamily="34" charset="0"/>
              </a:rPr>
              <a:t>Mission </a:t>
            </a:r>
            <a:r>
              <a:rPr lang="en-US" sz="2400" dirty="0" smtClean="0">
                <a:latin typeface="Calibri" pitchFamily="34" charset="0"/>
              </a:rPr>
              <a:t>Hardware</a:t>
            </a:r>
          </a:p>
          <a:p>
            <a:pPr lvl="1">
              <a:buFont typeface="Arial" charset="0"/>
              <a:buChar char="•"/>
            </a:pPr>
            <a:r>
              <a:rPr lang="en-US" sz="2400" dirty="0" smtClean="0">
                <a:latin typeface="Calibri" pitchFamily="34" charset="0"/>
              </a:rPr>
              <a:t>3 Launches</a:t>
            </a:r>
            <a:endParaRPr lang="en-US" sz="2400" dirty="0">
              <a:latin typeface="Calibri" pitchFamily="34" charset="0"/>
            </a:endParaRPr>
          </a:p>
          <a:p>
            <a:pPr lvl="1">
              <a:buFont typeface="Arial" charset="0"/>
              <a:buChar char="•"/>
            </a:pPr>
            <a:r>
              <a:rPr lang="en-US" sz="2400" dirty="0" smtClean="0">
                <a:latin typeface="Calibri" pitchFamily="34" charset="0"/>
              </a:rPr>
              <a:t>1 crew + Partial PnP module</a:t>
            </a:r>
          </a:p>
          <a:p>
            <a:pPr lvl="1">
              <a:buFont typeface="Arial" charset="0"/>
              <a:buChar char="•"/>
            </a:pPr>
            <a:r>
              <a:rPr lang="en-US" sz="2400" dirty="0" smtClean="0">
                <a:latin typeface="Calibri" pitchFamily="34" charset="0"/>
              </a:rPr>
              <a:t>2 full PnP modules</a:t>
            </a:r>
          </a:p>
          <a:p>
            <a:pPr>
              <a:buFont typeface="Arial" charset="0"/>
              <a:buChar char="•"/>
            </a:pPr>
            <a:r>
              <a:rPr lang="en-US" sz="2400" dirty="0" smtClean="0">
                <a:latin typeface="Calibri" pitchFamily="34" charset="0"/>
              </a:rPr>
              <a:t>Short duration b/c of small quarters</a:t>
            </a:r>
          </a:p>
          <a:p>
            <a:pPr lvl="1">
              <a:buFont typeface="Arial" charset="0"/>
              <a:buChar char="•"/>
            </a:pPr>
            <a:r>
              <a:rPr lang="en-US" sz="2400" dirty="0" smtClean="0">
                <a:latin typeface="Calibri" pitchFamily="34" charset="0"/>
              </a:rPr>
              <a:t>Consider 2 person crew for comfort</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reeform 23"/>
          <p:cNvSpPr/>
          <p:nvPr/>
        </p:nvSpPr>
        <p:spPr>
          <a:xfrm rot="8105671">
            <a:off x="5275607" y="2603631"/>
            <a:ext cx="3012384" cy="3022338"/>
          </a:xfrm>
          <a:custGeom>
            <a:avLst/>
            <a:gdLst>
              <a:gd name="connsiteX0" fmla="*/ 0 w 2536372"/>
              <a:gd name="connsiteY0" fmla="*/ 2057400 h 2057400"/>
              <a:gd name="connsiteX1" fmla="*/ 783772 w 2536372"/>
              <a:gd name="connsiteY1" fmla="*/ 664029 h 2057400"/>
              <a:gd name="connsiteX2" fmla="*/ 2536372 w 2536372"/>
              <a:gd name="connsiteY2" fmla="*/ 0 h 2057400"/>
              <a:gd name="connsiteX3" fmla="*/ 2536372 w 2536372"/>
              <a:gd name="connsiteY3" fmla="*/ 0 h 2057400"/>
              <a:gd name="connsiteX0" fmla="*/ 0 w 2536372"/>
              <a:gd name="connsiteY0" fmla="*/ 2057400 h 2057400"/>
              <a:gd name="connsiteX1" fmla="*/ 905847 w 2536372"/>
              <a:gd name="connsiteY1" fmla="*/ 835819 h 2057400"/>
              <a:gd name="connsiteX2" fmla="*/ 2536372 w 2536372"/>
              <a:gd name="connsiteY2" fmla="*/ 0 h 2057400"/>
              <a:gd name="connsiteX3" fmla="*/ 2536372 w 2536372"/>
              <a:gd name="connsiteY3" fmla="*/ 0 h 2057400"/>
              <a:gd name="connsiteX0" fmla="*/ 0 w 2536372"/>
              <a:gd name="connsiteY0" fmla="*/ 2057400 h 2057400"/>
              <a:gd name="connsiteX1" fmla="*/ 845457 w 2536372"/>
              <a:gd name="connsiteY1" fmla="*/ 707232 h 2057400"/>
              <a:gd name="connsiteX2" fmla="*/ 2536372 w 2536372"/>
              <a:gd name="connsiteY2" fmla="*/ 0 h 2057400"/>
              <a:gd name="connsiteX3" fmla="*/ 2536372 w 2536372"/>
              <a:gd name="connsiteY3" fmla="*/ 0 h 2057400"/>
            </a:gdLst>
            <a:ahLst/>
            <a:cxnLst>
              <a:cxn ang="0">
                <a:pos x="connsiteX0" y="connsiteY0"/>
              </a:cxn>
              <a:cxn ang="0">
                <a:pos x="connsiteX1" y="connsiteY1"/>
              </a:cxn>
              <a:cxn ang="0">
                <a:pos x="connsiteX2" y="connsiteY2"/>
              </a:cxn>
              <a:cxn ang="0">
                <a:pos x="connsiteX3" y="connsiteY3"/>
              </a:cxn>
            </a:cxnLst>
            <a:rect l="l" t="t" r="r" b="b"/>
            <a:pathLst>
              <a:path w="2536372" h="2057400">
                <a:moveTo>
                  <a:pt x="0" y="2057400"/>
                </a:moveTo>
                <a:cubicBezTo>
                  <a:pt x="180521" y="1532164"/>
                  <a:pt x="422728" y="1050132"/>
                  <a:pt x="845457" y="707232"/>
                </a:cubicBezTo>
                <a:cubicBezTo>
                  <a:pt x="1268186" y="364332"/>
                  <a:pt x="2264618" y="139303"/>
                  <a:pt x="2536372" y="0"/>
                </a:cubicBezTo>
                <a:lnTo>
                  <a:pt x="2536372" y="0"/>
                </a:lnTo>
              </a:path>
            </a:pathLst>
          </a:custGeom>
          <a:ln w="57150">
            <a:solidFill>
              <a:schemeClr val="accent2">
                <a:lumMod val="75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 name="Pie 35"/>
          <p:cNvSpPr/>
          <p:nvPr/>
        </p:nvSpPr>
        <p:spPr>
          <a:xfrm rot="5400000">
            <a:off x="2628900" y="3009900"/>
            <a:ext cx="1828800" cy="7086600"/>
          </a:xfrm>
          <a:prstGeom prst="pie">
            <a:avLst>
              <a:gd name="adj1" fmla="val 5423424"/>
              <a:gd name="adj2" fmla="val 16200000"/>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a:xfrm>
            <a:off x="609600" y="228600"/>
            <a:ext cx="8229600" cy="773112"/>
          </a:xfrm>
        </p:spPr>
        <p:txBody>
          <a:bodyPr/>
          <a:lstStyle/>
          <a:p>
            <a:pPr algn="l"/>
            <a:r>
              <a:rPr lang="en-US" sz="3000" dirty="0" smtClean="0"/>
              <a:t>E-M Libration Point Mission</a:t>
            </a:r>
            <a:endParaRPr lang="en-US" sz="3000" dirty="0"/>
          </a:p>
        </p:txBody>
      </p:sp>
      <p:sp>
        <p:nvSpPr>
          <p:cNvPr id="3" name="Oval 2"/>
          <p:cNvSpPr/>
          <p:nvPr/>
        </p:nvSpPr>
        <p:spPr>
          <a:xfrm rot="1578932">
            <a:off x="5343435" y="1015364"/>
            <a:ext cx="1455381" cy="1336079"/>
          </a:xfrm>
          <a:prstGeom prst="ellipse">
            <a:avLst/>
          </a:prstGeom>
          <a:no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solidFill>
                <a:schemeClr val="bg1"/>
              </a:solidFill>
            </a:endParaRPr>
          </a:p>
        </p:txBody>
      </p:sp>
      <p:grpSp>
        <p:nvGrpSpPr>
          <p:cNvPr id="5" name="Group 65"/>
          <p:cNvGrpSpPr/>
          <p:nvPr/>
        </p:nvGrpSpPr>
        <p:grpSpPr>
          <a:xfrm rot="10800000">
            <a:off x="990600" y="3733800"/>
            <a:ext cx="506722" cy="725553"/>
            <a:chOff x="588574" y="3749221"/>
            <a:chExt cx="506722" cy="725553"/>
          </a:xfrm>
        </p:grpSpPr>
        <p:sp>
          <p:nvSpPr>
            <p:cNvPr id="4" name="Isosceles Triangle 3"/>
            <p:cNvSpPr/>
            <p:nvPr/>
          </p:nvSpPr>
          <p:spPr>
            <a:xfrm rot="12563230">
              <a:off x="588574" y="4169974"/>
              <a:ext cx="3048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rot="1800000">
              <a:off x="793231" y="3749221"/>
              <a:ext cx="302065" cy="510668"/>
            </a:xfrm>
            <a:prstGeom prst="roundRect">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5400000" scaled="1"/>
              <a:tileRect/>
            </a:gra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sp>
        <p:nvSpPr>
          <p:cNvPr id="7" name="Rounded Rectangle 6"/>
          <p:cNvSpPr/>
          <p:nvPr/>
        </p:nvSpPr>
        <p:spPr>
          <a:xfrm rot="1800000">
            <a:off x="406522" y="5002310"/>
            <a:ext cx="329956" cy="4953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3" name="Freeform 22"/>
          <p:cNvSpPr/>
          <p:nvPr/>
        </p:nvSpPr>
        <p:spPr>
          <a:xfrm>
            <a:off x="838200" y="1676400"/>
            <a:ext cx="4495800" cy="4267199"/>
          </a:xfrm>
          <a:custGeom>
            <a:avLst/>
            <a:gdLst>
              <a:gd name="connsiteX0" fmla="*/ 0 w 2536372"/>
              <a:gd name="connsiteY0" fmla="*/ 2057400 h 2057400"/>
              <a:gd name="connsiteX1" fmla="*/ 783772 w 2536372"/>
              <a:gd name="connsiteY1" fmla="*/ 664029 h 2057400"/>
              <a:gd name="connsiteX2" fmla="*/ 2536372 w 2536372"/>
              <a:gd name="connsiteY2" fmla="*/ 0 h 2057400"/>
              <a:gd name="connsiteX3" fmla="*/ 2536372 w 2536372"/>
              <a:gd name="connsiteY3" fmla="*/ 0 h 2057400"/>
              <a:gd name="connsiteX0" fmla="*/ 0 w 2536372"/>
              <a:gd name="connsiteY0" fmla="*/ 2057400 h 2057400"/>
              <a:gd name="connsiteX1" fmla="*/ 905847 w 2536372"/>
              <a:gd name="connsiteY1" fmla="*/ 835819 h 2057400"/>
              <a:gd name="connsiteX2" fmla="*/ 2536372 w 2536372"/>
              <a:gd name="connsiteY2" fmla="*/ 0 h 2057400"/>
              <a:gd name="connsiteX3" fmla="*/ 2536372 w 2536372"/>
              <a:gd name="connsiteY3" fmla="*/ 0 h 2057400"/>
              <a:gd name="connsiteX0" fmla="*/ 0 w 2536372"/>
              <a:gd name="connsiteY0" fmla="*/ 2057400 h 2057400"/>
              <a:gd name="connsiteX1" fmla="*/ 845457 w 2536372"/>
              <a:gd name="connsiteY1" fmla="*/ 707232 h 2057400"/>
              <a:gd name="connsiteX2" fmla="*/ 2536372 w 2536372"/>
              <a:gd name="connsiteY2" fmla="*/ 0 h 2057400"/>
              <a:gd name="connsiteX3" fmla="*/ 2536372 w 2536372"/>
              <a:gd name="connsiteY3" fmla="*/ 0 h 2057400"/>
            </a:gdLst>
            <a:ahLst/>
            <a:cxnLst>
              <a:cxn ang="0">
                <a:pos x="connsiteX0" y="connsiteY0"/>
              </a:cxn>
              <a:cxn ang="0">
                <a:pos x="connsiteX1" y="connsiteY1"/>
              </a:cxn>
              <a:cxn ang="0">
                <a:pos x="connsiteX2" y="connsiteY2"/>
              </a:cxn>
              <a:cxn ang="0">
                <a:pos x="connsiteX3" y="connsiteY3"/>
              </a:cxn>
            </a:cxnLst>
            <a:rect l="l" t="t" r="r" b="b"/>
            <a:pathLst>
              <a:path w="2536372" h="2057400">
                <a:moveTo>
                  <a:pt x="0" y="2057400"/>
                </a:moveTo>
                <a:cubicBezTo>
                  <a:pt x="180521" y="1532164"/>
                  <a:pt x="422728" y="1050132"/>
                  <a:pt x="845457" y="707232"/>
                </a:cubicBezTo>
                <a:cubicBezTo>
                  <a:pt x="1268186" y="364332"/>
                  <a:pt x="2264618" y="139303"/>
                  <a:pt x="2536372" y="0"/>
                </a:cubicBezTo>
                <a:lnTo>
                  <a:pt x="2536372" y="0"/>
                </a:lnTo>
              </a:path>
            </a:pathLst>
          </a:custGeom>
          <a:ln w="57150">
            <a:solidFill>
              <a:schemeClr val="accent6">
                <a:lumMod val="75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 name="Isosceles Triangle 24"/>
          <p:cNvSpPr/>
          <p:nvPr/>
        </p:nvSpPr>
        <p:spPr>
          <a:xfrm rot="1802652">
            <a:off x="6609025" y="5542225"/>
            <a:ext cx="3048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2667000" y="5943600"/>
            <a:ext cx="2362200" cy="461665"/>
          </a:xfrm>
          <a:prstGeom prst="rect">
            <a:avLst/>
          </a:prstGeom>
          <a:noFill/>
        </p:spPr>
        <p:txBody>
          <a:bodyPr wrap="square" rtlCol="0">
            <a:spAutoFit/>
          </a:bodyPr>
          <a:lstStyle/>
          <a:p>
            <a:r>
              <a:rPr lang="en-US" sz="2400" dirty="0" smtClean="0">
                <a:latin typeface="+mn-lt"/>
              </a:rPr>
              <a:t>Earth</a:t>
            </a:r>
            <a:endParaRPr lang="en-US" sz="2400" dirty="0">
              <a:latin typeface="+mn-lt"/>
            </a:endParaRPr>
          </a:p>
        </p:txBody>
      </p:sp>
      <p:sp>
        <p:nvSpPr>
          <p:cNvPr id="27" name="TextBox 26"/>
          <p:cNvSpPr txBox="1"/>
          <p:nvPr/>
        </p:nvSpPr>
        <p:spPr>
          <a:xfrm rot="1892596">
            <a:off x="5452146" y="1387937"/>
            <a:ext cx="1066800" cy="461665"/>
          </a:xfrm>
          <a:prstGeom prst="rect">
            <a:avLst/>
          </a:prstGeom>
          <a:noFill/>
        </p:spPr>
        <p:txBody>
          <a:bodyPr wrap="square" rtlCol="0">
            <a:spAutoFit/>
          </a:bodyPr>
          <a:lstStyle/>
          <a:p>
            <a:r>
              <a:rPr lang="en-US" sz="2400" dirty="0" smtClean="0">
                <a:latin typeface="+mn-lt"/>
              </a:rPr>
              <a:t>E-M L1</a:t>
            </a:r>
            <a:endParaRPr lang="en-US" sz="2400" dirty="0">
              <a:latin typeface="+mn-lt"/>
            </a:endParaRPr>
          </a:p>
        </p:txBody>
      </p:sp>
      <p:cxnSp>
        <p:nvCxnSpPr>
          <p:cNvPr id="35" name="Shape 49"/>
          <p:cNvCxnSpPr>
            <a:stCxn id="25" idx="0"/>
            <a:endCxn id="88" idx="2"/>
          </p:cNvCxnSpPr>
          <p:nvPr/>
        </p:nvCxnSpPr>
        <p:spPr>
          <a:xfrm rot="16200000" flipV="1">
            <a:off x="6489166" y="5214141"/>
            <a:ext cx="555471" cy="141652"/>
          </a:xfrm>
          <a:prstGeom prst="curvedConnector3">
            <a:avLst>
              <a:gd name="adj1" fmla="val 50000"/>
            </a:avLst>
          </a:prstGeom>
          <a:ln w="38100">
            <a:solidFill>
              <a:schemeClr val="accent4">
                <a:lumMod val="75000"/>
              </a:schemeClr>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65" name="Rounded Rectangle 64"/>
          <p:cNvSpPr/>
          <p:nvPr/>
        </p:nvSpPr>
        <p:spPr>
          <a:xfrm rot="1800000">
            <a:off x="711322" y="4468910"/>
            <a:ext cx="329956" cy="4953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68" name="TextBox 67"/>
          <p:cNvSpPr txBox="1"/>
          <p:nvPr/>
        </p:nvSpPr>
        <p:spPr>
          <a:xfrm>
            <a:off x="1371600" y="4876800"/>
            <a:ext cx="838200" cy="381000"/>
          </a:xfrm>
          <a:prstGeom prst="rect">
            <a:avLst/>
          </a:prstGeom>
          <a:noFill/>
        </p:spPr>
        <p:txBody>
          <a:bodyPr wrap="square" rtlCol="0">
            <a:spAutoFit/>
          </a:bodyPr>
          <a:lstStyle/>
          <a:p>
            <a:r>
              <a:rPr lang="en-US" dirty="0" smtClean="0"/>
              <a:t>LEO</a:t>
            </a:r>
            <a:endParaRPr lang="en-US" dirty="0"/>
          </a:p>
        </p:txBody>
      </p:sp>
      <p:grpSp>
        <p:nvGrpSpPr>
          <p:cNvPr id="8" name="Group 70"/>
          <p:cNvGrpSpPr/>
          <p:nvPr/>
        </p:nvGrpSpPr>
        <p:grpSpPr>
          <a:xfrm rot="12968510">
            <a:off x="4127604" y="1222615"/>
            <a:ext cx="506722" cy="725553"/>
            <a:chOff x="588574" y="3749221"/>
            <a:chExt cx="506722" cy="725553"/>
          </a:xfrm>
        </p:grpSpPr>
        <p:sp>
          <p:nvSpPr>
            <p:cNvPr id="72" name="Isosceles Triangle 71"/>
            <p:cNvSpPr/>
            <p:nvPr/>
          </p:nvSpPr>
          <p:spPr>
            <a:xfrm rot="12563230">
              <a:off x="588574" y="4169974"/>
              <a:ext cx="3048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ounded Rectangle 72"/>
            <p:cNvSpPr/>
            <p:nvPr/>
          </p:nvSpPr>
          <p:spPr>
            <a:xfrm rot="1800000">
              <a:off x="793231" y="3749221"/>
              <a:ext cx="302065" cy="510668"/>
            </a:xfrm>
            <a:prstGeom prst="roundRect">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5400000" scaled="1"/>
              <a:tileRect/>
            </a:gra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sp>
        <p:nvSpPr>
          <p:cNvPr id="75" name="Rounded Rectangle 74"/>
          <p:cNvSpPr/>
          <p:nvPr/>
        </p:nvSpPr>
        <p:spPr>
          <a:xfrm rot="1800000">
            <a:off x="2616322" y="3859309"/>
            <a:ext cx="329956" cy="495300"/>
          </a:xfrm>
          <a:prstGeom prst="roundRect">
            <a:avLst/>
          </a:prstGeom>
          <a:solidFill>
            <a:schemeClr val="bg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79" name="Rounded Rectangle 78"/>
          <p:cNvSpPr/>
          <p:nvPr/>
        </p:nvSpPr>
        <p:spPr>
          <a:xfrm rot="1800000">
            <a:off x="2921122" y="3325910"/>
            <a:ext cx="329956" cy="495300"/>
          </a:xfrm>
          <a:prstGeom prst="roundRect">
            <a:avLst/>
          </a:prstGeom>
          <a:solidFill>
            <a:schemeClr val="bg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cxnSp>
        <p:nvCxnSpPr>
          <p:cNvPr id="80" name="Shape 69"/>
          <p:cNvCxnSpPr>
            <a:stCxn id="7" idx="3"/>
            <a:endCxn id="75" idx="2"/>
          </p:cNvCxnSpPr>
          <p:nvPr/>
        </p:nvCxnSpPr>
        <p:spPr>
          <a:xfrm flipV="1">
            <a:off x="714375" y="4321430"/>
            <a:ext cx="1943100" cy="1011019"/>
          </a:xfrm>
          <a:prstGeom prst="curvedConnector2">
            <a:avLst/>
          </a:prstGeom>
          <a:ln w="38100">
            <a:solidFill>
              <a:schemeClr val="accent4">
                <a:lumMod val="75000"/>
              </a:schemeClr>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84" name="Shape 69"/>
          <p:cNvCxnSpPr>
            <a:stCxn id="65" idx="3"/>
            <a:endCxn id="79" idx="1"/>
          </p:cNvCxnSpPr>
          <p:nvPr/>
        </p:nvCxnSpPr>
        <p:spPr>
          <a:xfrm flipV="1">
            <a:off x="1019175" y="3491071"/>
            <a:ext cx="1924050" cy="1307978"/>
          </a:xfrm>
          <a:prstGeom prst="curvedConnector3">
            <a:avLst>
              <a:gd name="adj1" fmla="val 50000"/>
            </a:avLst>
          </a:prstGeom>
          <a:ln w="38100">
            <a:solidFill>
              <a:schemeClr val="accent4">
                <a:lumMod val="75000"/>
              </a:schemeClr>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88" name="Rounded Rectangle 87"/>
          <p:cNvSpPr/>
          <p:nvPr/>
        </p:nvSpPr>
        <p:spPr>
          <a:xfrm rot="1800000">
            <a:off x="6654922" y="4545110"/>
            <a:ext cx="329956" cy="495300"/>
          </a:xfrm>
          <a:prstGeom prst="roundRect">
            <a:avLst/>
          </a:prstGeom>
          <a:solidFill>
            <a:schemeClr val="bg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nvGrpSpPr>
          <p:cNvPr id="9" name="Group 98"/>
          <p:cNvGrpSpPr/>
          <p:nvPr/>
        </p:nvGrpSpPr>
        <p:grpSpPr>
          <a:xfrm rot="18632198">
            <a:off x="6740214" y="2580155"/>
            <a:ext cx="506722" cy="725553"/>
            <a:chOff x="588574" y="3749221"/>
            <a:chExt cx="506722" cy="725553"/>
          </a:xfrm>
        </p:grpSpPr>
        <p:sp>
          <p:nvSpPr>
            <p:cNvPr id="100" name="Isosceles Triangle 99"/>
            <p:cNvSpPr/>
            <p:nvPr/>
          </p:nvSpPr>
          <p:spPr>
            <a:xfrm rot="12563230">
              <a:off x="588574" y="4169974"/>
              <a:ext cx="3048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ounded Rectangle 100"/>
            <p:cNvSpPr/>
            <p:nvPr/>
          </p:nvSpPr>
          <p:spPr>
            <a:xfrm rot="1800000">
              <a:off x="793231" y="3749221"/>
              <a:ext cx="302065" cy="510668"/>
            </a:xfrm>
            <a:prstGeom prst="roundRect">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5400000" scaled="1"/>
              <a:tileRect/>
            </a:gra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LEO to Near Earth Object</a:t>
            </a:r>
            <a:endParaRPr lang="en-US" dirty="0"/>
          </a:p>
        </p:txBody>
      </p:sp>
      <p:sp>
        <p:nvSpPr>
          <p:cNvPr id="19459" name="Rectangle 3"/>
          <p:cNvSpPr>
            <a:spLocks noChangeArrowheads="1"/>
          </p:cNvSpPr>
          <p:nvPr/>
        </p:nvSpPr>
        <p:spPr bwMode="auto">
          <a:xfrm>
            <a:off x="228600" y="1295400"/>
            <a:ext cx="7848600" cy="2892425"/>
          </a:xfrm>
          <a:prstGeom prst="rect">
            <a:avLst/>
          </a:prstGeom>
          <a:noFill/>
          <a:ln w="9525">
            <a:noFill/>
            <a:miter lim="800000"/>
            <a:headEnd/>
            <a:tailEnd/>
          </a:ln>
        </p:spPr>
        <p:txBody>
          <a:bodyPr>
            <a:spAutoFit/>
          </a:bodyPr>
          <a:lstStyle/>
          <a:p>
            <a:pPr>
              <a:buFont typeface="Arial" charset="0"/>
              <a:buChar char="•"/>
            </a:pPr>
            <a:r>
              <a:rPr lang="en-US" sz="2600" dirty="0">
                <a:latin typeface="Calibri" pitchFamily="34" charset="0"/>
              </a:rPr>
              <a:t>Mission Objectives</a:t>
            </a:r>
          </a:p>
          <a:p>
            <a:pPr lvl="1">
              <a:buFont typeface="Arial" charset="0"/>
              <a:buChar char="•"/>
            </a:pPr>
            <a:r>
              <a:rPr lang="en-US" sz="2600" dirty="0">
                <a:latin typeface="Calibri" pitchFamily="34" charset="0"/>
              </a:rPr>
              <a:t>Sample Return</a:t>
            </a:r>
          </a:p>
          <a:p>
            <a:pPr lvl="1">
              <a:buFont typeface="Arial" charset="0"/>
              <a:buChar char="•"/>
            </a:pPr>
            <a:r>
              <a:rPr lang="en-US" sz="2600" dirty="0">
                <a:latin typeface="Calibri" pitchFamily="34" charset="0"/>
              </a:rPr>
              <a:t>Public Engagement</a:t>
            </a:r>
          </a:p>
          <a:p>
            <a:pPr>
              <a:buFont typeface="Arial" charset="0"/>
              <a:buChar char="•"/>
            </a:pPr>
            <a:r>
              <a:rPr lang="en-US" sz="2600" dirty="0">
                <a:latin typeface="Calibri" pitchFamily="34" charset="0"/>
              </a:rPr>
              <a:t>Mission Benefits</a:t>
            </a:r>
          </a:p>
          <a:p>
            <a:pPr lvl="1">
              <a:buFont typeface="Arial" charset="0"/>
              <a:buChar char="•"/>
            </a:pPr>
            <a:r>
              <a:rPr lang="en-US" sz="2600" dirty="0">
                <a:latin typeface="Calibri" pitchFamily="34" charset="0"/>
              </a:rPr>
              <a:t>Long duration travel </a:t>
            </a:r>
            <a:r>
              <a:rPr lang="en-US" sz="2600" dirty="0" smtClean="0">
                <a:latin typeface="Calibri" pitchFamily="34" charset="0"/>
              </a:rPr>
              <a:t>experience (delayed </a:t>
            </a:r>
            <a:r>
              <a:rPr lang="en-US" sz="2600" dirty="0" err="1" smtClean="0">
                <a:latin typeface="Calibri" pitchFamily="34" charset="0"/>
              </a:rPr>
              <a:t>comms</a:t>
            </a:r>
            <a:r>
              <a:rPr lang="en-US" sz="2600" dirty="0" smtClean="0">
                <a:latin typeface="Calibri" pitchFamily="34" charset="0"/>
              </a:rPr>
              <a:t>)</a:t>
            </a:r>
            <a:endParaRPr lang="en-US" sz="2600" dirty="0">
              <a:latin typeface="Calibri" pitchFamily="34" charset="0"/>
            </a:endParaRPr>
          </a:p>
          <a:p>
            <a:pPr lvl="1">
              <a:buFont typeface="Arial" charset="0"/>
              <a:buChar char="•"/>
            </a:pPr>
            <a:r>
              <a:rPr lang="en-US" sz="2600" dirty="0">
                <a:latin typeface="Calibri" pitchFamily="34" charset="0"/>
              </a:rPr>
              <a:t>Operation near NEO (for future NEO missions)</a:t>
            </a:r>
          </a:p>
          <a:p>
            <a:pPr lvl="1">
              <a:buFont typeface="Arial" charset="0"/>
              <a:buChar char="•"/>
            </a:pPr>
            <a:r>
              <a:rPr lang="en-US" sz="2600" dirty="0">
                <a:latin typeface="Calibri" pitchFamily="34" charset="0"/>
              </a:rPr>
              <a:t>EVA opportunities</a:t>
            </a:r>
          </a:p>
        </p:txBody>
      </p:sp>
      <p:graphicFrame>
        <p:nvGraphicFramePr>
          <p:cNvPr id="8" name="Table 7"/>
          <p:cNvGraphicFramePr>
            <a:graphicFrameLocks noGrp="1"/>
          </p:cNvGraphicFramePr>
          <p:nvPr/>
        </p:nvGraphicFramePr>
        <p:xfrm>
          <a:off x="304800" y="4267200"/>
          <a:ext cx="6096000" cy="1920240"/>
        </p:xfrm>
        <a:graphic>
          <a:graphicData uri="http://schemas.openxmlformats.org/drawingml/2006/table">
            <a:tbl>
              <a:tblPr firstRow="1" bandRow="1">
                <a:tableStyleId>{5C22544A-7EE6-4342-B048-85BDC9FD1C3A}</a:tableStyleId>
              </a:tblPr>
              <a:tblGrid>
                <a:gridCol w="1524000"/>
                <a:gridCol w="1524000"/>
                <a:gridCol w="1600200"/>
                <a:gridCol w="1447800"/>
              </a:tblGrid>
              <a:tr h="640080">
                <a:tc>
                  <a:txBody>
                    <a:bodyPr/>
                    <a:lstStyle/>
                    <a:p>
                      <a:r>
                        <a:rPr lang="en-US" dirty="0" smtClean="0"/>
                        <a:t>Mission Duration</a:t>
                      </a:r>
                      <a:endParaRPr lang="en-US" dirty="0"/>
                    </a:p>
                  </a:txBody>
                  <a:tcPr/>
                </a:tc>
                <a:tc>
                  <a:txBody>
                    <a:bodyPr/>
                    <a:lstStyle/>
                    <a:p>
                      <a:r>
                        <a:rPr lang="en-US" dirty="0" smtClean="0"/>
                        <a:t>Outbound Delta-V</a:t>
                      </a:r>
                      <a:endParaRPr lang="en-US" dirty="0"/>
                    </a:p>
                  </a:txBody>
                  <a:tcPr/>
                </a:tc>
                <a:tc>
                  <a:txBody>
                    <a:bodyPr/>
                    <a:lstStyle/>
                    <a:p>
                      <a:r>
                        <a:rPr lang="en-US" dirty="0" smtClean="0"/>
                        <a:t>Return Delta-V</a:t>
                      </a:r>
                      <a:endParaRPr lang="en-US" dirty="0"/>
                    </a:p>
                  </a:txBody>
                  <a:tcPr/>
                </a:tc>
                <a:tc>
                  <a:txBody>
                    <a:bodyPr/>
                    <a:lstStyle/>
                    <a:p>
                      <a:r>
                        <a:rPr lang="en-US" dirty="0" smtClean="0"/>
                        <a:t>Total Delta-V</a:t>
                      </a:r>
                      <a:endParaRPr lang="en-US" dirty="0"/>
                    </a:p>
                  </a:txBody>
                  <a:tcPr/>
                </a:tc>
              </a:tr>
              <a:tr h="640080">
                <a:tc>
                  <a:txBody>
                    <a:bodyPr/>
                    <a:lstStyle/>
                    <a:p>
                      <a:r>
                        <a:rPr lang="en-US" sz="1400" dirty="0" smtClean="0"/>
                        <a:t>120 days (2004 OW10)</a:t>
                      </a:r>
                    </a:p>
                  </a:txBody>
                  <a:tcPr/>
                </a:tc>
                <a:tc>
                  <a:txBody>
                    <a:bodyPr/>
                    <a:lstStyle/>
                    <a:p>
                      <a:r>
                        <a:rPr lang="en-US" dirty="0" smtClean="0"/>
                        <a:t>4.1 km/s</a:t>
                      </a:r>
                      <a:endParaRPr lang="en-US" dirty="0"/>
                    </a:p>
                  </a:txBody>
                  <a:tcPr/>
                </a:tc>
                <a:tc>
                  <a:txBody>
                    <a:bodyPr/>
                    <a:lstStyle/>
                    <a:p>
                      <a:r>
                        <a:rPr lang="en-US" dirty="0" smtClean="0"/>
                        <a:t>1 km/s</a:t>
                      </a:r>
                      <a:endParaRPr lang="en-US" dirty="0"/>
                    </a:p>
                  </a:txBody>
                  <a:tcPr/>
                </a:tc>
                <a:tc>
                  <a:txBody>
                    <a:bodyPr/>
                    <a:lstStyle/>
                    <a:p>
                      <a:r>
                        <a:rPr lang="en-US" dirty="0" smtClean="0"/>
                        <a:t>5.1 km/s</a:t>
                      </a:r>
                    </a:p>
                    <a:p>
                      <a:endParaRPr lang="en-US" sz="1200" dirty="0"/>
                    </a:p>
                  </a:txBody>
                  <a:tcPr/>
                </a:tc>
              </a:tr>
              <a:tr h="640080">
                <a:tc>
                  <a:txBody>
                    <a:bodyPr/>
                    <a:lstStyle/>
                    <a:p>
                      <a:r>
                        <a:rPr lang="en-US" sz="1400" dirty="0" smtClean="0"/>
                        <a:t>160 days (1999 AO10)*</a:t>
                      </a:r>
                    </a:p>
                  </a:txBody>
                  <a:tcPr/>
                </a:tc>
                <a:tc>
                  <a:txBody>
                    <a:bodyPr/>
                    <a:lstStyle/>
                    <a:p>
                      <a:r>
                        <a:rPr lang="en-US" dirty="0" smtClean="0"/>
                        <a:t>5.5 km/s*</a:t>
                      </a:r>
                      <a:endParaRPr lang="en-US" dirty="0"/>
                    </a:p>
                  </a:txBody>
                  <a:tcPr/>
                </a:tc>
                <a:tc>
                  <a:txBody>
                    <a:bodyPr/>
                    <a:lstStyle/>
                    <a:p>
                      <a:r>
                        <a:rPr lang="en-US" dirty="0" smtClean="0"/>
                        <a:t>1.7</a:t>
                      </a:r>
                      <a:r>
                        <a:rPr lang="en-US" baseline="0" dirty="0" smtClean="0"/>
                        <a:t> km/s*</a:t>
                      </a:r>
                      <a:endParaRPr lang="en-US" dirty="0"/>
                    </a:p>
                  </a:txBody>
                  <a:tcPr/>
                </a:tc>
                <a:tc>
                  <a:txBody>
                    <a:bodyPr/>
                    <a:lstStyle/>
                    <a:p>
                      <a:r>
                        <a:rPr lang="en-US" sz="1800" dirty="0" smtClean="0"/>
                        <a:t>7.2 km/s</a:t>
                      </a:r>
                      <a:endParaRPr lang="en-US" sz="1800" dirty="0"/>
                    </a:p>
                  </a:txBody>
                  <a:tcPr/>
                </a:tc>
              </a:tr>
            </a:tbl>
          </a:graphicData>
        </a:graphic>
      </p:graphicFrame>
      <p:sp>
        <p:nvSpPr>
          <p:cNvPr id="19482" name="TextBox 4"/>
          <p:cNvSpPr txBox="1">
            <a:spLocks noChangeArrowheads="1"/>
          </p:cNvSpPr>
          <p:nvPr/>
        </p:nvSpPr>
        <p:spPr bwMode="auto">
          <a:xfrm>
            <a:off x="1371600" y="6248400"/>
            <a:ext cx="6096000" cy="381000"/>
          </a:xfrm>
          <a:prstGeom prst="rect">
            <a:avLst/>
          </a:prstGeom>
          <a:noFill/>
          <a:ln w="9525">
            <a:noFill/>
            <a:miter lim="800000"/>
            <a:headEnd/>
            <a:tailEnd/>
          </a:ln>
        </p:spPr>
        <p:txBody>
          <a:bodyPr>
            <a:spAutoFit/>
          </a:bodyPr>
          <a:lstStyle/>
          <a:p>
            <a:r>
              <a:rPr lang="en-US">
                <a:latin typeface="Calibri" pitchFamily="34" charset="0"/>
              </a:rPr>
              <a:t>*Korsmeyer, et. al. (2010). </a:t>
            </a:r>
          </a:p>
        </p:txBody>
      </p:sp>
      <p:grpSp>
        <p:nvGrpSpPr>
          <p:cNvPr id="6" name="Group 5"/>
          <p:cNvGrpSpPr/>
          <p:nvPr/>
        </p:nvGrpSpPr>
        <p:grpSpPr>
          <a:xfrm rot="10800000">
            <a:off x="8382000" y="381000"/>
            <a:ext cx="320261" cy="992156"/>
            <a:chOff x="7696200" y="1600200"/>
            <a:chExt cx="1082261" cy="3352800"/>
          </a:xfrm>
        </p:grpSpPr>
        <p:grpSp>
          <p:nvGrpSpPr>
            <p:cNvPr id="7" name="Group 3"/>
            <p:cNvGrpSpPr/>
            <p:nvPr/>
          </p:nvGrpSpPr>
          <p:grpSpPr>
            <a:xfrm>
              <a:off x="7696200" y="1600199"/>
              <a:ext cx="1058779" cy="914399"/>
              <a:chOff x="6781800" y="1371600"/>
              <a:chExt cx="1676400" cy="1447800"/>
            </a:xfrm>
          </p:grpSpPr>
          <p:sp>
            <p:nvSpPr>
              <p:cNvPr id="19" name="Trapezoid 18"/>
              <p:cNvSpPr/>
              <p:nvPr/>
            </p:nvSpPr>
            <p:spPr>
              <a:xfrm>
                <a:off x="6781800" y="1371600"/>
                <a:ext cx="1676400" cy="1066800"/>
              </a:xfrm>
              <a:prstGeom prst="trapezoid">
                <a:avLst>
                  <a:gd name="adj" fmla="val 4768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ie 19"/>
              <p:cNvSpPr/>
              <p:nvPr/>
            </p:nvSpPr>
            <p:spPr>
              <a:xfrm>
                <a:off x="6781800" y="2057400"/>
                <a:ext cx="1676400" cy="762000"/>
              </a:xfrm>
              <a:prstGeom prst="pie">
                <a:avLst>
                  <a:gd name="adj1" fmla="val 0"/>
                  <a:gd name="adj2" fmla="val 107529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9" name="Group 21"/>
            <p:cNvGrpSpPr/>
            <p:nvPr/>
          </p:nvGrpSpPr>
          <p:grpSpPr>
            <a:xfrm>
              <a:off x="7696200" y="2286000"/>
              <a:ext cx="1082259" cy="2667000"/>
              <a:chOff x="304800" y="990600"/>
              <a:chExt cx="2133600" cy="5257800"/>
            </a:xfrm>
          </p:grpSpPr>
          <p:sp>
            <p:nvSpPr>
              <p:cNvPr id="10" name="Oval 9"/>
              <p:cNvSpPr/>
              <p:nvPr/>
            </p:nvSpPr>
            <p:spPr>
              <a:xfrm>
                <a:off x="457200" y="3276600"/>
                <a:ext cx="1828800" cy="1828800"/>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1" name="Oval 10"/>
              <p:cNvSpPr/>
              <p:nvPr/>
            </p:nvSpPr>
            <p:spPr>
              <a:xfrm>
                <a:off x="609600" y="1676400"/>
                <a:ext cx="1524000" cy="1600200"/>
              </a:xfrm>
              <a:prstGeom prst="ellipse">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5400000" scaled="1"/>
                <a:tileRect/>
              </a:grad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lang="en-US" dirty="0"/>
              </a:p>
            </p:txBody>
          </p:sp>
          <p:sp>
            <p:nvSpPr>
              <p:cNvPr id="12" name="Rectangle 11"/>
              <p:cNvSpPr/>
              <p:nvPr/>
            </p:nvSpPr>
            <p:spPr>
              <a:xfrm>
                <a:off x="304800" y="990600"/>
                <a:ext cx="152400" cy="42672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3" name="Rectangle 12"/>
              <p:cNvSpPr/>
              <p:nvPr/>
            </p:nvSpPr>
            <p:spPr>
              <a:xfrm>
                <a:off x="2286000" y="990600"/>
                <a:ext cx="152400" cy="42672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4" name="Rectangle 13"/>
              <p:cNvSpPr/>
              <p:nvPr/>
            </p:nvSpPr>
            <p:spPr>
              <a:xfrm>
                <a:off x="457200" y="3200400"/>
                <a:ext cx="1828800" cy="152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5" name="Rectangle 14"/>
              <p:cNvSpPr/>
              <p:nvPr/>
            </p:nvSpPr>
            <p:spPr>
              <a:xfrm>
                <a:off x="457200" y="5105400"/>
                <a:ext cx="1828800" cy="152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6" name="Trapezoid 15"/>
              <p:cNvSpPr/>
              <p:nvPr/>
            </p:nvSpPr>
            <p:spPr>
              <a:xfrm>
                <a:off x="914400" y="5486400"/>
                <a:ext cx="838200" cy="762000"/>
              </a:xfrm>
              <a:prstGeom prst="trapezoid">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endParaRPr lang="en-US"/>
              </a:p>
            </p:txBody>
          </p:sp>
          <p:sp>
            <p:nvSpPr>
              <p:cNvPr id="17" name="Rectangle 16"/>
              <p:cNvSpPr/>
              <p:nvPr/>
            </p:nvSpPr>
            <p:spPr>
              <a:xfrm>
                <a:off x="304800" y="5257800"/>
                <a:ext cx="21336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p>
            </p:txBody>
          </p:sp>
          <p:sp>
            <p:nvSpPr>
              <p:cNvPr id="18" name="Rectangle 17"/>
              <p:cNvSpPr/>
              <p:nvPr/>
            </p:nvSpPr>
            <p:spPr>
              <a:xfrm>
                <a:off x="304800" y="990600"/>
                <a:ext cx="2133600" cy="7620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grpSp>
      </p:grpSp>
      <p:grpSp>
        <p:nvGrpSpPr>
          <p:cNvPr id="37" name="Group 36"/>
          <p:cNvGrpSpPr/>
          <p:nvPr/>
        </p:nvGrpSpPr>
        <p:grpSpPr>
          <a:xfrm>
            <a:off x="8305800" y="1371600"/>
            <a:ext cx="519994" cy="1850906"/>
            <a:chOff x="3657600" y="1447800"/>
            <a:chExt cx="1295400" cy="4610945"/>
          </a:xfrm>
        </p:grpSpPr>
        <p:grpSp>
          <p:nvGrpSpPr>
            <p:cNvPr id="21" name="Group 20"/>
            <p:cNvGrpSpPr>
              <a:grpSpLocks/>
            </p:cNvGrpSpPr>
            <p:nvPr/>
          </p:nvGrpSpPr>
          <p:grpSpPr bwMode="auto">
            <a:xfrm>
              <a:off x="3657600" y="1447800"/>
              <a:ext cx="1295400" cy="4610945"/>
              <a:chOff x="1905000" y="2286000"/>
              <a:chExt cx="838200" cy="2983827"/>
            </a:xfrm>
          </p:grpSpPr>
          <p:sp>
            <p:nvSpPr>
              <p:cNvPr id="22" name="Oval 21"/>
              <p:cNvSpPr/>
              <p:nvPr/>
            </p:nvSpPr>
            <p:spPr>
              <a:xfrm>
                <a:off x="2514133" y="4419703"/>
                <a:ext cx="229067" cy="228061"/>
              </a:xfrm>
              <a:prstGeom prst="ellipse">
                <a:avLst/>
              </a:prstGeom>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400" dirty="0"/>
              </a:p>
            </p:txBody>
          </p:sp>
          <p:sp>
            <p:nvSpPr>
              <p:cNvPr id="23" name="Trapezoid 22"/>
              <p:cNvSpPr/>
              <p:nvPr/>
            </p:nvSpPr>
            <p:spPr>
              <a:xfrm>
                <a:off x="2150660" y="4988508"/>
                <a:ext cx="337400" cy="281319"/>
              </a:xfrm>
              <a:prstGeom prst="trapezoid">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endParaRPr lang="en-US"/>
              </a:p>
            </p:txBody>
          </p:sp>
          <p:sp>
            <p:nvSpPr>
              <p:cNvPr id="24" name="Rectangle 23"/>
              <p:cNvSpPr/>
              <p:nvPr/>
            </p:nvSpPr>
            <p:spPr>
              <a:xfrm>
                <a:off x="1905000" y="4647763"/>
                <a:ext cx="838200" cy="3811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p>
            </p:txBody>
          </p:sp>
          <p:sp>
            <p:nvSpPr>
              <p:cNvPr id="25" name="Oval 24"/>
              <p:cNvSpPr/>
              <p:nvPr/>
            </p:nvSpPr>
            <p:spPr>
              <a:xfrm>
                <a:off x="1905000" y="4419703"/>
                <a:ext cx="229067" cy="228061"/>
              </a:xfrm>
              <a:prstGeom prst="ellipse">
                <a:avLst/>
              </a:prstGeom>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400" dirty="0" smtClean="0"/>
                  <a:t>N</a:t>
                </a:r>
                <a:endParaRPr lang="en-US" sz="400" dirty="0"/>
              </a:p>
            </p:txBody>
          </p:sp>
          <p:sp>
            <p:nvSpPr>
              <p:cNvPr id="26" name="Oval 25"/>
              <p:cNvSpPr/>
              <p:nvPr/>
            </p:nvSpPr>
            <p:spPr>
              <a:xfrm>
                <a:off x="2286094" y="4495723"/>
                <a:ext cx="152026" cy="152040"/>
              </a:xfrm>
              <a:prstGeom prst="ellipse">
                <a:avLst/>
              </a:prstGeom>
              <a:solidFill>
                <a:schemeClr val="accent2">
                  <a:lumMod val="75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400" dirty="0"/>
              </a:p>
            </p:txBody>
          </p:sp>
          <p:sp>
            <p:nvSpPr>
              <p:cNvPr id="27" name="Freeform 26"/>
              <p:cNvSpPr/>
              <p:nvPr/>
            </p:nvSpPr>
            <p:spPr>
              <a:xfrm>
                <a:off x="1981013" y="2286000"/>
                <a:ext cx="686174" cy="838277"/>
              </a:xfrm>
              <a:custGeom>
                <a:avLst/>
                <a:gdLst>
                  <a:gd name="connsiteX0" fmla="*/ 0 w 685800"/>
                  <a:gd name="connsiteY0" fmla="*/ 838200 h 838200"/>
                  <a:gd name="connsiteX1" fmla="*/ 246463 w 685800"/>
                  <a:gd name="connsiteY1" fmla="*/ 0 h 838200"/>
                  <a:gd name="connsiteX2" fmla="*/ 439337 w 685800"/>
                  <a:gd name="connsiteY2" fmla="*/ 0 h 838200"/>
                  <a:gd name="connsiteX3" fmla="*/ 685800 w 685800"/>
                  <a:gd name="connsiteY3" fmla="*/ 838200 h 838200"/>
                  <a:gd name="connsiteX4" fmla="*/ 0 w 685800"/>
                  <a:gd name="connsiteY4" fmla="*/ 838200 h 838200"/>
                  <a:gd name="connsiteX0" fmla="*/ 0 w 685800"/>
                  <a:gd name="connsiteY0" fmla="*/ 838200 h 838200"/>
                  <a:gd name="connsiteX1" fmla="*/ 246463 w 685800"/>
                  <a:gd name="connsiteY1" fmla="*/ 0 h 838200"/>
                  <a:gd name="connsiteX2" fmla="*/ 439337 w 685800"/>
                  <a:gd name="connsiteY2" fmla="*/ 0 h 838200"/>
                  <a:gd name="connsiteX3" fmla="*/ 685800 w 685800"/>
                  <a:gd name="connsiteY3" fmla="*/ 838200 h 838200"/>
                  <a:gd name="connsiteX4" fmla="*/ 0 w 685800"/>
                  <a:gd name="connsiteY4" fmla="*/ 838200 h 838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 h="838200">
                    <a:moveTo>
                      <a:pt x="0" y="838200"/>
                    </a:moveTo>
                    <a:lnTo>
                      <a:pt x="246463" y="0"/>
                    </a:lnTo>
                    <a:lnTo>
                      <a:pt x="439337" y="0"/>
                    </a:lnTo>
                    <a:lnTo>
                      <a:pt x="685800" y="838200"/>
                    </a:lnTo>
                    <a:lnTo>
                      <a:pt x="0" y="838200"/>
                    </a:lnTo>
                    <a:close/>
                  </a:path>
                </a:pathLst>
              </a:cu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28" name="Rectangle 27"/>
              <p:cNvSpPr/>
              <p:nvPr/>
            </p:nvSpPr>
            <p:spPr>
              <a:xfrm>
                <a:off x="1981013" y="3124277"/>
                <a:ext cx="686174" cy="129542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29" name="Oval 28"/>
              <p:cNvSpPr/>
              <p:nvPr/>
            </p:nvSpPr>
            <p:spPr>
              <a:xfrm>
                <a:off x="1981013" y="3200297"/>
                <a:ext cx="76013" cy="2290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 name="Oval 29"/>
              <p:cNvSpPr/>
              <p:nvPr/>
            </p:nvSpPr>
            <p:spPr>
              <a:xfrm>
                <a:off x="2591174" y="3200297"/>
                <a:ext cx="76013" cy="2290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1" name="Oval 30"/>
              <p:cNvSpPr/>
              <p:nvPr/>
            </p:nvSpPr>
            <p:spPr>
              <a:xfrm>
                <a:off x="2210080" y="2286000"/>
                <a:ext cx="228040" cy="760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Rounded Rectangle 31"/>
              <p:cNvSpPr/>
              <p:nvPr/>
            </p:nvSpPr>
            <p:spPr>
              <a:xfrm>
                <a:off x="2286094" y="3200297"/>
                <a:ext cx="152026" cy="305108"/>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lang="en-US"/>
              </a:p>
            </p:txBody>
          </p:sp>
          <p:sp>
            <p:nvSpPr>
              <p:cNvPr id="33" name="Rectangle 32"/>
              <p:cNvSpPr/>
              <p:nvPr/>
            </p:nvSpPr>
            <p:spPr>
              <a:xfrm>
                <a:off x="2667187" y="3429385"/>
                <a:ext cx="45197" cy="99031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Rectangle 33"/>
              <p:cNvSpPr/>
              <p:nvPr/>
            </p:nvSpPr>
            <p:spPr>
              <a:xfrm>
                <a:off x="1981013" y="3429385"/>
                <a:ext cx="46225" cy="99031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35" name="Trapezoid 34"/>
            <p:cNvSpPr/>
            <p:nvPr/>
          </p:nvSpPr>
          <p:spPr>
            <a:xfrm>
              <a:off x="4191000" y="3657600"/>
              <a:ext cx="304800" cy="914400"/>
            </a:xfrm>
            <a:prstGeom prst="trapezoid">
              <a:avLst/>
            </a:prstGeom>
          </p:spPr>
          <p:style>
            <a:lnRef idx="0">
              <a:schemeClr val="accent5"/>
            </a:lnRef>
            <a:fillRef idx="3">
              <a:schemeClr val="accent5"/>
            </a:fillRef>
            <a:effectRef idx="3">
              <a:schemeClr val="accent5"/>
            </a:effectRef>
            <a:fontRef idx="minor">
              <a:schemeClr val="lt1"/>
            </a:fontRef>
          </p:style>
          <p:txBody>
            <a:bodyPr anchor="ctr"/>
            <a:lstStyle/>
            <a:p>
              <a:pPr algn="ctr" fontAlgn="auto">
                <a:spcBef>
                  <a:spcPts val="0"/>
                </a:spcBef>
                <a:spcAft>
                  <a:spcPts val="0"/>
                </a:spcAft>
                <a:defRPr/>
              </a:pPr>
              <a:endParaRPr lang="en-US"/>
            </a:p>
          </p:txBody>
        </p:sp>
      </p:grpSp>
      <p:grpSp>
        <p:nvGrpSpPr>
          <p:cNvPr id="50" name="Group 49"/>
          <p:cNvGrpSpPr/>
          <p:nvPr/>
        </p:nvGrpSpPr>
        <p:grpSpPr>
          <a:xfrm>
            <a:off x="8458200" y="3200400"/>
            <a:ext cx="284409" cy="721179"/>
            <a:chOff x="5715000" y="1066800"/>
            <a:chExt cx="2133600" cy="5410200"/>
          </a:xfrm>
        </p:grpSpPr>
        <p:sp>
          <p:nvSpPr>
            <p:cNvPr id="38" name="Oval 37"/>
            <p:cNvSpPr/>
            <p:nvPr/>
          </p:nvSpPr>
          <p:spPr>
            <a:xfrm>
              <a:off x="5867400" y="3352800"/>
              <a:ext cx="1828800" cy="1828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9" name="Oval 38"/>
            <p:cNvSpPr/>
            <p:nvPr/>
          </p:nvSpPr>
          <p:spPr>
            <a:xfrm>
              <a:off x="6019800" y="1752600"/>
              <a:ext cx="1524000" cy="16002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lang="en-US" dirty="0"/>
            </a:p>
          </p:txBody>
        </p:sp>
        <p:sp>
          <p:nvSpPr>
            <p:cNvPr id="40" name="Rectangle 39"/>
            <p:cNvSpPr/>
            <p:nvPr/>
          </p:nvSpPr>
          <p:spPr>
            <a:xfrm>
              <a:off x="5715000" y="1066800"/>
              <a:ext cx="152400" cy="42672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41" name="Rectangle 40"/>
            <p:cNvSpPr/>
            <p:nvPr/>
          </p:nvSpPr>
          <p:spPr>
            <a:xfrm>
              <a:off x="7696200" y="1066800"/>
              <a:ext cx="152400" cy="42672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42" name="Rectangle 41"/>
            <p:cNvSpPr/>
            <p:nvPr/>
          </p:nvSpPr>
          <p:spPr>
            <a:xfrm>
              <a:off x="5867400" y="3276600"/>
              <a:ext cx="1828800" cy="152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43" name="Rectangle 42"/>
            <p:cNvSpPr/>
            <p:nvPr/>
          </p:nvSpPr>
          <p:spPr>
            <a:xfrm>
              <a:off x="5715000" y="5715000"/>
              <a:ext cx="2133600" cy="762000"/>
            </a:xfrm>
            <a:prstGeom prst="rect">
              <a:avLst/>
            </a:prstGeom>
            <a:solidFill>
              <a:schemeClr val="accent3">
                <a:lumMod val="60000"/>
                <a:lumOff val="40000"/>
              </a:schemeClr>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44" name="Rectangle 43"/>
            <p:cNvSpPr/>
            <p:nvPr/>
          </p:nvSpPr>
          <p:spPr>
            <a:xfrm>
              <a:off x="5867400" y="5181600"/>
              <a:ext cx="1828800" cy="152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46" name="Trapezoid 45"/>
            <p:cNvSpPr/>
            <p:nvPr/>
          </p:nvSpPr>
          <p:spPr>
            <a:xfrm>
              <a:off x="6324600" y="5562600"/>
              <a:ext cx="838200" cy="762000"/>
            </a:xfrm>
            <a:prstGeom prst="trapezoid">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endParaRPr lang="en-US"/>
            </a:p>
          </p:txBody>
        </p:sp>
        <p:sp>
          <p:nvSpPr>
            <p:cNvPr id="47" name="Rectangle 46"/>
            <p:cNvSpPr/>
            <p:nvPr/>
          </p:nvSpPr>
          <p:spPr>
            <a:xfrm>
              <a:off x="5715000" y="5334000"/>
              <a:ext cx="21336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p>
          </p:txBody>
        </p:sp>
        <p:sp>
          <p:nvSpPr>
            <p:cNvPr id="48" name="Rectangle 47"/>
            <p:cNvSpPr/>
            <p:nvPr/>
          </p:nvSpPr>
          <p:spPr>
            <a:xfrm>
              <a:off x="5715000" y="1066800"/>
              <a:ext cx="2133600" cy="7620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grpSp>
      <p:grpSp>
        <p:nvGrpSpPr>
          <p:cNvPr id="51" name="Group 50"/>
          <p:cNvGrpSpPr/>
          <p:nvPr/>
        </p:nvGrpSpPr>
        <p:grpSpPr>
          <a:xfrm>
            <a:off x="8458200" y="3962400"/>
            <a:ext cx="284409" cy="721179"/>
            <a:chOff x="5715000" y="1066800"/>
            <a:chExt cx="2133600" cy="5410200"/>
          </a:xfrm>
        </p:grpSpPr>
        <p:sp>
          <p:nvSpPr>
            <p:cNvPr id="52" name="Oval 51"/>
            <p:cNvSpPr/>
            <p:nvPr/>
          </p:nvSpPr>
          <p:spPr>
            <a:xfrm>
              <a:off x="5867400" y="3352800"/>
              <a:ext cx="1828800" cy="1828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3" name="Oval 52"/>
            <p:cNvSpPr/>
            <p:nvPr/>
          </p:nvSpPr>
          <p:spPr>
            <a:xfrm>
              <a:off x="6019800" y="1752600"/>
              <a:ext cx="1524000" cy="16002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lang="en-US" dirty="0"/>
            </a:p>
          </p:txBody>
        </p:sp>
        <p:sp>
          <p:nvSpPr>
            <p:cNvPr id="54" name="Rectangle 53"/>
            <p:cNvSpPr/>
            <p:nvPr/>
          </p:nvSpPr>
          <p:spPr>
            <a:xfrm>
              <a:off x="5715000" y="1066800"/>
              <a:ext cx="152400" cy="42672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55" name="Rectangle 54"/>
            <p:cNvSpPr/>
            <p:nvPr/>
          </p:nvSpPr>
          <p:spPr>
            <a:xfrm>
              <a:off x="7696200" y="1066800"/>
              <a:ext cx="152400" cy="42672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56" name="Rectangle 55"/>
            <p:cNvSpPr/>
            <p:nvPr/>
          </p:nvSpPr>
          <p:spPr>
            <a:xfrm>
              <a:off x="5867400" y="3276600"/>
              <a:ext cx="1828800" cy="152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57" name="Rectangle 56"/>
            <p:cNvSpPr/>
            <p:nvPr/>
          </p:nvSpPr>
          <p:spPr>
            <a:xfrm>
              <a:off x="5715000" y="5715000"/>
              <a:ext cx="2133600" cy="762000"/>
            </a:xfrm>
            <a:prstGeom prst="rect">
              <a:avLst/>
            </a:prstGeom>
            <a:solidFill>
              <a:schemeClr val="accent3">
                <a:lumMod val="60000"/>
                <a:lumOff val="40000"/>
              </a:schemeClr>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58" name="Rectangle 57"/>
            <p:cNvSpPr/>
            <p:nvPr/>
          </p:nvSpPr>
          <p:spPr>
            <a:xfrm>
              <a:off x="5867400" y="5181600"/>
              <a:ext cx="1828800" cy="152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59" name="Trapezoid 58"/>
            <p:cNvSpPr/>
            <p:nvPr/>
          </p:nvSpPr>
          <p:spPr>
            <a:xfrm>
              <a:off x="6324600" y="5562600"/>
              <a:ext cx="838200" cy="762000"/>
            </a:xfrm>
            <a:prstGeom prst="trapezoid">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endParaRPr lang="en-US"/>
            </a:p>
          </p:txBody>
        </p:sp>
        <p:sp>
          <p:nvSpPr>
            <p:cNvPr id="60" name="Rectangle 59"/>
            <p:cNvSpPr/>
            <p:nvPr/>
          </p:nvSpPr>
          <p:spPr>
            <a:xfrm>
              <a:off x="5715000" y="5334000"/>
              <a:ext cx="21336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p>
          </p:txBody>
        </p:sp>
        <p:sp>
          <p:nvSpPr>
            <p:cNvPr id="61" name="Rectangle 60"/>
            <p:cNvSpPr/>
            <p:nvPr/>
          </p:nvSpPr>
          <p:spPr>
            <a:xfrm>
              <a:off x="5715000" y="1066800"/>
              <a:ext cx="2133600" cy="7620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grpSp>
      <p:grpSp>
        <p:nvGrpSpPr>
          <p:cNvPr id="62" name="Group 61"/>
          <p:cNvGrpSpPr/>
          <p:nvPr/>
        </p:nvGrpSpPr>
        <p:grpSpPr>
          <a:xfrm>
            <a:off x="8458200" y="4724400"/>
            <a:ext cx="284409" cy="721179"/>
            <a:chOff x="5715000" y="1066800"/>
            <a:chExt cx="2133600" cy="5410200"/>
          </a:xfrm>
        </p:grpSpPr>
        <p:sp>
          <p:nvSpPr>
            <p:cNvPr id="63" name="Oval 62"/>
            <p:cNvSpPr/>
            <p:nvPr/>
          </p:nvSpPr>
          <p:spPr>
            <a:xfrm>
              <a:off x="5867400" y="3352800"/>
              <a:ext cx="1828800" cy="1828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4" name="Oval 63"/>
            <p:cNvSpPr/>
            <p:nvPr/>
          </p:nvSpPr>
          <p:spPr>
            <a:xfrm>
              <a:off x="6019800" y="1752600"/>
              <a:ext cx="1524000" cy="16002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lang="en-US" dirty="0"/>
            </a:p>
          </p:txBody>
        </p:sp>
        <p:sp>
          <p:nvSpPr>
            <p:cNvPr id="65" name="Rectangle 64"/>
            <p:cNvSpPr/>
            <p:nvPr/>
          </p:nvSpPr>
          <p:spPr>
            <a:xfrm>
              <a:off x="5715000" y="1066800"/>
              <a:ext cx="152400" cy="42672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66" name="Rectangle 65"/>
            <p:cNvSpPr/>
            <p:nvPr/>
          </p:nvSpPr>
          <p:spPr>
            <a:xfrm>
              <a:off x="7696200" y="1066800"/>
              <a:ext cx="152400" cy="42672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67" name="Rectangle 66"/>
            <p:cNvSpPr/>
            <p:nvPr/>
          </p:nvSpPr>
          <p:spPr>
            <a:xfrm>
              <a:off x="5867400" y="3276600"/>
              <a:ext cx="1828800" cy="152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68" name="Rectangle 67"/>
            <p:cNvSpPr/>
            <p:nvPr/>
          </p:nvSpPr>
          <p:spPr>
            <a:xfrm>
              <a:off x="5715000" y="5715000"/>
              <a:ext cx="2133600" cy="762000"/>
            </a:xfrm>
            <a:prstGeom prst="rect">
              <a:avLst/>
            </a:prstGeom>
            <a:solidFill>
              <a:schemeClr val="accent3">
                <a:lumMod val="60000"/>
                <a:lumOff val="40000"/>
              </a:schemeClr>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69" name="Rectangle 68"/>
            <p:cNvSpPr/>
            <p:nvPr/>
          </p:nvSpPr>
          <p:spPr>
            <a:xfrm>
              <a:off x="5867400" y="5181600"/>
              <a:ext cx="1828800" cy="152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70" name="Trapezoid 69"/>
            <p:cNvSpPr/>
            <p:nvPr/>
          </p:nvSpPr>
          <p:spPr>
            <a:xfrm>
              <a:off x="6324600" y="5562600"/>
              <a:ext cx="838200" cy="762000"/>
            </a:xfrm>
            <a:prstGeom prst="trapezoid">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endParaRPr lang="en-US"/>
            </a:p>
          </p:txBody>
        </p:sp>
        <p:sp>
          <p:nvSpPr>
            <p:cNvPr id="71" name="Rectangle 70"/>
            <p:cNvSpPr/>
            <p:nvPr/>
          </p:nvSpPr>
          <p:spPr>
            <a:xfrm>
              <a:off x="5715000" y="5334000"/>
              <a:ext cx="21336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p>
          </p:txBody>
        </p:sp>
        <p:sp>
          <p:nvSpPr>
            <p:cNvPr id="72" name="Rectangle 71"/>
            <p:cNvSpPr/>
            <p:nvPr/>
          </p:nvSpPr>
          <p:spPr>
            <a:xfrm>
              <a:off x="5715000" y="1066800"/>
              <a:ext cx="2133600" cy="7620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grpSp>
      <p:grpSp>
        <p:nvGrpSpPr>
          <p:cNvPr id="73" name="Group 72"/>
          <p:cNvGrpSpPr/>
          <p:nvPr/>
        </p:nvGrpSpPr>
        <p:grpSpPr>
          <a:xfrm>
            <a:off x="8458200" y="5410200"/>
            <a:ext cx="284409" cy="721179"/>
            <a:chOff x="5715000" y="1066800"/>
            <a:chExt cx="2133600" cy="5410200"/>
          </a:xfrm>
        </p:grpSpPr>
        <p:sp>
          <p:nvSpPr>
            <p:cNvPr id="74" name="Oval 73"/>
            <p:cNvSpPr/>
            <p:nvPr/>
          </p:nvSpPr>
          <p:spPr>
            <a:xfrm>
              <a:off x="5867400" y="3352800"/>
              <a:ext cx="1828800" cy="1828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5" name="Oval 74"/>
            <p:cNvSpPr/>
            <p:nvPr/>
          </p:nvSpPr>
          <p:spPr>
            <a:xfrm>
              <a:off x="6019800" y="1752600"/>
              <a:ext cx="1524000" cy="16002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lang="en-US" dirty="0"/>
            </a:p>
          </p:txBody>
        </p:sp>
        <p:sp>
          <p:nvSpPr>
            <p:cNvPr id="76" name="Rectangle 75"/>
            <p:cNvSpPr/>
            <p:nvPr/>
          </p:nvSpPr>
          <p:spPr>
            <a:xfrm>
              <a:off x="5715000" y="1066800"/>
              <a:ext cx="152400" cy="42672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77" name="Rectangle 76"/>
            <p:cNvSpPr/>
            <p:nvPr/>
          </p:nvSpPr>
          <p:spPr>
            <a:xfrm>
              <a:off x="7696200" y="1066800"/>
              <a:ext cx="152400" cy="42672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78" name="Rectangle 77"/>
            <p:cNvSpPr/>
            <p:nvPr/>
          </p:nvSpPr>
          <p:spPr>
            <a:xfrm>
              <a:off x="5867400" y="3276600"/>
              <a:ext cx="1828800" cy="152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79" name="Rectangle 78"/>
            <p:cNvSpPr/>
            <p:nvPr/>
          </p:nvSpPr>
          <p:spPr>
            <a:xfrm>
              <a:off x="5715000" y="5715000"/>
              <a:ext cx="2133600" cy="762000"/>
            </a:xfrm>
            <a:prstGeom prst="rect">
              <a:avLst/>
            </a:prstGeom>
            <a:solidFill>
              <a:schemeClr val="accent3">
                <a:lumMod val="60000"/>
                <a:lumOff val="40000"/>
              </a:schemeClr>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80" name="Rectangle 79"/>
            <p:cNvSpPr/>
            <p:nvPr/>
          </p:nvSpPr>
          <p:spPr>
            <a:xfrm>
              <a:off x="5867400" y="5181600"/>
              <a:ext cx="1828800" cy="152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81" name="Trapezoid 80"/>
            <p:cNvSpPr/>
            <p:nvPr/>
          </p:nvSpPr>
          <p:spPr>
            <a:xfrm>
              <a:off x="6324600" y="5562600"/>
              <a:ext cx="838200" cy="762000"/>
            </a:xfrm>
            <a:prstGeom prst="trapezoid">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endParaRPr lang="en-US"/>
            </a:p>
          </p:txBody>
        </p:sp>
        <p:sp>
          <p:nvSpPr>
            <p:cNvPr id="82" name="Rectangle 81"/>
            <p:cNvSpPr/>
            <p:nvPr/>
          </p:nvSpPr>
          <p:spPr>
            <a:xfrm>
              <a:off x="5715000" y="5334000"/>
              <a:ext cx="21336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p>
          </p:txBody>
        </p:sp>
        <p:sp>
          <p:nvSpPr>
            <p:cNvPr id="83" name="Rectangle 82"/>
            <p:cNvSpPr/>
            <p:nvPr/>
          </p:nvSpPr>
          <p:spPr>
            <a:xfrm>
              <a:off x="5715000" y="1066800"/>
              <a:ext cx="2133600" cy="7620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LEO to NEO</a:t>
            </a:r>
            <a:endParaRPr lang="en-US" dirty="0"/>
          </a:p>
        </p:txBody>
      </p:sp>
      <p:sp>
        <p:nvSpPr>
          <p:cNvPr id="54275" name="TextBox 3"/>
          <p:cNvSpPr txBox="1">
            <a:spLocks noChangeArrowheads="1"/>
          </p:cNvSpPr>
          <p:nvPr/>
        </p:nvSpPr>
        <p:spPr bwMode="auto">
          <a:xfrm>
            <a:off x="304800" y="1371600"/>
            <a:ext cx="5562600" cy="5078413"/>
          </a:xfrm>
          <a:prstGeom prst="rect">
            <a:avLst/>
          </a:prstGeom>
          <a:noFill/>
          <a:ln w="9525">
            <a:noFill/>
            <a:miter lim="800000"/>
            <a:headEnd/>
            <a:tailEnd/>
          </a:ln>
        </p:spPr>
        <p:txBody>
          <a:bodyPr>
            <a:spAutoFit/>
          </a:bodyPr>
          <a:lstStyle/>
          <a:p>
            <a:r>
              <a:rPr lang="en-US" dirty="0">
                <a:latin typeface="Calibri" pitchFamily="34" charset="0"/>
              </a:rPr>
              <a:t>4</a:t>
            </a:r>
            <a:r>
              <a:rPr lang="en-US" dirty="0" smtClean="0">
                <a:latin typeface="Calibri" pitchFamily="34" charset="0"/>
              </a:rPr>
              <a:t> </a:t>
            </a:r>
            <a:r>
              <a:rPr lang="en-US" dirty="0">
                <a:latin typeface="Calibri" pitchFamily="34" charset="0"/>
              </a:rPr>
              <a:t>stage LEO to NEO</a:t>
            </a:r>
          </a:p>
          <a:p>
            <a:r>
              <a:rPr lang="en-US" dirty="0">
                <a:latin typeface="Calibri" pitchFamily="34" charset="0"/>
              </a:rPr>
              <a:t>- 4200 m/s </a:t>
            </a:r>
            <a:r>
              <a:rPr lang="en-US" dirty="0" err="1">
                <a:latin typeface="Calibri" pitchFamily="34" charset="0"/>
              </a:rPr>
              <a:t>deltaV</a:t>
            </a:r>
            <a:r>
              <a:rPr lang="en-US" dirty="0">
                <a:latin typeface="Calibri" pitchFamily="34" charset="0"/>
              </a:rPr>
              <a:t> design </a:t>
            </a:r>
            <a:r>
              <a:rPr lang="en-US" dirty="0" smtClean="0">
                <a:latin typeface="Calibri" pitchFamily="34" charset="0"/>
              </a:rPr>
              <a:t>parameter</a:t>
            </a:r>
            <a:endParaRPr lang="en-US" dirty="0">
              <a:solidFill>
                <a:srgbClr val="FF0000"/>
              </a:solidFill>
              <a:latin typeface="Calibri" pitchFamily="34" charset="0"/>
            </a:endParaRPr>
          </a:p>
          <a:p>
            <a:r>
              <a:rPr lang="en-US" dirty="0">
                <a:latin typeface="Calibri" pitchFamily="34" charset="0"/>
              </a:rPr>
              <a:t>	- 5 propellant stages are required </a:t>
            </a:r>
          </a:p>
          <a:p>
            <a:r>
              <a:rPr lang="en-US" dirty="0">
                <a:latin typeface="Calibri" pitchFamily="34" charset="0"/>
              </a:rPr>
              <a:t>	- allows for </a:t>
            </a:r>
            <a:r>
              <a:rPr lang="en-US" dirty="0" err="1">
                <a:latin typeface="Calibri" pitchFamily="34" charset="0"/>
              </a:rPr>
              <a:t>deltaV</a:t>
            </a:r>
            <a:r>
              <a:rPr lang="en-US" dirty="0">
                <a:latin typeface="Calibri" pitchFamily="34" charset="0"/>
              </a:rPr>
              <a:t> cushion</a:t>
            </a:r>
          </a:p>
          <a:p>
            <a:pPr>
              <a:buFontTx/>
              <a:buChar char="-"/>
            </a:pPr>
            <a:r>
              <a:rPr lang="en-US" dirty="0">
                <a:latin typeface="Calibri" pitchFamily="34" charset="0"/>
              </a:rPr>
              <a:t>Provides for NEO payload of required return vehicle mass</a:t>
            </a:r>
          </a:p>
          <a:p>
            <a:pPr>
              <a:buFontTx/>
              <a:buChar char="-"/>
            </a:pPr>
            <a:endParaRPr lang="en-US" dirty="0">
              <a:latin typeface="Calibri" pitchFamily="34" charset="0"/>
            </a:endParaRPr>
          </a:p>
          <a:p>
            <a:r>
              <a:rPr lang="en-US" dirty="0">
                <a:latin typeface="Calibri" pitchFamily="34" charset="0"/>
              </a:rPr>
              <a:t>1 stage return voyage from NEO to re-entry</a:t>
            </a:r>
          </a:p>
          <a:p>
            <a:pPr>
              <a:buFontTx/>
              <a:buChar char="-"/>
            </a:pPr>
            <a:r>
              <a:rPr lang="en-US" dirty="0">
                <a:latin typeface="Calibri" pitchFamily="34" charset="0"/>
              </a:rPr>
              <a:t>1700 m/s </a:t>
            </a:r>
            <a:r>
              <a:rPr lang="en-US" dirty="0" err="1">
                <a:latin typeface="Calibri" pitchFamily="34" charset="0"/>
              </a:rPr>
              <a:t>deltaV</a:t>
            </a:r>
            <a:r>
              <a:rPr lang="en-US" dirty="0">
                <a:latin typeface="Calibri" pitchFamily="34" charset="0"/>
              </a:rPr>
              <a:t> estimate</a:t>
            </a:r>
          </a:p>
          <a:p>
            <a:pPr>
              <a:buFontTx/>
              <a:buChar char="-"/>
            </a:pPr>
            <a:r>
              <a:rPr lang="en-US" dirty="0">
                <a:latin typeface="Calibri" pitchFamily="34" charset="0"/>
              </a:rPr>
              <a:t> 21534.8 kg initial vehicle mass</a:t>
            </a:r>
          </a:p>
          <a:p>
            <a:r>
              <a:rPr lang="en-US" dirty="0">
                <a:latin typeface="Calibri" pitchFamily="34" charset="0"/>
              </a:rPr>
              <a:t>(8000 kg capsule + </a:t>
            </a:r>
            <a:r>
              <a:rPr lang="en-US" dirty="0" smtClean="0">
                <a:latin typeface="Calibri" pitchFamily="34" charset="0"/>
              </a:rPr>
              <a:t>Hub Module fully loaded)</a:t>
            </a:r>
            <a:endParaRPr lang="en-US" dirty="0">
              <a:latin typeface="Calibri" pitchFamily="34" charset="0"/>
            </a:endParaRPr>
          </a:p>
          <a:p>
            <a:pPr>
              <a:buFontTx/>
              <a:buChar char="-"/>
            </a:pPr>
            <a:r>
              <a:rPr lang="en-US" dirty="0">
                <a:latin typeface="Calibri" pitchFamily="34" charset="0"/>
              </a:rPr>
              <a:t>Payload mass = 10262.4 kg</a:t>
            </a:r>
          </a:p>
          <a:p>
            <a:pPr>
              <a:buFontTx/>
              <a:buChar char="-"/>
            </a:pPr>
            <a:r>
              <a:rPr lang="en-US" dirty="0">
                <a:latin typeface="Calibri" pitchFamily="34" charset="0"/>
              </a:rPr>
              <a:t>Propellant mass = 9119 kg</a:t>
            </a:r>
          </a:p>
          <a:p>
            <a:pPr lvl="1">
              <a:buFontTx/>
              <a:buChar char="-"/>
            </a:pPr>
            <a:r>
              <a:rPr lang="en-US" dirty="0">
                <a:latin typeface="Calibri" pitchFamily="34" charset="0"/>
              </a:rPr>
              <a:t>NTO mass = 5862.2 kg			</a:t>
            </a:r>
          </a:p>
          <a:p>
            <a:pPr lvl="2"/>
            <a:r>
              <a:rPr lang="en-US" dirty="0">
                <a:latin typeface="Calibri" pitchFamily="34" charset="0"/>
              </a:rPr>
              <a:t>Volume = 4.04 m3</a:t>
            </a:r>
          </a:p>
          <a:p>
            <a:pPr lvl="1">
              <a:buFontTx/>
              <a:buChar char="-"/>
            </a:pPr>
            <a:r>
              <a:rPr lang="en-US" dirty="0" err="1">
                <a:latin typeface="Calibri" pitchFamily="34" charset="0"/>
              </a:rPr>
              <a:t>Aerozine</a:t>
            </a:r>
            <a:r>
              <a:rPr lang="en-US" dirty="0">
                <a:latin typeface="Calibri" pitchFamily="34" charset="0"/>
              </a:rPr>
              <a:t> 50 mass = 3256.8 kg		</a:t>
            </a:r>
          </a:p>
          <a:p>
            <a:pPr lvl="1"/>
            <a:r>
              <a:rPr lang="en-US" dirty="0">
                <a:latin typeface="Calibri" pitchFamily="34" charset="0"/>
              </a:rPr>
              <a:t>	Volume = 3.62  m3</a:t>
            </a:r>
          </a:p>
          <a:p>
            <a:endParaRPr lang="en-US" dirty="0">
              <a:latin typeface="Calibri" pitchFamily="34" charset="0"/>
            </a:endParaRPr>
          </a:p>
        </p:txBody>
      </p:sp>
      <p:graphicFrame>
        <p:nvGraphicFramePr>
          <p:cNvPr id="5" name="Table 4"/>
          <p:cNvGraphicFramePr>
            <a:graphicFrameLocks noGrp="1"/>
          </p:cNvGraphicFramePr>
          <p:nvPr/>
        </p:nvGraphicFramePr>
        <p:xfrm>
          <a:off x="5562600" y="1447800"/>
          <a:ext cx="3429000" cy="3715580"/>
        </p:xfrm>
        <a:graphic>
          <a:graphicData uri="http://schemas.openxmlformats.org/drawingml/2006/table">
            <a:tbl>
              <a:tblPr firstRow="1" bandRow="1">
                <a:tableStyleId>{5C22544A-7EE6-4342-B048-85BDC9FD1C3A}</a:tableStyleId>
              </a:tblPr>
              <a:tblGrid>
                <a:gridCol w="685800"/>
                <a:gridCol w="685800"/>
                <a:gridCol w="685800"/>
                <a:gridCol w="685800"/>
                <a:gridCol w="685800"/>
              </a:tblGrid>
              <a:tr h="450027">
                <a:tc>
                  <a:txBody>
                    <a:bodyPr/>
                    <a:lstStyle/>
                    <a:p>
                      <a:pPr algn="ctr" fontAlgn="b"/>
                      <a:r>
                        <a:rPr lang="en-US" sz="1600" b="0" i="0" u="sng" strike="noStrike" dirty="0" err="1" smtClean="0">
                          <a:solidFill>
                            <a:schemeClr val="bg1"/>
                          </a:solidFill>
                          <a:latin typeface="Calibri"/>
                        </a:rPr>
                        <a:t>Add’l</a:t>
                      </a:r>
                      <a:r>
                        <a:rPr lang="en-US" sz="1600" b="0" i="0" u="sng" strike="noStrike" dirty="0" smtClean="0">
                          <a:solidFill>
                            <a:schemeClr val="bg1"/>
                          </a:solidFill>
                          <a:latin typeface="Calibri"/>
                        </a:rPr>
                        <a:t> PnP</a:t>
                      </a:r>
                    </a:p>
                    <a:p>
                      <a:pPr algn="ctr" fontAlgn="b"/>
                      <a:r>
                        <a:rPr lang="en-US" sz="1600" b="0" i="0" u="sng" strike="noStrike" dirty="0" smtClean="0">
                          <a:solidFill>
                            <a:schemeClr val="bg1"/>
                          </a:solidFill>
                          <a:latin typeface="Calibri"/>
                        </a:rPr>
                        <a:t>Stage</a:t>
                      </a:r>
                      <a:endParaRPr lang="en-US" sz="1600" b="0" i="0" u="sng" strike="noStrike" dirty="0">
                        <a:solidFill>
                          <a:schemeClr val="bg1"/>
                        </a:solidFill>
                        <a:latin typeface="Calibri"/>
                      </a:endParaRPr>
                    </a:p>
                  </a:txBody>
                  <a:tcPr marL="0" marR="0" marT="0" marB="0" anchor="b"/>
                </a:tc>
                <a:tc>
                  <a:txBody>
                    <a:bodyPr/>
                    <a:lstStyle/>
                    <a:p>
                      <a:pPr algn="ctr" fontAlgn="b"/>
                      <a:r>
                        <a:rPr lang="en-US" sz="1600" b="0" i="0" u="sng" strike="noStrike" dirty="0" smtClean="0">
                          <a:solidFill>
                            <a:schemeClr val="bg1"/>
                          </a:solidFill>
                          <a:latin typeface="Calibri"/>
                        </a:rPr>
                        <a:t>Stage </a:t>
                      </a:r>
                      <a:r>
                        <a:rPr lang="en-US" sz="1600" b="0" i="0" u="sng" strike="noStrike" dirty="0" err="1" smtClean="0">
                          <a:solidFill>
                            <a:schemeClr val="bg1"/>
                          </a:solidFill>
                          <a:latin typeface="Calibri"/>
                        </a:rPr>
                        <a:t>deltaV</a:t>
                      </a:r>
                      <a:r>
                        <a:rPr lang="en-US" sz="1600" b="0" i="0" u="sng" strike="noStrike" dirty="0" smtClean="0">
                          <a:solidFill>
                            <a:schemeClr val="bg1"/>
                          </a:solidFill>
                          <a:latin typeface="Calibri"/>
                        </a:rPr>
                        <a:t> (m/s)</a:t>
                      </a:r>
                      <a:endParaRPr lang="en-US" sz="1600" b="0" i="0" u="sng" strike="noStrike" dirty="0">
                        <a:solidFill>
                          <a:schemeClr val="bg1"/>
                        </a:solidFill>
                        <a:latin typeface="Calibri"/>
                      </a:endParaRPr>
                    </a:p>
                  </a:txBody>
                  <a:tcPr marL="0" marR="0" marT="0" marB="0" anchor="b"/>
                </a:tc>
                <a:tc>
                  <a:txBody>
                    <a:bodyPr/>
                    <a:lstStyle/>
                    <a:p>
                      <a:pPr algn="ctr" fontAlgn="b"/>
                      <a:r>
                        <a:rPr lang="en-US" sz="1600" b="0" i="0" u="sng" strike="noStrike" dirty="0" err="1" smtClean="0">
                          <a:solidFill>
                            <a:schemeClr val="bg1"/>
                          </a:solidFill>
                          <a:latin typeface="Calibri"/>
                        </a:rPr>
                        <a:t>Cumul</a:t>
                      </a:r>
                      <a:r>
                        <a:rPr lang="en-US" sz="1600" b="0" i="0" u="sng" strike="noStrike" dirty="0" smtClean="0">
                          <a:solidFill>
                            <a:schemeClr val="bg1"/>
                          </a:solidFill>
                          <a:latin typeface="Calibri"/>
                        </a:rPr>
                        <a:t>.</a:t>
                      </a:r>
                      <a:r>
                        <a:rPr lang="en-US" sz="1600" b="0" i="0" u="sng" strike="noStrike" baseline="0" dirty="0" smtClean="0">
                          <a:solidFill>
                            <a:schemeClr val="bg1"/>
                          </a:solidFill>
                          <a:latin typeface="Calibri"/>
                        </a:rPr>
                        <a:t> </a:t>
                      </a:r>
                      <a:r>
                        <a:rPr lang="en-US" sz="1600" b="0" i="0" u="sng" strike="noStrike" dirty="0" err="1" smtClean="0">
                          <a:solidFill>
                            <a:schemeClr val="bg1"/>
                          </a:solidFill>
                          <a:latin typeface="Calibri"/>
                        </a:rPr>
                        <a:t>deltaV</a:t>
                      </a:r>
                      <a:r>
                        <a:rPr lang="en-US" sz="1600" b="0" i="0" u="sng" strike="noStrike" dirty="0" smtClean="0">
                          <a:solidFill>
                            <a:schemeClr val="bg1"/>
                          </a:solidFill>
                          <a:latin typeface="Calibri"/>
                        </a:rPr>
                        <a:t> (m/s)</a:t>
                      </a:r>
                      <a:endParaRPr lang="en-US" sz="1600" b="0" i="0" u="sng" strike="noStrike" dirty="0">
                        <a:solidFill>
                          <a:schemeClr val="bg1"/>
                        </a:solidFill>
                        <a:latin typeface="Calibri"/>
                      </a:endParaRPr>
                    </a:p>
                  </a:txBody>
                  <a:tcPr marL="0" marR="0" marT="0" marB="0" anchor="b"/>
                </a:tc>
                <a:tc>
                  <a:txBody>
                    <a:bodyPr/>
                    <a:lstStyle/>
                    <a:p>
                      <a:pPr algn="ctr" fontAlgn="b"/>
                      <a:r>
                        <a:rPr lang="en-US" sz="1600" b="0" i="0" u="sng" strike="noStrike" dirty="0" smtClean="0">
                          <a:solidFill>
                            <a:schemeClr val="bg1"/>
                          </a:solidFill>
                          <a:latin typeface="Calibri"/>
                        </a:rPr>
                        <a:t>Capsule</a:t>
                      </a:r>
                      <a:r>
                        <a:rPr lang="en-US" sz="1600" b="0" i="0" u="sng" strike="noStrike" baseline="0" dirty="0" smtClean="0">
                          <a:solidFill>
                            <a:schemeClr val="bg1"/>
                          </a:solidFill>
                          <a:latin typeface="Calibri"/>
                        </a:rPr>
                        <a:t> PnP </a:t>
                      </a:r>
                      <a:r>
                        <a:rPr lang="en-US" sz="1600" b="0" i="0" u="sng" strike="noStrike" dirty="0" err="1" smtClean="0">
                          <a:solidFill>
                            <a:schemeClr val="bg1"/>
                          </a:solidFill>
                          <a:latin typeface="Calibri"/>
                        </a:rPr>
                        <a:t>deltaV</a:t>
                      </a:r>
                      <a:r>
                        <a:rPr lang="en-US" sz="1600" b="0" i="0" u="sng" strike="noStrike" dirty="0" smtClean="0">
                          <a:solidFill>
                            <a:schemeClr val="bg1"/>
                          </a:solidFill>
                          <a:latin typeface="Calibri"/>
                        </a:rPr>
                        <a:t> </a:t>
                      </a:r>
                      <a:r>
                        <a:rPr lang="en-US" sz="1600" b="0" i="0" u="sng" strike="noStrike" dirty="0" smtClean="0">
                          <a:solidFill>
                            <a:schemeClr val="bg1"/>
                          </a:solidFill>
                          <a:latin typeface="Calibri"/>
                        </a:rPr>
                        <a:t>(m/s)</a:t>
                      </a:r>
                      <a:endParaRPr lang="en-US" sz="1600" b="0" i="0" u="sng" strike="noStrike" dirty="0">
                        <a:solidFill>
                          <a:schemeClr val="bg1"/>
                        </a:solidFill>
                        <a:latin typeface="Calibri"/>
                      </a:endParaRPr>
                    </a:p>
                  </a:txBody>
                  <a:tcPr marL="0" marR="0" marT="0" marB="0" anchor="b"/>
                </a:tc>
                <a:tc>
                  <a:txBody>
                    <a:bodyPr/>
                    <a:lstStyle/>
                    <a:p>
                      <a:pPr algn="ctr" fontAlgn="b"/>
                      <a:r>
                        <a:rPr lang="en-US" sz="1600" b="0" i="0" u="sng" strike="noStrike" dirty="0" smtClean="0">
                          <a:solidFill>
                            <a:schemeClr val="bg1"/>
                          </a:solidFill>
                          <a:latin typeface="Calibri"/>
                        </a:rPr>
                        <a:t>Total </a:t>
                      </a:r>
                      <a:r>
                        <a:rPr lang="en-US" sz="1600" b="0" i="0" u="sng" strike="noStrike" dirty="0" err="1" smtClean="0">
                          <a:solidFill>
                            <a:schemeClr val="bg1"/>
                          </a:solidFill>
                          <a:latin typeface="Calibri"/>
                        </a:rPr>
                        <a:t>deltaV</a:t>
                      </a:r>
                      <a:r>
                        <a:rPr lang="en-US" sz="1600" b="0" i="0" u="sng" strike="noStrike" dirty="0" smtClean="0">
                          <a:solidFill>
                            <a:schemeClr val="bg1"/>
                          </a:solidFill>
                          <a:latin typeface="Calibri"/>
                        </a:rPr>
                        <a:t> (m/s)</a:t>
                      </a:r>
                      <a:endParaRPr lang="en-US" sz="1600" b="0" i="0" u="sng" strike="noStrike" dirty="0">
                        <a:solidFill>
                          <a:schemeClr val="bg1"/>
                        </a:solidFill>
                        <a:latin typeface="Calibri"/>
                      </a:endParaRPr>
                    </a:p>
                  </a:txBody>
                  <a:tcPr marL="0" marR="0" marT="0" marB="0" anchor="b"/>
                </a:tc>
              </a:tr>
              <a:tr h="274022">
                <a:tc>
                  <a:txBody>
                    <a:bodyPr/>
                    <a:lstStyle/>
                    <a:p>
                      <a:pPr algn="ctr" fontAlgn="b"/>
                      <a:r>
                        <a:rPr lang="en-US" sz="1600" b="0" i="0" u="none" strike="noStrike" dirty="0" smtClean="0">
                          <a:solidFill>
                            <a:schemeClr val="tx1"/>
                          </a:solidFill>
                          <a:latin typeface="Calibri"/>
                        </a:rPr>
                        <a:t>1</a:t>
                      </a:r>
                      <a:endParaRPr lang="en-US" sz="1600" b="0" i="0" u="none" strike="noStrike" dirty="0">
                        <a:solidFill>
                          <a:schemeClr val="tx1"/>
                        </a:solidFill>
                        <a:latin typeface="Calibri"/>
                      </a:endParaRPr>
                    </a:p>
                  </a:txBody>
                  <a:tcPr marL="0" marR="0" marT="0" marB="0" anchor="b"/>
                </a:tc>
                <a:tc>
                  <a:txBody>
                    <a:bodyPr/>
                    <a:lstStyle/>
                    <a:p>
                      <a:pPr algn="ctr" fontAlgn="b"/>
                      <a:r>
                        <a:rPr lang="en-US" sz="1600" b="0" i="0" u="none" strike="noStrike" dirty="0">
                          <a:solidFill>
                            <a:schemeClr val="tx1"/>
                          </a:solidFill>
                          <a:latin typeface="Calibri"/>
                        </a:rPr>
                        <a:t>1772.0</a:t>
                      </a:r>
                    </a:p>
                  </a:txBody>
                  <a:tcPr marL="0" marR="0" marT="0" marB="0" anchor="b"/>
                </a:tc>
                <a:tc>
                  <a:txBody>
                    <a:bodyPr/>
                    <a:lstStyle/>
                    <a:p>
                      <a:pPr algn="ctr" fontAlgn="b"/>
                      <a:r>
                        <a:rPr lang="en-US" sz="1600" b="0" i="0" u="none" strike="noStrike">
                          <a:solidFill>
                            <a:schemeClr val="tx1"/>
                          </a:solidFill>
                          <a:latin typeface="Calibri"/>
                        </a:rPr>
                        <a:t>1772.0</a:t>
                      </a:r>
                    </a:p>
                  </a:txBody>
                  <a:tcPr marL="0" marR="0" marT="0" marB="0" anchor="b"/>
                </a:tc>
                <a:tc>
                  <a:txBody>
                    <a:bodyPr/>
                    <a:lstStyle/>
                    <a:p>
                      <a:pPr algn="r" fontAlgn="b"/>
                      <a:r>
                        <a:rPr lang="en-US" sz="1600" b="0" i="0" u="none" strike="noStrike" dirty="0">
                          <a:solidFill>
                            <a:srgbClr val="000000"/>
                          </a:solidFill>
                          <a:latin typeface="Calibri"/>
                        </a:rPr>
                        <a:t>644.1</a:t>
                      </a:r>
                    </a:p>
                  </a:txBody>
                  <a:tcPr marL="0" marR="0" marT="0" marB="0" anchor="b"/>
                </a:tc>
                <a:tc>
                  <a:txBody>
                    <a:bodyPr/>
                    <a:lstStyle/>
                    <a:p>
                      <a:pPr algn="r" fontAlgn="b"/>
                      <a:r>
                        <a:rPr lang="en-US" sz="1600" b="0" i="0" u="none" strike="noStrike">
                          <a:solidFill>
                            <a:srgbClr val="000000"/>
                          </a:solidFill>
                          <a:latin typeface="Calibri"/>
                        </a:rPr>
                        <a:t>2416.1</a:t>
                      </a:r>
                    </a:p>
                  </a:txBody>
                  <a:tcPr marL="0" marR="0" marT="0" marB="0" anchor="b"/>
                </a:tc>
              </a:tr>
              <a:tr h="274022">
                <a:tc>
                  <a:txBody>
                    <a:bodyPr/>
                    <a:lstStyle/>
                    <a:p>
                      <a:pPr algn="ctr" fontAlgn="b"/>
                      <a:r>
                        <a:rPr lang="en-US" sz="1600" b="0" i="0" u="none" strike="noStrike">
                          <a:solidFill>
                            <a:schemeClr val="tx1"/>
                          </a:solidFill>
                          <a:latin typeface="Calibri"/>
                        </a:rPr>
                        <a:t>2</a:t>
                      </a:r>
                    </a:p>
                  </a:txBody>
                  <a:tcPr marL="0" marR="0" marT="0" marB="0" anchor="b"/>
                </a:tc>
                <a:tc>
                  <a:txBody>
                    <a:bodyPr/>
                    <a:lstStyle/>
                    <a:p>
                      <a:pPr algn="ctr" fontAlgn="b"/>
                      <a:r>
                        <a:rPr lang="en-US" sz="1600" b="0" i="0" u="none" strike="noStrike" dirty="0">
                          <a:solidFill>
                            <a:schemeClr val="tx1"/>
                          </a:solidFill>
                          <a:latin typeface="Calibri"/>
                        </a:rPr>
                        <a:t>1027.6</a:t>
                      </a:r>
                    </a:p>
                  </a:txBody>
                  <a:tcPr marL="0" marR="0" marT="0" marB="0" anchor="b"/>
                </a:tc>
                <a:tc>
                  <a:txBody>
                    <a:bodyPr/>
                    <a:lstStyle/>
                    <a:p>
                      <a:pPr algn="ctr" fontAlgn="b"/>
                      <a:r>
                        <a:rPr lang="en-US" sz="1600" b="0" i="0" u="none" strike="noStrike">
                          <a:solidFill>
                            <a:schemeClr val="tx1"/>
                          </a:solidFill>
                          <a:latin typeface="Calibri"/>
                        </a:rPr>
                        <a:t>2799.6</a:t>
                      </a:r>
                    </a:p>
                  </a:txBody>
                  <a:tcPr marL="0" marR="0" marT="0" marB="0" anchor="b"/>
                </a:tc>
                <a:tc>
                  <a:txBody>
                    <a:bodyPr/>
                    <a:lstStyle/>
                    <a:p>
                      <a:pPr algn="r" fontAlgn="b"/>
                      <a:r>
                        <a:rPr lang="en-US" sz="1600" b="0" i="0" u="none" strike="noStrike">
                          <a:solidFill>
                            <a:srgbClr val="000000"/>
                          </a:solidFill>
                          <a:latin typeface="Calibri"/>
                        </a:rPr>
                        <a:t>436.2</a:t>
                      </a:r>
                    </a:p>
                  </a:txBody>
                  <a:tcPr marL="0" marR="0" marT="0" marB="0" anchor="b"/>
                </a:tc>
                <a:tc>
                  <a:txBody>
                    <a:bodyPr/>
                    <a:lstStyle/>
                    <a:p>
                      <a:pPr algn="r" fontAlgn="b"/>
                      <a:r>
                        <a:rPr lang="en-US" sz="1600" b="0" i="0" u="none" strike="noStrike">
                          <a:solidFill>
                            <a:srgbClr val="000000"/>
                          </a:solidFill>
                          <a:latin typeface="Calibri"/>
                        </a:rPr>
                        <a:t>3235.8</a:t>
                      </a:r>
                    </a:p>
                  </a:txBody>
                  <a:tcPr marL="0" marR="0" marT="0" marB="0" anchor="b"/>
                </a:tc>
              </a:tr>
              <a:tr h="274022">
                <a:tc>
                  <a:txBody>
                    <a:bodyPr/>
                    <a:lstStyle/>
                    <a:p>
                      <a:pPr algn="ctr" fontAlgn="b"/>
                      <a:r>
                        <a:rPr lang="en-US" sz="1600" b="0" i="0" u="none" strike="noStrike">
                          <a:solidFill>
                            <a:schemeClr val="tx1"/>
                          </a:solidFill>
                          <a:latin typeface="Calibri"/>
                        </a:rPr>
                        <a:t>3</a:t>
                      </a:r>
                    </a:p>
                  </a:txBody>
                  <a:tcPr marL="0" marR="0" marT="0" marB="0" anchor="b"/>
                </a:tc>
                <a:tc>
                  <a:txBody>
                    <a:bodyPr/>
                    <a:lstStyle/>
                    <a:p>
                      <a:pPr algn="ctr" fontAlgn="b"/>
                      <a:r>
                        <a:rPr lang="en-US" sz="1600" b="0" i="0" u="none" strike="noStrike" dirty="0">
                          <a:solidFill>
                            <a:schemeClr val="tx1"/>
                          </a:solidFill>
                          <a:latin typeface="Calibri"/>
                        </a:rPr>
                        <a:t>702.7</a:t>
                      </a:r>
                    </a:p>
                  </a:txBody>
                  <a:tcPr marL="0" marR="0" marT="0" marB="0" anchor="b"/>
                </a:tc>
                <a:tc>
                  <a:txBody>
                    <a:bodyPr/>
                    <a:lstStyle/>
                    <a:p>
                      <a:pPr algn="ctr" fontAlgn="b"/>
                      <a:r>
                        <a:rPr lang="en-US" sz="1600" b="0" i="0" u="none" strike="noStrike">
                          <a:solidFill>
                            <a:schemeClr val="tx1"/>
                          </a:solidFill>
                          <a:latin typeface="Calibri"/>
                        </a:rPr>
                        <a:t>3502.3</a:t>
                      </a:r>
                    </a:p>
                  </a:txBody>
                  <a:tcPr marL="0" marR="0" marT="0" marB="0" anchor="b"/>
                </a:tc>
                <a:tc>
                  <a:txBody>
                    <a:bodyPr/>
                    <a:lstStyle/>
                    <a:p>
                      <a:pPr algn="r" fontAlgn="b"/>
                      <a:r>
                        <a:rPr lang="en-US" sz="1600" b="0" i="0" u="none" strike="noStrike">
                          <a:solidFill>
                            <a:srgbClr val="000000"/>
                          </a:solidFill>
                          <a:latin typeface="Calibri"/>
                        </a:rPr>
                        <a:t>321.2</a:t>
                      </a:r>
                    </a:p>
                  </a:txBody>
                  <a:tcPr marL="0" marR="0" marT="0" marB="0" anchor="b"/>
                </a:tc>
                <a:tc>
                  <a:txBody>
                    <a:bodyPr/>
                    <a:lstStyle/>
                    <a:p>
                      <a:pPr algn="r" fontAlgn="b"/>
                      <a:r>
                        <a:rPr lang="en-US" sz="1600" b="0" i="0" u="none" strike="noStrike">
                          <a:solidFill>
                            <a:srgbClr val="000000"/>
                          </a:solidFill>
                          <a:latin typeface="Calibri"/>
                        </a:rPr>
                        <a:t>3823.5</a:t>
                      </a:r>
                    </a:p>
                  </a:txBody>
                  <a:tcPr marL="0" marR="0" marT="0" marB="0" anchor="b"/>
                </a:tc>
              </a:tr>
              <a:tr h="274022">
                <a:tc>
                  <a:txBody>
                    <a:bodyPr/>
                    <a:lstStyle/>
                    <a:p>
                      <a:pPr algn="ctr" fontAlgn="b"/>
                      <a:r>
                        <a:rPr lang="en-US" sz="1600" b="0" i="0" u="none" strike="noStrike">
                          <a:solidFill>
                            <a:schemeClr val="tx1"/>
                          </a:solidFill>
                          <a:latin typeface="Calibri"/>
                        </a:rPr>
                        <a:t>4</a:t>
                      </a:r>
                    </a:p>
                  </a:txBody>
                  <a:tcPr marL="0" marR="0" marT="0" marB="0" anchor="b"/>
                </a:tc>
                <a:tc>
                  <a:txBody>
                    <a:bodyPr/>
                    <a:lstStyle/>
                    <a:p>
                      <a:pPr algn="ctr" fontAlgn="b"/>
                      <a:r>
                        <a:rPr lang="en-US" sz="1600" b="0" i="0" u="none" strike="noStrike" dirty="0">
                          <a:solidFill>
                            <a:schemeClr val="tx1"/>
                          </a:solidFill>
                          <a:latin typeface="Calibri"/>
                        </a:rPr>
                        <a:t>520.5</a:t>
                      </a:r>
                    </a:p>
                  </a:txBody>
                  <a:tcPr marL="0" marR="0" marT="0" marB="0" anchor="b"/>
                </a:tc>
                <a:tc>
                  <a:txBody>
                    <a:bodyPr/>
                    <a:lstStyle/>
                    <a:p>
                      <a:pPr algn="ctr" fontAlgn="b"/>
                      <a:r>
                        <a:rPr lang="en-US" sz="1600" b="0" i="0" u="none" strike="noStrike">
                          <a:solidFill>
                            <a:schemeClr val="tx1"/>
                          </a:solidFill>
                          <a:latin typeface="Calibri"/>
                        </a:rPr>
                        <a:t>4022.8</a:t>
                      </a:r>
                    </a:p>
                  </a:txBody>
                  <a:tcPr marL="0" marR="0" marT="0" marB="0" anchor="b"/>
                </a:tc>
                <a:tc>
                  <a:txBody>
                    <a:bodyPr/>
                    <a:lstStyle/>
                    <a:p>
                      <a:pPr algn="r" fontAlgn="b"/>
                      <a:r>
                        <a:rPr lang="en-US" sz="1600" b="0" i="0" u="none" strike="noStrike">
                          <a:solidFill>
                            <a:srgbClr val="000000"/>
                          </a:solidFill>
                          <a:latin typeface="Calibri"/>
                        </a:rPr>
                        <a:t>248.5</a:t>
                      </a:r>
                    </a:p>
                  </a:txBody>
                  <a:tcPr marL="0" marR="0" marT="0" marB="0" anchor="b"/>
                </a:tc>
                <a:tc>
                  <a:txBody>
                    <a:bodyPr/>
                    <a:lstStyle/>
                    <a:p>
                      <a:pPr algn="r" fontAlgn="b"/>
                      <a:r>
                        <a:rPr lang="en-US" sz="1600" b="1" i="0" u="none" strike="noStrike" dirty="0">
                          <a:solidFill>
                            <a:srgbClr val="000000"/>
                          </a:solidFill>
                          <a:latin typeface="Calibri"/>
                        </a:rPr>
                        <a:t>4271.3</a:t>
                      </a:r>
                    </a:p>
                  </a:txBody>
                  <a:tcPr marL="0" marR="0" marT="0" marB="0" anchor="b"/>
                </a:tc>
              </a:tr>
              <a:tr h="274022">
                <a:tc>
                  <a:txBody>
                    <a:bodyPr/>
                    <a:lstStyle/>
                    <a:p>
                      <a:pPr algn="ctr" fontAlgn="b"/>
                      <a:r>
                        <a:rPr lang="en-US" sz="1600" b="0" i="0" u="none" strike="noStrike">
                          <a:solidFill>
                            <a:schemeClr val="tx1"/>
                          </a:solidFill>
                          <a:latin typeface="Calibri"/>
                        </a:rPr>
                        <a:t>5</a:t>
                      </a:r>
                    </a:p>
                  </a:txBody>
                  <a:tcPr marL="0" marR="0" marT="0" marB="0" anchor="b"/>
                </a:tc>
                <a:tc>
                  <a:txBody>
                    <a:bodyPr/>
                    <a:lstStyle/>
                    <a:p>
                      <a:pPr algn="ctr" fontAlgn="b"/>
                      <a:r>
                        <a:rPr lang="en-US" sz="1600" b="0" i="0" u="none" strike="noStrike" dirty="0">
                          <a:solidFill>
                            <a:schemeClr val="tx1"/>
                          </a:solidFill>
                          <a:latin typeface="Calibri"/>
                        </a:rPr>
                        <a:t>404.2</a:t>
                      </a:r>
                    </a:p>
                  </a:txBody>
                  <a:tcPr marL="0" marR="0" marT="0" marB="0" anchor="b"/>
                </a:tc>
                <a:tc>
                  <a:txBody>
                    <a:bodyPr/>
                    <a:lstStyle/>
                    <a:p>
                      <a:pPr algn="ctr" fontAlgn="b"/>
                      <a:r>
                        <a:rPr lang="en-US" sz="1600" b="0" i="0" u="none" strike="noStrike">
                          <a:solidFill>
                            <a:schemeClr val="tx1"/>
                          </a:solidFill>
                          <a:latin typeface="Calibri"/>
                        </a:rPr>
                        <a:t>4427.0</a:t>
                      </a:r>
                    </a:p>
                  </a:txBody>
                  <a:tcPr marL="0" marR="0" marT="0" marB="0" anchor="b"/>
                </a:tc>
                <a:tc>
                  <a:txBody>
                    <a:bodyPr/>
                    <a:lstStyle/>
                    <a:p>
                      <a:pPr algn="r" fontAlgn="b"/>
                      <a:r>
                        <a:rPr lang="en-US" sz="1600" b="0" i="0" u="none" strike="noStrike">
                          <a:solidFill>
                            <a:srgbClr val="000000"/>
                          </a:solidFill>
                          <a:latin typeface="Calibri"/>
                        </a:rPr>
                        <a:t>198.5</a:t>
                      </a:r>
                    </a:p>
                  </a:txBody>
                  <a:tcPr marL="0" marR="0" marT="0" marB="0" anchor="b"/>
                </a:tc>
                <a:tc>
                  <a:txBody>
                    <a:bodyPr/>
                    <a:lstStyle/>
                    <a:p>
                      <a:pPr algn="r" fontAlgn="b"/>
                      <a:r>
                        <a:rPr lang="en-US" sz="1600" b="0" i="0" u="none" strike="noStrike">
                          <a:solidFill>
                            <a:srgbClr val="000000"/>
                          </a:solidFill>
                          <a:latin typeface="Calibri"/>
                        </a:rPr>
                        <a:t>4625.5</a:t>
                      </a:r>
                    </a:p>
                  </a:txBody>
                  <a:tcPr marL="0" marR="0" marT="0" marB="0" anchor="b"/>
                </a:tc>
              </a:tr>
              <a:tr h="274022">
                <a:tc>
                  <a:txBody>
                    <a:bodyPr/>
                    <a:lstStyle/>
                    <a:p>
                      <a:pPr algn="ctr" fontAlgn="b"/>
                      <a:r>
                        <a:rPr lang="en-US" sz="1600" b="0" i="0" u="none" strike="noStrike">
                          <a:solidFill>
                            <a:schemeClr val="tx1"/>
                          </a:solidFill>
                          <a:latin typeface="Calibri"/>
                        </a:rPr>
                        <a:t>6</a:t>
                      </a:r>
                    </a:p>
                  </a:txBody>
                  <a:tcPr marL="0" marR="0" marT="0" marB="0" anchor="b"/>
                </a:tc>
                <a:tc>
                  <a:txBody>
                    <a:bodyPr/>
                    <a:lstStyle/>
                    <a:p>
                      <a:pPr algn="ctr" fontAlgn="b"/>
                      <a:r>
                        <a:rPr lang="en-US" sz="1600" b="0" i="0" u="none" strike="noStrike" dirty="0">
                          <a:solidFill>
                            <a:schemeClr val="tx1"/>
                          </a:solidFill>
                          <a:latin typeface="Calibri"/>
                        </a:rPr>
                        <a:t>323.8</a:t>
                      </a:r>
                    </a:p>
                  </a:txBody>
                  <a:tcPr marL="0" marR="0" marT="0" marB="0" anchor="b"/>
                </a:tc>
                <a:tc>
                  <a:txBody>
                    <a:bodyPr/>
                    <a:lstStyle/>
                    <a:p>
                      <a:pPr algn="ctr" fontAlgn="b"/>
                      <a:r>
                        <a:rPr lang="en-US" sz="1600" b="0" i="0" u="none" strike="noStrike" dirty="0">
                          <a:solidFill>
                            <a:schemeClr val="tx1"/>
                          </a:solidFill>
                          <a:latin typeface="Calibri"/>
                        </a:rPr>
                        <a:t>4750.8</a:t>
                      </a:r>
                    </a:p>
                  </a:txBody>
                  <a:tcPr marL="0" marR="0" marT="0" marB="0" anchor="b"/>
                </a:tc>
                <a:tc>
                  <a:txBody>
                    <a:bodyPr/>
                    <a:lstStyle/>
                    <a:p>
                      <a:pPr algn="r" fontAlgn="b"/>
                      <a:r>
                        <a:rPr lang="en-US" sz="1600" b="0" i="0" u="none" strike="noStrike">
                          <a:solidFill>
                            <a:srgbClr val="000000"/>
                          </a:solidFill>
                          <a:latin typeface="Calibri"/>
                        </a:rPr>
                        <a:t>162.3</a:t>
                      </a:r>
                    </a:p>
                  </a:txBody>
                  <a:tcPr marL="0" marR="0" marT="0" marB="0" anchor="b"/>
                </a:tc>
                <a:tc>
                  <a:txBody>
                    <a:bodyPr/>
                    <a:lstStyle/>
                    <a:p>
                      <a:pPr algn="r" fontAlgn="b"/>
                      <a:r>
                        <a:rPr lang="en-US" sz="1600" b="0" i="0" u="none" strike="noStrike">
                          <a:solidFill>
                            <a:srgbClr val="000000"/>
                          </a:solidFill>
                          <a:latin typeface="Calibri"/>
                        </a:rPr>
                        <a:t>4913.1</a:t>
                      </a:r>
                    </a:p>
                  </a:txBody>
                  <a:tcPr marL="0" marR="0" marT="0" marB="0" anchor="b"/>
                </a:tc>
              </a:tr>
              <a:tr h="274022">
                <a:tc>
                  <a:txBody>
                    <a:bodyPr/>
                    <a:lstStyle/>
                    <a:p>
                      <a:pPr algn="ctr" fontAlgn="b"/>
                      <a:r>
                        <a:rPr lang="en-US" sz="1600" b="0" i="0" u="none" strike="noStrike">
                          <a:solidFill>
                            <a:schemeClr val="tx1"/>
                          </a:solidFill>
                          <a:latin typeface="Calibri"/>
                        </a:rPr>
                        <a:t>7</a:t>
                      </a:r>
                    </a:p>
                  </a:txBody>
                  <a:tcPr marL="0" marR="0" marT="0" marB="0" anchor="b"/>
                </a:tc>
                <a:tc>
                  <a:txBody>
                    <a:bodyPr/>
                    <a:lstStyle/>
                    <a:p>
                      <a:pPr algn="ctr" fontAlgn="b"/>
                      <a:r>
                        <a:rPr lang="en-US" sz="1600" b="0" i="0" u="none" strike="noStrike">
                          <a:solidFill>
                            <a:schemeClr val="tx1"/>
                          </a:solidFill>
                          <a:latin typeface="Calibri"/>
                        </a:rPr>
                        <a:t>265.2</a:t>
                      </a:r>
                    </a:p>
                  </a:txBody>
                  <a:tcPr marL="0" marR="0" marT="0" marB="0" anchor="b"/>
                </a:tc>
                <a:tc>
                  <a:txBody>
                    <a:bodyPr/>
                    <a:lstStyle/>
                    <a:p>
                      <a:pPr algn="ctr" fontAlgn="b"/>
                      <a:r>
                        <a:rPr lang="en-US" sz="1600" b="0" i="0" u="none" strike="noStrike" dirty="0">
                          <a:solidFill>
                            <a:schemeClr val="tx1"/>
                          </a:solidFill>
                          <a:latin typeface="Calibri"/>
                        </a:rPr>
                        <a:t>5016.0</a:t>
                      </a:r>
                    </a:p>
                  </a:txBody>
                  <a:tcPr marL="0" marR="0" marT="0" marB="0" anchor="b"/>
                </a:tc>
                <a:tc>
                  <a:txBody>
                    <a:bodyPr/>
                    <a:lstStyle/>
                    <a:p>
                      <a:pPr algn="r" fontAlgn="b"/>
                      <a:r>
                        <a:rPr lang="en-US" sz="1600" b="0" i="0" u="none" strike="noStrike">
                          <a:solidFill>
                            <a:srgbClr val="000000"/>
                          </a:solidFill>
                          <a:latin typeface="Calibri"/>
                        </a:rPr>
                        <a:t>134.9</a:t>
                      </a:r>
                    </a:p>
                  </a:txBody>
                  <a:tcPr marL="0" marR="0" marT="0" marB="0" anchor="b"/>
                </a:tc>
                <a:tc>
                  <a:txBody>
                    <a:bodyPr/>
                    <a:lstStyle/>
                    <a:p>
                      <a:pPr algn="r" fontAlgn="b"/>
                      <a:r>
                        <a:rPr lang="en-US" sz="1600" b="0" i="0" u="none" strike="noStrike">
                          <a:solidFill>
                            <a:srgbClr val="000000"/>
                          </a:solidFill>
                          <a:latin typeface="Calibri"/>
                        </a:rPr>
                        <a:t>5150.9</a:t>
                      </a:r>
                    </a:p>
                  </a:txBody>
                  <a:tcPr marL="0" marR="0" marT="0" marB="0" anchor="b"/>
                </a:tc>
              </a:tr>
              <a:tr h="274022">
                <a:tc>
                  <a:txBody>
                    <a:bodyPr/>
                    <a:lstStyle/>
                    <a:p>
                      <a:pPr algn="ctr" fontAlgn="b"/>
                      <a:r>
                        <a:rPr lang="en-US" sz="1600" b="0" i="0" u="none" strike="noStrike">
                          <a:solidFill>
                            <a:schemeClr val="tx1"/>
                          </a:solidFill>
                          <a:latin typeface="Calibri"/>
                        </a:rPr>
                        <a:t>8</a:t>
                      </a:r>
                    </a:p>
                  </a:txBody>
                  <a:tcPr marL="0" marR="0" marT="0" marB="0" anchor="b"/>
                </a:tc>
                <a:tc>
                  <a:txBody>
                    <a:bodyPr/>
                    <a:lstStyle/>
                    <a:p>
                      <a:pPr algn="ctr" fontAlgn="b"/>
                      <a:r>
                        <a:rPr lang="en-US" sz="1600" b="0" i="0" u="none" strike="noStrike">
                          <a:solidFill>
                            <a:schemeClr val="tx1"/>
                          </a:solidFill>
                          <a:latin typeface="Calibri"/>
                        </a:rPr>
                        <a:t>220.9</a:t>
                      </a:r>
                    </a:p>
                  </a:txBody>
                  <a:tcPr marL="0" marR="0" marT="0" marB="0" anchor="b"/>
                </a:tc>
                <a:tc>
                  <a:txBody>
                    <a:bodyPr/>
                    <a:lstStyle/>
                    <a:p>
                      <a:pPr algn="ctr" fontAlgn="b"/>
                      <a:r>
                        <a:rPr lang="en-US" sz="1600" b="0" i="0" u="none" strike="noStrike" dirty="0">
                          <a:solidFill>
                            <a:schemeClr val="tx1"/>
                          </a:solidFill>
                          <a:latin typeface="Calibri"/>
                        </a:rPr>
                        <a:t>5236.9</a:t>
                      </a:r>
                    </a:p>
                  </a:txBody>
                  <a:tcPr marL="0" marR="0" marT="0" marB="0" anchor="b"/>
                </a:tc>
                <a:tc>
                  <a:txBody>
                    <a:bodyPr/>
                    <a:lstStyle/>
                    <a:p>
                      <a:pPr algn="r" fontAlgn="b"/>
                      <a:r>
                        <a:rPr lang="en-US" sz="1600" b="0" i="0" u="none" strike="noStrike">
                          <a:solidFill>
                            <a:srgbClr val="000000"/>
                          </a:solidFill>
                          <a:latin typeface="Calibri"/>
                        </a:rPr>
                        <a:t>113.6</a:t>
                      </a:r>
                    </a:p>
                  </a:txBody>
                  <a:tcPr marL="0" marR="0" marT="0" marB="0" anchor="b"/>
                </a:tc>
                <a:tc>
                  <a:txBody>
                    <a:bodyPr/>
                    <a:lstStyle/>
                    <a:p>
                      <a:pPr algn="r" fontAlgn="b"/>
                      <a:r>
                        <a:rPr lang="en-US" sz="1600" b="0" i="0" u="none" strike="noStrike">
                          <a:solidFill>
                            <a:srgbClr val="000000"/>
                          </a:solidFill>
                          <a:latin typeface="Calibri"/>
                        </a:rPr>
                        <a:t>5350.5</a:t>
                      </a:r>
                    </a:p>
                  </a:txBody>
                  <a:tcPr marL="0" marR="0" marT="0" marB="0" anchor="b"/>
                </a:tc>
              </a:tr>
              <a:tr h="274022">
                <a:tc>
                  <a:txBody>
                    <a:bodyPr/>
                    <a:lstStyle/>
                    <a:p>
                      <a:pPr algn="ctr" fontAlgn="b"/>
                      <a:r>
                        <a:rPr lang="en-US" sz="1600" b="0" i="0" u="none" strike="noStrike">
                          <a:solidFill>
                            <a:schemeClr val="tx1"/>
                          </a:solidFill>
                          <a:latin typeface="Calibri"/>
                        </a:rPr>
                        <a:t>9</a:t>
                      </a:r>
                    </a:p>
                  </a:txBody>
                  <a:tcPr marL="0" marR="0" marT="0" marB="0" anchor="b"/>
                </a:tc>
                <a:tc>
                  <a:txBody>
                    <a:bodyPr/>
                    <a:lstStyle/>
                    <a:p>
                      <a:pPr algn="ctr" fontAlgn="b"/>
                      <a:r>
                        <a:rPr lang="en-US" sz="1600" b="0" i="0" u="none" strike="noStrike">
                          <a:solidFill>
                            <a:schemeClr val="tx1"/>
                          </a:solidFill>
                          <a:latin typeface="Calibri"/>
                        </a:rPr>
                        <a:t>186.2</a:t>
                      </a:r>
                    </a:p>
                  </a:txBody>
                  <a:tcPr marL="0" marR="0" marT="0" marB="0" anchor="b"/>
                </a:tc>
                <a:tc>
                  <a:txBody>
                    <a:bodyPr/>
                    <a:lstStyle/>
                    <a:p>
                      <a:pPr algn="ctr" fontAlgn="b"/>
                      <a:r>
                        <a:rPr lang="en-US" sz="1600" b="0" i="0" u="none" strike="noStrike" dirty="0">
                          <a:solidFill>
                            <a:schemeClr val="tx1"/>
                          </a:solidFill>
                          <a:latin typeface="Calibri"/>
                        </a:rPr>
                        <a:t>5423.1</a:t>
                      </a:r>
                    </a:p>
                  </a:txBody>
                  <a:tcPr marL="0" marR="0" marT="0" marB="0" anchor="b"/>
                </a:tc>
                <a:tc>
                  <a:txBody>
                    <a:bodyPr/>
                    <a:lstStyle/>
                    <a:p>
                      <a:pPr algn="r" fontAlgn="b"/>
                      <a:r>
                        <a:rPr lang="en-US" sz="1600" b="0" i="0" u="none" strike="noStrike">
                          <a:solidFill>
                            <a:srgbClr val="000000"/>
                          </a:solidFill>
                          <a:latin typeface="Calibri"/>
                        </a:rPr>
                        <a:t>96.7</a:t>
                      </a:r>
                    </a:p>
                  </a:txBody>
                  <a:tcPr marL="0" marR="0" marT="0" marB="0" anchor="b"/>
                </a:tc>
                <a:tc>
                  <a:txBody>
                    <a:bodyPr/>
                    <a:lstStyle/>
                    <a:p>
                      <a:pPr algn="r" fontAlgn="b"/>
                      <a:r>
                        <a:rPr lang="en-US" sz="1600" b="0" i="0" u="none" strike="noStrike">
                          <a:solidFill>
                            <a:srgbClr val="000000"/>
                          </a:solidFill>
                          <a:latin typeface="Calibri"/>
                        </a:rPr>
                        <a:t>5519.8</a:t>
                      </a:r>
                    </a:p>
                  </a:txBody>
                  <a:tcPr marL="0" marR="0" marT="0" marB="0" anchor="b"/>
                </a:tc>
              </a:tr>
              <a:tr h="274022">
                <a:tc>
                  <a:txBody>
                    <a:bodyPr/>
                    <a:lstStyle/>
                    <a:p>
                      <a:pPr algn="ctr" fontAlgn="b"/>
                      <a:r>
                        <a:rPr lang="en-US" sz="1600" b="0" i="0" u="none" strike="noStrike" dirty="0">
                          <a:solidFill>
                            <a:schemeClr val="tx1"/>
                          </a:solidFill>
                          <a:latin typeface="Calibri"/>
                        </a:rPr>
                        <a:t>10</a:t>
                      </a:r>
                    </a:p>
                  </a:txBody>
                  <a:tcPr marL="0" marR="0" marT="0" marB="0" anchor="b"/>
                </a:tc>
                <a:tc>
                  <a:txBody>
                    <a:bodyPr/>
                    <a:lstStyle/>
                    <a:p>
                      <a:pPr algn="ctr" fontAlgn="b"/>
                      <a:r>
                        <a:rPr lang="en-US" sz="1600" b="0" i="0" u="none" strike="noStrike" dirty="0">
                          <a:solidFill>
                            <a:schemeClr val="tx1"/>
                          </a:solidFill>
                          <a:latin typeface="Calibri"/>
                        </a:rPr>
                        <a:t>158.6</a:t>
                      </a:r>
                    </a:p>
                  </a:txBody>
                  <a:tcPr marL="0" marR="0" marT="0" marB="0" anchor="b"/>
                </a:tc>
                <a:tc>
                  <a:txBody>
                    <a:bodyPr/>
                    <a:lstStyle/>
                    <a:p>
                      <a:pPr algn="ctr" fontAlgn="b"/>
                      <a:r>
                        <a:rPr lang="en-US" sz="1600" b="0" i="0" u="none" strike="noStrike" dirty="0">
                          <a:solidFill>
                            <a:schemeClr val="tx1"/>
                          </a:solidFill>
                          <a:latin typeface="Calibri"/>
                        </a:rPr>
                        <a:t>5581.8</a:t>
                      </a:r>
                    </a:p>
                  </a:txBody>
                  <a:tcPr marL="0" marR="0" marT="0" marB="0" anchor="b"/>
                </a:tc>
                <a:tc>
                  <a:txBody>
                    <a:bodyPr/>
                    <a:lstStyle/>
                    <a:p>
                      <a:pPr algn="r" fontAlgn="b"/>
                      <a:r>
                        <a:rPr lang="en-US" sz="1600" b="0" i="0" u="none" strike="noStrike">
                          <a:solidFill>
                            <a:srgbClr val="000000"/>
                          </a:solidFill>
                          <a:latin typeface="Calibri"/>
                        </a:rPr>
                        <a:t>82.9</a:t>
                      </a:r>
                    </a:p>
                  </a:txBody>
                  <a:tcPr marL="0" marR="0" marT="0" marB="0" anchor="b"/>
                </a:tc>
                <a:tc>
                  <a:txBody>
                    <a:bodyPr/>
                    <a:lstStyle/>
                    <a:p>
                      <a:pPr algn="r" fontAlgn="b"/>
                      <a:r>
                        <a:rPr lang="en-US" sz="1600" b="0" i="0" u="none" strike="noStrike" dirty="0">
                          <a:solidFill>
                            <a:srgbClr val="000000"/>
                          </a:solidFill>
                          <a:latin typeface="Calibri"/>
                        </a:rPr>
                        <a:t>5664.7</a:t>
                      </a:r>
                    </a:p>
                  </a:txBody>
                  <a:tcPr marL="0" marR="0" marT="0" marB="0" anchor="b"/>
                </a:tc>
              </a:tr>
            </a:tbl>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NEO Mission</a:t>
            </a:r>
            <a:endParaRPr lang="en-US" dirty="0"/>
          </a:p>
        </p:txBody>
      </p:sp>
      <p:sp>
        <p:nvSpPr>
          <p:cNvPr id="55299" name="TextBox 3"/>
          <p:cNvSpPr txBox="1">
            <a:spLocks noChangeArrowheads="1"/>
          </p:cNvSpPr>
          <p:nvPr/>
        </p:nvSpPr>
        <p:spPr bwMode="auto">
          <a:xfrm>
            <a:off x="152400" y="1371600"/>
            <a:ext cx="4572000" cy="2462213"/>
          </a:xfrm>
          <a:prstGeom prst="rect">
            <a:avLst/>
          </a:prstGeom>
          <a:noFill/>
          <a:ln w="9525">
            <a:noFill/>
            <a:miter lim="800000"/>
            <a:headEnd/>
            <a:tailEnd/>
          </a:ln>
        </p:spPr>
        <p:txBody>
          <a:bodyPr wrap="square">
            <a:spAutoFit/>
          </a:bodyPr>
          <a:lstStyle/>
          <a:p>
            <a:pPr>
              <a:buFont typeface="Arial" pitchFamily="34" charset="0"/>
              <a:buChar char="•"/>
            </a:pPr>
            <a:r>
              <a:rPr lang="en-US" sz="2200" dirty="0">
                <a:latin typeface="Calibri" pitchFamily="34" charset="0"/>
              </a:rPr>
              <a:t>4</a:t>
            </a:r>
            <a:r>
              <a:rPr lang="en-US" sz="2200" dirty="0" smtClean="0">
                <a:latin typeface="Calibri" pitchFamily="34" charset="0"/>
              </a:rPr>
              <a:t> propellant stages</a:t>
            </a:r>
            <a:endParaRPr lang="en-US" sz="2200" dirty="0">
              <a:latin typeface="Calibri" pitchFamily="34" charset="0"/>
            </a:endParaRPr>
          </a:p>
          <a:p>
            <a:pPr lvl="1">
              <a:buFont typeface="Arial" pitchFamily="34" charset="0"/>
              <a:buChar char="•"/>
            </a:pPr>
            <a:r>
              <a:rPr lang="en-US" sz="2200" dirty="0" smtClean="0">
                <a:latin typeface="Calibri" pitchFamily="34" charset="0"/>
              </a:rPr>
              <a:t>1 launch </a:t>
            </a:r>
            <a:r>
              <a:rPr lang="en-US" sz="2200" dirty="0">
                <a:latin typeface="Calibri" pitchFamily="34" charset="0"/>
              </a:rPr>
              <a:t>each</a:t>
            </a:r>
          </a:p>
          <a:p>
            <a:pPr>
              <a:buFont typeface="Arial" pitchFamily="34" charset="0"/>
              <a:buChar char="•"/>
            </a:pPr>
            <a:r>
              <a:rPr lang="en-US" sz="2200" dirty="0" smtClean="0">
                <a:latin typeface="Calibri" pitchFamily="34" charset="0"/>
              </a:rPr>
              <a:t>1 </a:t>
            </a:r>
            <a:r>
              <a:rPr lang="en-US" sz="2200" dirty="0">
                <a:latin typeface="Calibri" pitchFamily="34" charset="0"/>
              </a:rPr>
              <a:t>crew capsule </a:t>
            </a:r>
            <a:r>
              <a:rPr lang="en-US" sz="2200" dirty="0" smtClean="0">
                <a:latin typeface="Calibri" pitchFamily="34" charset="0"/>
              </a:rPr>
              <a:t>stage + PnP module</a:t>
            </a:r>
            <a:endParaRPr lang="en-US" sz="2200" dirty="0">
              <a:latin typeface="Calibri" pitchFamily="34" charset="0"/>
            </a:endParaRPr>
          </a:p>
          <a:p>
            <a:pPr lvl="1">
              <a:buFont typeface="Arial" pitchFamily="34" charset="0"/>
              <a:buChar char="•"/>
            </a:pPr>
            <a:r>
              <a:rPr lang="en-US" sz="2200" dirty="0" smtClean="0">
                <a:latin typeface="Calibri" pitchFamily="34" charset="0"/>
              </a:rPr>
              <a:t>1 </a:t>
            </a:r>
            <a:r>
              <a:rPr lang="en-US" sz="2200" dirty="0">
                <a:latin typeface="Calibri" pitchFamily="34" charset="0"/>
              </a:rPr>
              <a:t>Delta IV </a:t>
            </a:r>
            <a:r>
              <a:rPr lang="en-US" sz="2200" dirty="0" smtClean="0">
                <a:latin typeface="Calibri" pitchFamily="34" charset="0"/>
              </a:rPr>
              <a:t>Heavy</a:t>
            </a:r>
            <a:endParaRPr lang="en-US" sz="2200" dirty="0">
              <a:latin typeface="Calibri" pitchFamily="34" charset="0"/>
            </a:endParaRPr>
          </a:p>
          <a:p>
            <a:pPr>
              <a:buFont typeface="Arial" pitchFamily="34" charset="0"/>
              <a:buChar char="•"/>
            </a:pPr>
            <a:r>
              <a:rPr lang="en-US" sz="2200" dirty="0" smtClean="0">
                <a:latin typeface="Calibri" pitchFamily="34" charset="0"/>
              </a:rPr>
              <a:t>1 hub module</a:t>
            </a:r>
            <a:endParaRPr lang="en-US" sz="2200" dirty="0">
              <a:latin typeface="Calibri" pitchFamily="34" charset="0"/>
            </a:endParaRPr>
          </a:p>
          <a:p>
            <a:pPr lvl="1">
              <a:buFont typeface="Arial" pitchFamily="34" charset="0"/>
              <a:buChar char="•"/>
            </a:pPr>
            <a:r>
              <a:rPr lang="en-US" sz="2200" dirty="0" smtClean="0">
                <a:latin typeface="Calibri" pitchFamily="34" charset="0"/>
              </a:rPr>
              <a:t>1 </a:t>
            </a:r>
            <a:r>
              <a:rPr lang="en-US" sz="2200" dirty="0">
                <a:latin typeface="Calibri" pitchFamily="34" charset="0"/>
              </a:rPr>
              <a:t>Delta IV Medium + (5,4)</a:t>
            </a:r>
          </a:p>
          <a:p>
            <a:pPr>
              <a:buFont typeface="Arial" pitchFamily="34" charset="0"/>
              <a:buChar char="•"/>
            </a:pPr>
            <a:r>
              <a:rPr lang="en-US" sz="2200" dirty="0" smtClean="0">
                <a:latin typeface="Calibri" pitchFamily="34" charset="0"/>
              </a:rPr>
              <a:t>Total</a:t>
            </a:r>
            <a:r>
              <a:rPr lang="en-US" sz="2200" dirty="0">
                <a:latin typeface="Calibri" pitchFamily="34" charset="0"/>
              </a:rPr>
              <a:t>:  </a:t>
            </a:r>
            <a:r>
              <a:rPr lang="en-US" sz="2200" dirty="0" smtClean="0">
                <a:latin typeface="Calibri" pitchFamily="34" charset="0"/>
              </a:rPr>
              <a:t>6 launches</a:t>
            </a:r>
            <a:endParaRPr lang="en-US" sz="2200" dirty="0">
              <a:latin typeface="Calibri" pitchFamily="34" charset="0"/>
            </a:endParaRPr>
          </a:p>
        </p:txBody>
      </p:sp>
      <p:sp>
        <p:nvSpPr>
          <p:cNvPr id="6" name="Pie 5"/>
          <p:cNvSpPr/>
          <p:nvPr/>
        </p:nvSpPr>
        <p:spPr>
          <a:xfrm rot="5400000">
            <a:off x="5524500" y="4267200"/>
            <a:ext cx="2057400" cy="5181600"/>
          </a:xfrm>
          <a:prstGeom prst="pie">
            <a:avLst>
              <a:gd name="adj1" fmla="val 5423424"/>
              <a:gd name="adj2" fmla="val 16200000"/>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solidFill>
                <a:schemeClr val="tx1"/>
              </a:solidFill>
            </a:endParaRPr>
          </a:p>
        </p:txBody>
      </p:sp>
      <p:sp>
        <p:nvSpPr>
          <p:cNvPr id="7" name="Oval 6"/>
          <p:cNvSpPr/>
          <p:nvPr/>
        </p:nvSpPr>
        <p:spPr>
          <a:xfrm rot="1578932">
            <a:off x="7007278" y="1226677"/>
            <a:ext cx="1850431" cy="418491"/>
          </a:xfrm>
          <a:prstGeom prst="ellipse">
            <a:avLst/>
          </a:prstGeom>
          <a:solidFill>
            <a:schemeClr val="bg2">
              <a:lumMod val="50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8" name="Isosceles Triangle 7"/>
          <p:cNvSpPr/>
          <p:nvPr/>
        </p:nvSpPr>
        <p:spPr>
          <a:xfrm rot="12563230">
            <a:off x="4343400" y="4191000"/>
            <a:ext cx="3048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rot="1800000">
            <a:off x="4137587" y="4425706"/>
            <a:ext cx="228600" cy="7620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rot="1800000">
            <a:off x="3870887" y="5142132"/>
            <a:ext cx="228600" cy="3048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2" name="Rounded Rectangle 11"/>
          <p:cNvSpPr/>
          <p:nvPr/>
        </p:nvSpPr>
        <p:spPr>
          <a:xfrm rot="1800000">
            <a:off x="3718487" y="5446931"/>
            <a:ext cx="228600" cy="3048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3" name="Rounded Rectangle 12"/>
          <p:cNvSpPr/>
          <p:nvPr/>
        </p:nvSpPr>
        <p:spPr>
          <a:xfrm rot="1800000">
            <a:off x="3415738" y="5972675"/>
            <a:ext cx="197973" cy="3048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5" name="Rounded Rectangle 14"/>
          <p:cNvSpPr/>
          <p:nvPr/>
        </p:nvSpPr>
        <p:spPr>
          <a:xfrm rot="1800000">
            <a:off x="3566086" y="5675532"/>
            <a:ext cx="228600" cy="3048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6" name="Isosceles Triangle 15"/>
          <p:cNvSpPr/>
          <p:nvPr/>
        </p:nvSpPr>
        <p:spPr>
          <a:xfrm rot="12563230">
            <a:off x="5714999" y="2590800"/>
            <a:ext cx="3048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1800000">
            <a:off x="5509186" y="2825506"/>
            <a:ext cx="228600" cy="7620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p:cNvSpPr/>
          <p:nvPr/>
        </p:nvSpPr>
        <p:spPr>
          <a:xfrm rot="1800000">
            <a:off x="2042086" y="5751732"/>
            <a:ext cx="228600" cy="304800"/>
          </a:xfrm>
          <a:prstGeom prst="roundRect">
            <a:avLst/>
          </a:prstGeom>
          <a:solidFill>
            <a:schemeClr val="bg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0" name="Rounded Rectangle 19"/>
          <p:cNvSpPr/>
          <p:nvPr/>
        </p:nvSpPr>
        <p:spPr>
          <a:xfrm rot="1800000">
            <a:off x="3185086" y="4913532"/>
            <a:ext cx="228600" cy="304800"/>
          </a:xfrm>
          <a:prstGeom prst="roundRect">
            <a:avLst/>
          </a:prstGeom>
          <a:solidFill>
            <a:schemeClr val="bg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2" name="Rounded Rectangle 21"/>
          <p:cNvSpPr/>
          <p:nvPr/>
        </p:nvSpPr>
        <p:spPr>
          <a:xfrm rot="1800000">
            <a:off x="3566087" y="6361332"/>
            <a:ext cx="228600" cy="304800"/>
          </a:xfrm>
          <a:prstGeom prst="roundRect">
            <a:avLst/>
          </a:prstGeom>
          <a:solidFill>
            <a:schemeClr val="bg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3" name="Isosceles Triangle 22"/>
          <p:cNvSpPr/>
          <p:nvPr/>
        </p:nvSpPr>
        <p:spPr>
          <a:xfrm rot="12563230">
            <a:off x="7370373" y="2036374"/>
            <a:ext cx="3048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rot="1800000">
            <a:off x="7109387" y="2292105"/>
            <a:ext cx="228600" cy="7620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descr="astronaut.jpg"/>
          <p:cNvPicPr>
            <a:picLocks noChangeAspect="1"/>
          </p:cNvPicPr>
          <p:nvPr/>
        </p:nvPicPr>
        <p:blipFill>
          <a:blip r:embed="rId2" cstate="print"/>
          <a:stretch>
            <a:fillRect/>
          </a:stretch>
        </p:blipFill>
        <p:spPr>
          <a:xfrm>
            <a:off x="7239000" y="1524000"/>
            <a:ext cx="335280" cy="259080"/>
          </a:xfrm>
          <a:prstGeom prst="rect">
            <a:avLst/>
          </a:prstGeom>
        </p:spPr>
      </p:pic>
      <p:sp>
        <p:nvSpPr>
          <p:cNvPr id="26" name="Isosceles Triangle 25"/>
          <p:cNvSpPr/>
          <p:nvPr/>
        </p:nvSpPr>
        <p:spPr>
          <a:xfrm rot="1802652">
            <a:off x="7394508" y="3808924"/>
            <a:ext cx="3048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rot="12639422">
            <a:off x="7722095" y="3129230"/>
            <a:ext cx="228600" cy="7620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12639422">
            <a:off x="8484095" y="4348431"/>
            <a:ext cx="228600" cy="7620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Freeform 31"/>
          <p:cNvSpPr/>
          <p:nvPr/>
        </p:nvSpPr>
        <p:spPr>
          <a:xfrm>
            <a:off x="4572000" y="1752600"/>
            <a:ext cx="3200400" cy="2438399"/>
          </a:xfrm>
          <a:custGeom>
            <a:avLst/>
            <a:gdLst>
              <a:gd name="connsiteX0" fmla="*/ 0 w 2536372"/>
              <a:gd name="connsiteY0" fmla="*/ 2057400 h 2057400"/>
              <a:gd name="connsiteX1" fmla="*/ 783772 w 2536372"/>
              <a:gd name="connsiteY1" fmla="*/ 664029 h 2057400"/>
              <a:gd name="connsiteX2" fmla="*/ 2536372 w 2536372"/>
              <a:gd name="connsiteY2" fmla="*/ 0 h 2057400"/>
              <a:gd name="connsiteX3" fmla="*/ 2536372 w 2536372"/>
              <a:gd name="connsiteY3" fmla="*/ 0 h 2057400"/>
              <a:gd name="connsiteX0" fmla="*/ 0 w 2536372"/>
              <a:gd name="connsiteY0" fmla="*/ 2057400 h 2057400"/>
              <a:gd name="connsiteX1" fmla="*/ 905847 w 2536372"/>
              <a:gd name="connsiteY1" fmla="*/ 835819 h 2057400"/>
              <a:gd name="connsiteX2" fmla="*/ 2536372 w 2536372"/>
              <a:gd name="connsiteY2" fmla="*/ 0 h 2057400"/>
              <a:gd name="connsiteX3" fmla="*/ 2536372 w 2536372"/>
              <a:gd name="connsiteY3" fmla="*/ 0 h 2057400"/>
              <a:gd name="connsiteX0" fmla="*/ 0 w 2536372"/>
              <a:gd name="connsiteY0" fmla="*/ 2057400 h 2057400"/>
              <a:gd name="connsiteX1" fmla="*/ 845457 w 2536372"/>
              <a:gd name="connsiteY1" fmla="*/ 707232 h 2057400"/>
              <a:gd name="connsiteX2" fmla="*/ 2536372 w 2536372"/>
              <a:gd name="connsiteY2" fmla="*/ 0 h 2057400"/>
              <a:gd name="connsiteX3" fmla="*/ 2536372 w 2536372"/>
              <a:gd name="connsiteY3" fmla="*/ 0 h 2057400"/>
            </a:gdLst>
            <a:ahLst/>
            <a:cxnLst>
              <a:cxn ang="0">
                <a:pos x="connsiteX0" y="connsiteY0"/>
              </a:cxn>
              <a:cxn ang="0">
                <a:pos x="connsiteX1" y="connsiteY1"/>
              </a:cxn>
              <a:cxn ang="0">
                <a:pos x="connsiteX2" y="connsiteY2"/>
              </a:cxn>
              <a:cxn ang="0">
                <a:pos x="connsiteX3" y="connsiteY3"/>
              </a:cxn>
            </a:cxnLst>
            <a:rect l="l" t="t" r="r" b="b"/>
            <a:pathLst>
              <a:path w="2536372" h="2057400">
                <a:moveTo>
                  <a:pt x="0" y="2057400"/>
                </a:moveTo>
                <a:cubicBezTo>
                  <a:pt x="180521" y="1532164"/>
                  <a:pt x="422728" y="1050132"/>
                  <a:pt x="845457" y="707232"/>
                </a:cubicBezTo>
                <a:cubicBezTo>
                  <a:pt x="1268186" y="364332"/>
                  <a:pt x="2264618" y="139303"/>
                  <a:pt x="2536372" y="0"/>
                </a:cubicBezTo>
                <a:lnTo>
                  <a:pt x="2536372" y="0"/>
                </a:lnTo>
              </a:path>
            </a:pathLst>
          </a:custGeom>
          <a:ln w="57150">
            <a:solidFill>
              <a:schemeClr val="accent6">
                <a:lumMod val="75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3" name="Freeform 32"/>
          <p:cNvSpPr/>
          <p:nvPr/>
        </p:nvSpPr>
        <p:spPr>
          <a:xfrm rot="8105671">
            <a:off x="5880258" y="2526570"/>
            <a:ext cx="3200400" cy="2438399"/>
          </a:xfrm>
          <a:custGeom>
            <a:avLst/>
            <a:gdLst>
              <a:gd name="connsiteX0" fmla="*/ 0 w 2536372"/>
              <a:gd name="connsiteY0" fmla="*/ 2057400 h 2057400"/>
              <a:gd name="connsiteX1" fmla="*/ 783772 w 2536372"/>
              <a:gd name="connsiteY1" fmla="*/ 664029 h 2057400"/>
              <a:gd name="connsiteX2" fmla="*/ 2536372 w 2536372"/>
              <a:gd name="connsiteY2" fmla="*/ 0 h 2057400"/>
              <a:gd name="connsiteX3" fmla="*/ 2536372 w 2536372"/>
              <a:gd name="connsiteY3" fmla="*/ 0 h 2057400"/>
              <a:gd name="connsiteX0" fmla="*/ 0 w 2536372"/>
              <a:gd name="connsiteY0" fmla="*/ 2057400 h 2057400"/>
              <a:gd name="connsiteX1" fmla="*/ 905847 w 2536372"/>
              <a:gd name="connsiteY1" fmla="*/ 835819 h 2057400"/>
              <a:gd name="connsiteX2" fmla="*/ 2536372 w 2536372"/>
              <a:gd name="connsiteY2" fmla="*/ 0 h 2057400"/>
              <a:gd name="connsiteX3" fmla="*/ 2536372 w 2536372"/>
              <a:gd name="connsiteY3" fmla="*/ 0 h 2057400"/>
              <a:gd name="connsiteX0" fmla="*/ 0 w 2536372"/>
              <a:gd name="connsiteY0" fmla="*/ 2057400 h 2057400"/>
              <a:gd name="connsiteX1" fmla="*/ 845457 w 2536372"/>
              <a:gd name="connsiteY1" fmla="*/ 707232 h 2057400"/>
              <a:gd name="connsiteX2" fmla="*/ 2536372 w 2536372"/>
              <a:gd name="connsiteY2" fmla="*/ 0 h 2057400"/>
              <a:gd name="connsiteX3" fmla="*/ 2536372 w 2536372"/>
              <a:gd name="connsiteY3" fmla="*/ 0 h 2057400"/>
            </a:gdLst>
            <a:ahLst/>
            <a:cxnLst>
              <a:cxn ang="0">
                <a:pos x="connsiteX0" y="connsiteY0"/>
              </a:cxn>
              <a:cxn ang="0">
                <a:pos x="connsiteX1" y="connsiteY1"/>
              </a:cxn>
              <a:cxn ang="0">
                <a:pos x="connsiteX2" y="connsiteY2"/>
              </a:cxn>
              <a:cxn ang="0">
                <a:pos x="connsiteX3" y="connsiteY3"/>
              </a:cxn>
            </a:cxnLst>
            <a:rect l="l" t="t" r="r" b="b"/>
            <a:pathLst>
              <a:path w="2536372" h="2057400">
                <a:moveTo>
                  <a:pt x="0" y="2057400"/>
                </a:moveTo>
                <a:cubicBezTo>
                  <a:pt x="180521" y="1532164"/>
                  <a:pt x="422728" y="1050132"/>
                  <a:pt x="845457" y="707232"/>
                </a:cubicBezTo>
                <a:cubicBezTo>
                  <a:pt x="1268186" y="364332"/>
                  <a:pt x="2264618" y="139303"/>
                  <a:pt x="2536372" y="0"/>
                </a:cubicBezTo>
                <a:lnTo>
                  <a:pt x="2536372" y="0"/>
                </a:lnTo>
              </a:path>
            </a:pathLst>
          </a:custGeom>
          <a:ln w="57150">
            <a:solidFill>
              <a:schemeClr val="accent2">
                <a:lumMod val="75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 name="Isosceles Triangle 27"/>
          <p:cNvSpPr/>
          <p:nvPr/>
        </p:nvSpPr>
        <p:spPr>
          <a:xfrm rot="1802652">
            <a:off x="7371025" y="5008824"/>
            <a:ext cx="3048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p:cNvSpPr txBox="1"/>
          <p:nvPr/>
        </p:nvSpPr>
        <p:spPr>
          <a:xfrm>
            <a:off x="5486400" y="6172200"/>
            <a:ext cx="2362200" cy="461665"/>
          </a:xfrm>
          <a:prstGeom prst="rect">
            <a:avLst/>
          </a:prstGeom>
          <a:noFill/>
        </p:spPr>
        <p:txBody>
          <a:bodyPr wrap="square" rtlCol="0">
            <a:spAutoFit/>
          </a:bodyPr>
          <a:lstStyle/>
          <a:p>
            <a:r>
              <a:rPr lang="en-US" sz="2400" dirty="0" smtClean="0">
                <a:latin typeface="+mn-lt"/>
              </a:rPr>
              <a:t>Earth</a:t>
            </a:r>
            <a:endParaRPr lang="en-US" sz="2400" dirty="0">
              <a:latin typeface="+mn-lt"/>
            </a:endParaRPr>
          </a:p>
        </p:txBody>
      </p:sp>
      <p:sp>
        <p:nvSpPr>
          <p:cNvPr id="35" name="TextBox 34"/>
          <p:cNvSpPr txBox="1"/>
          <p:nvPr/>
        </p:nvSpPr>
        <p:spPr>
          <a:xfrm rot="1892596">
            <a:off x="7433346" y="1235537"/>
            <a:ext cx="1066800" cy="461665"/>
          </a:xfrm>
          <a:prstGeom prst="rect">
            <a:avLst/>
          </a:prstGeom>
          <a:noFill/>
        </p:spPr>
        <p:txBody>
          <a:bodyPr wrap="square" rtlCol="0">
            <a:spAutoFit/>
          </a:bodyPr>
          <a:lstStyle/>
          <a:p>
            <a:r>
              <a:rPr lang="en-US" sz="2400" dirty="0" smtClean="0">
                <a:latin typeface="+mn-lt"/>
              </a:rPr>
              <a:t>NEO</a:t>
            </a:r>
            <a:endParaRPr lang="en-US" sz="2400" dirty="0">
              <a:latin typeface="+mn-lt"/>
            </a:endParaRPr>
          </a:p>
        </p:txBody>
      </p:sp>
      <p:cxnSp>
        <p:nvCxnSpPr>
          <p:cNvPr id="38" name="Shape 37"/>
          <p:cNvCxnSpPr>
            <a:stCxn id="12" idx="1"/>
            <a:endCxn id="20" idx="3"/>
          </p:cNvCxnSpPr>
          <p:nvPr/>
        </p:nvCxnSpPr>
        <p:spPr>
          <a:xfrm rot="10800000">
            <a:off x="3398374" y="5123083"/>
            <a:ext cx="335427" cy="419099"/>
          </a:xfrm>
          <a:prstGeom prst="curvedConnector3">
            <a:avLst>
              <a:gd name="adj1" fmla="val 50000"/>
            </a:avLst>
          </a:prstGeom>
          <a:ln w="38100">
            <a:solidFill>
              <a:schemeClr val="accent4">
                <a:lumMod val="75000"/>
              </a:schemeClr>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50" name="Shape 49"/>
          <p:cNvCxnSpPr>
            <a:stCxn id="15" idx="3"/>
            <a:endCxn id="22" idx="0"/>
          </p:cNvCxnSpPr>
          <p:nvPr/>
        </p:nvCxnSpPr>
        <p:spPr>
          <a:xfrm flipH="1">
            <a:off x="3756587" y="5885082"/>
            <a:ext cx="22786" cy="496668"/>
          </a:xfrm>
          <a:prstGeom prst="curvedConnector4">
            <a:avLst>
              <a:gd name="adj1" fmla="val -1003248"/>
              <a:gd name="adj2" fmla="val 57533"/>
            </a:avLst>
          </a:prstGeom>
          <a:ln w="38100">
            <a:solidFill>
              <a:schemeClr val="accent4">
                <a:lumMod val="75000"/>
              </a:schemeClr>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54" name="Shape 53"/>
          <p:cNvCxnSpPr>
            <a:stCxn id="13" idx="1"/>
            <a:endCxn id="18" idx="3"/>
          </p:cNvCxnSpPr>
          <p:nvPr/>
        </p:nvCxnSpPr>
        <p:spPr>
          <a:xfrm rot="10800000">
            <a:off x="2255374" y="5961282"/>
            <a:ext cx="1173627" cy="114300"/>
          </a:xfrm>
          <a:prstGeom prst="curvedConnector3">
            <a:avLst>
              <a:gd name="adj1" fmla="val 50000"/>
            </a:avLst>
          </a:prstGeom>
          <a:ln w="38100">
            <a:solidFill>
              <a:schemeClr val="accent4">
                <a:lumMod val="75000"/>
              </a:schemeClr>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60" name="Rounded Rectangle 59"/>
          <p:cNvSpPr/>
          <p:nvPr/>
        </p:nvSpPr>
        <p:spPr>
          <a:xfrm rot="1800000">
            <a:off x="5242486" y="3465732"/>
            <a:ext cx="228600" cy="3048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61" name="Rounded Rectangle 60"/>
          <p:cNvSpPr/>
          <p:nvPr/>
        </p:nvSpPr>
        <p:spPr>
          <a:xfrm rot="1800000">
            <a:off x="6385487" y="3313332"/>
            <a:ext cx="228600" cy="304800"/>
          </a:xfrm>
          <a:prstGeom prst="roundRect">
            <a:avLst/>
          </a:prstGeom>
          <a:solidFill>
            <a:schemeClr val="bg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cxnSp>
        <p:nvCxnSpPr>
          <p:cNvPr id="62" name="Shape 49"/>
          <p:cNvCxnSpPr>
            <a:stCxn id="24" idx="2"/>
            <a:endCxn id="61" idx="0"/>
          </p:cNvCxnSpPr>
          <p:nvPr/>
        </p:nvCxnSpPr>
        <p:spPr>
          <a:xfrm rot="5400000">
            <a:off x="6639243" y="2939805"/>
            <a:ext cx="330689" cy="457200"/>
          </a:xfrm>
          <a:prstGeom prst="curvedConnector3">
            <a:avLst>
              <a:gd name="adj1" fmla="val 50000"/>
            </a:avLst>
          </a:prstGeom>
          <a:ln w="38100">
            <a:solidFill>
              <a:schemeClr val="accent4">
                <a:lumMod val="75000"/>
              </a:schemeClr>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66" name="Shape 49"/>
          <p:cNvCxnSpPr>
            <a:stCxn id="28" idx="0"/>
            <a:endCxn id="29" idx="3"/>
          </p:cNvCxnSpPr>
          <p:nvPr/>
        </p:nvCxnSpPr>
        <p:spPr>
          <a:xfrm rot="5400000" flipH="1" flipV="1">
            <a:off x="7870823" y="4400055"/>
            <a:ext cx="358151" cy="900343"/>
          </a:xfrm>
          <a:prstGeom prst="curvedConnector2">
            <a:avLst/>
          </a:prstGeom>
          <a:ln w="38100">
            <a:solidFill>
              <a:schemeClr val="accent4">
                <a:lumMod val="75000"/>
              </a:schemeClr>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46" name="Rounded Rectangle 45"/>
          <p:cNvSpPr/>
          <p:nvPr/>
        </p:nvSpPr>
        <p:spPr>
          <a:xfrm rot="1800000">
            <a:off x="4556688" y="3922932"/>
            <a:ext cx="228600" cy="3048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48" name="Rounded Rectangle 47"/>
          <p:cNvSpPr/>
          <p:nvPr/>
        </p:nvSpPr>
        <p:spPr>
          <a:xfrm rot="1800000">
            <a:off x="5928288" y="2322733"/>
            <a:ext cx="228600" cy="3048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49" name="Rounded Rectangle 48"/>
          <p:cNvSpPr/>
          <p:nvPr/>
        </p:nvSpPr>
        <p:spPr>
          <a:xfrm rot="1800000">
            <a:off x="7604688" y="1789333"/>
            <a:ext cx="228600" cy="3048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Delta IV Heavy</a:t>
            </a:r>
            <a:endParaRPr lang="en-US" dirty="0"/>
          </a:p>
        </p:txBody>
      </p:sp>
      <p:sp>
        <p:nvSpPr>
          <p:cNvPr id="26627" name="TextBox 2"/>
          <p:cNvSpPr txBox="1">
            <a:spLocks noChangeArrowheads="1"/>
          </p:cNvSpPr>
          <p:nvPr/>
        </p:nvSpPr>
        <p:spPr bwMode="auto">
          <a:xfrm>
            <a:off x="685800" y="1600200"/>
            <a:ext cx="7620000" cy="3970338"/>
          </a:xfrm>
          <a:prstGeom prst="rect">
            <a:avLst/>
          </a:prstGeom>
          <a:noFill/>
          <a:ln w="9525">
            <a:noFill/>
            <a:miter lim="800000"/>
            <a:headEnd/>
            <a:tailEnd/>
          </a:ln>
        </p:spPr>
        <p:txBody>
          <a:bodyPr>
            <a:spAutoFit/>
          </a:bodyPr>
          <a:lstStyle/>
          <a:p>
            <a:r>
              <a:rPr lang="en-US">
                <a:latin typeface="Calibri" pitchFamily="34" charset="0"/>
              </a:rPr>
              <a:t>Approx. $250M/flight cost</a:t>
            </a:r>
          </a:p>
          <a:p>
            <a:endParaRPr lang="en-US">
              <a:latin typeface="Calibri" pitchFamily="34" charset="0"/>
            </a:endParaRPr>
          </a:p>
          <a:p>
            <a:r>
              <a:rPr lang="en-US" u="sng">
                <a:latin typeface="Calibri" pitchFamily="34" charset="0"/>
              </a:rPr>
              <a:t>First Stage:</a:t>
            </a:r>
          </a:p>
          <a:p>
            <a:r>
              <a:rPr lang="en-US">
                <a:latin typeface="Calibri" pitchFamily="34" charset="0"/>
              </a:rPr>
              <a:t>3 Common Booster Cores (CBCs)</a:t>
            </a:r>
          </a:p>
          <a:p>
            <a:r>
              <a:rPr lang="en-US">
                <a:latin typeface="Calibri" pitchFamily="34" charset="0"/>
              </a:rPr>
              <a:t>Rocketdyne RS-68 Engine</a:t>
            </a:r>
          </a:p>
          <a:p>
            <a:r>
              <a:rPr lang="en-US">
                <a:latin typeface="Calibri" pitchFamily="34" charset="0"/>
              </a:rPr>
              <a:t>Thrust = 2,891 kN</a:t>
            </a:r>
          </a:p>
          <a:p>
            <a:r>
              <a:rPr lang="en-US">
                <a:latin typeface="Calibri" pitchFamily="34" charset="0"/>
              </a:rPr>
              <a:t>Isp = 410 sec</a:t>
            </a:r>
          </a:p>
          <a:p>
            <a:r>
              <a:rPr lang="en-US">
                <a:latin typeface="Calibri" pitchFamily="34" charset="0"/>
              </a:rPr>
              <a:t>Fuel: LH2 and LOX</a:t>
            </a:r>
          </a:p>
          <a:p>
            <a:endParaRPr lang="en-US">
              <a:latin typeface="Calibri" pitchFamily="34" charset="0"/>
            </a:endParaRPr>
          </a:p>
          <a:p>
            <a:r>
              <a:rPr lang="en-US" u="sng">
                <a:latin typeface="Calibri" pitchFamily="34" charset="0"/>
              </a:rPr>
              <a:t>Second Stage:</a:t>
            </a:r>
          </a:p>
          <a:p>
            <a:r>
              <a:rPr lang="en-US">
                <a:latin typeface="Calibri" pitchFamily="34" charset="0"/>
              </a:rPr>
              <a:t>Pratt &amp; Whitney RL-10B-2 Engine</a:t>
            </a:r>
          </a:p>
          <a:p>
            <a:r>
              <a:rPr lang="en-US">
                <a:latin typeface="Calibri" pitchFamily="34" charset="0"/>
              </a:rPr>
              <a:t>Thrust = 110 kN</a:t>
            </a:r>
          </a:p>
          <a:p>
            <a:r>
              <a:rPr lang="en-US">
                <a:latin typeface="Calibri" pitchFamily="34" charset="0"/>
              </a:rPr>
              <a:t>Isp = 462 sec</a:t>
            </a:r>
          </a:p>
          <a:p>
            <a:r>
              <a:rPr lang="en-US">
                <a:latin typeface="Calibri" pitchFamily="34" charset="0"/>
              </a:rPr>
              <a:t>Fuel: LH2 and LOX </a:t>
            </a:r>
          </a:p>
        </p:txBody>
      </p:sp>
      <p:sp>
        <p:nvSpPr>
          <p:cNvPr id="5" name="TextBox 4"/>
          <p:cNvSpPr txBox="1"/>
          <p:nvPr/>
        </p:nvSpPr>
        <p:spPr>
          <a:xfrm>
            <a:off x="228600" y="6019800"/>
            <a:ext cx="4800600" cy="246063"/>
          </a:xfrm>
          <a:prstGeom prst="rect">
            <a:avLst/>
          </a:prstGeom>
          <a:noFill/>
        </p:spPr>
        <p:txBody>
          <a:bodyPr>
            <a:spAutoFit/>
          </a:bodyPr>
          <a:lstStyle/>
          <a:p>
            <a:pPr fontAlgn="auto">
              <a:spcBef>
                <a:spcPts val="0"/>
              </a:spcBef>
              <a:spcAft>
                <a:spcPts val="0"/>
              </a:spcAft>
              <a:defRPr/>
            </a:pPr>
            <a:r>
              <a:rPr lang="en-US" sz="1000" dirty="0">
                <a:solidFill>
                  <a:schemeClr val="accent1">
                    <a:lumMod val="75000"/>
                  </a:schemeClr>
                </a:solidFill>
                <a:latin typeface="+mn-lt"/>
              </a:rPr>
              <a:t>*ULA Delta IV Payload Planner Guide 2007</a:t>
            </a:r>
          </a:p>
        </p:txBody>
      </p:sp>
      <p:pic>
        <p:nvPicPr>
          <p:cNvPr id="26629" name="Picture 3"/>
          <p:cNvPicPr>
            <a:picLocks noChangeAspect="1" noChangeArrowheads="1"/>
          </p:cNvPicPr>
          <p:nvPr/>
        </p:nvPicPr>
        <p:blipFill>
          <a:blip r:embed="rId2" cstate="print"/>
          <a:srcRect l="3108" r="13055"/>
          <a:stretch>
            <a:fillRect/>
          </a:stretch>
        </p:blipFill>
        <p:spPr bwMode="auto">
          <a:xfrm>
            <a:off x="4114800" y="2057400"/>
            <a:ext cx="4495800" cy="3429000"/>
          </a:xfrm>
          <a:prstGeom prst="rect">
            <a:avLst/>
          </a:prstGeom>
          <a:noFill/>
          <a:ln w="9525">
            <a:noFill/>
            <a:miter lim="800000"/>
            <a:headEnd/>
            <a:tailEnd/>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Other Possible NEO Targets</a:t>
            </a:r>
            <a:endParaRPr lang="en-US" dirty="0"/>
          </a:p>
        </p:txBody>
      </p:sp>
      <p:pic>
        <p:nvPicPr>
          <p:cNvPr id="20483" name="Picture 3" descr="Other NEO Missions.jpg"/>
          <p:cNvPicPr>
            <a:picLocks noChangeAspect="1"/>
          </p:cNvPicPr>
          <p:nvPr/>
        </p:nvPicPr>
        <p:blipFill>
          <a:blip r:embed="rId2" cstate="print"/>
          <a:srcRect/>
          <a:stretch>
            <a:fillRect/>
          </a:stretch>
        </p:blipFill>
        <p:spPr bwMode="auto">
          <a:xfrm>
            <a:off x="152400" y="1905000"/>
            <a:ext cx="8877300" cy="2438400"/>
          </a:xfrm>
          <a:prstGeom prst="rect">
            <a:avLst/>
          </a:prstGeom>
          <a:noFill/>
          <a:ln w="9525">
            <a:noFill/>
            <a:miter lim="800000"/>
            <a:headEnd/>
            <a:tailEnd/>
          </a:ln>
        </p:spPr>
      </p:pic>
      <p:sp>
        <p:nvSpPr>
          <p:cNvPr id="20484" name="TextBox 4"/>
          <p:cNvSpPr txBox="1">
            <a:spLocks noChangeArrowheads="1"/>
          </p:cNvSpPr>
          <p:nvPr/>
        </p:nvSpPr>
        <p:spPr bwMode="auto">
          <a:xfrm>
            <a:off x="381000" y="4419600"/>
            <a:ext cx="8458200" cy="646113"/>
          </a:xfrm>
          <a:prstGeom prst="rect">
            <a:avLst/>
          </a:prstGeom>
          <a:noFill/>
          <a:ln w="9525">
            <a:noFill/>
            <a:miter lim="800000"/>
            <a:headEnd/>
            <a:tailEnd/>
          </a:ln>
        </p:spPr>
        <p:txBody>
          <a:bodyPr>
            <a:spAutoFit/>
          </a:bodyPr>
          <a:lstStyle/>
          <a:p>
            <a:r>
              <a:rPr lang="en-US">
                <a:latin typeface="Calibri" pitchFamily="34" charset="0"/>
              </a:rPr>
              <a:t>M. A. LeCompte, T. R. Meyer, C. P. McKay, and D. D. Durda. </a:t>
            </a:r>
            <a:r>
              <a:rPr lang="en-US" b="1">
                <a:latin typeface="Calibri" pitchFamily="34" charset="0"/>
              </a:rPr>
              <a:t>NEAR-EARTH ASTEROID RENEDEZVOUS MISSIONS WITH THE ORION CREW EXPLORATION VEHICLE. </a:t>
            </a:r>
            <a:r>
              <a:rPr lang="en-US">
                <a:latin typeface="Calibri" pitchFamily="34" charset="0"/>
              </a:rPr>
              <a:t>p. 7.</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Lunar Exploration</a:t>
            </a:r>
            <a:endParaRPr lang="en-US" dirty="0"/>
          </a:p>
        </p:txBody>
      </p:sp>
      <p:sp>
        <p:nvSpPr>
          <p:cNvPr id="3" name="TextBox 2"/>
          <p:cNvSpPr txBox="1"/>
          <p:nvPr/>
        </p:nvSpPr>
        <p:spPr>
          <a:xfrm>
            <a:off x="533400" y="1447800"/>
            <a:ext cx="8077200" cy="2308324"/>
          </a:xfrm>
          <a:prstGeom prst="rect">
            <a:avLst/>
          </a:prstGeom>
          <a:noFill/>
        </p:spPr>
        <p:txBody>
          <a:bodyPr wrap="square" rtlCol="0">
            <a:spAutoFit/>
          </a:bodyPr>
          <a:lstStyle/>
          <a:p>
            <a:pPr>
              <a:buFont typeface="Arial" pitchFamily="34" charset="0"/>
              <a:buChar char="•"/>
            </a:pPr>
            <a:r>
              <a:rPr lang="en-US" sz="2400" dirty="0" smtClean="0">
                <a:latin typeface="+mn-lt"/>
              </a:rPr>
              <a:t>Adapt modules, using same architecture, for another mission</a:t>
            </a:r>
          </a:p>
          <a:p>
            <a:pPr lvl="1">
              <a:buFont typeface="Arial" pitchFamily="34" charset="0"/>
              <a:buChar char="•"/>
            </a:pPr>
            <a:r>
              <a:rPr lang="en-US" sz="2400" dirty="0" smtClean="0">
                <a:latin typeface="+mn-lt"/>
              </a:rPr>
              <a:t>Manned lunar exploration, including regular surface missions </a:t>
            </a:r>
          </a:p>
          <a:p>
            <a:pPr>
              <a:buFont typeface="Arial" pitchFamily="34" charset="0"/>
              <a:buChar char="•"/>
            </a:pPr>
            <a:r>
              <a:rPr lang="en-US" sz="2400" dirty="0" smtClean="0">
                <a:latin typeface="+mn-lt"/>
              </a:rPr>
              <a:t>Did not modify any of the core modules, sized for flexible NEO mission, for lunar program </a:t>
            </a:r>
          </a:p>
          <a:p>
            <a:pPr>
              <a:buFont typeface="Arial" pitchFamily="34" charset="0"/>
              <a:buChar char="•"/>
            </a:pPr>
            <a:r>
              <a:rPr lang="en-US" sz="2400" dirty="0" smtClean="0">
                <a:latin typeface="+mn-lt"/>
              </a:rPr>
              <a:t>Only developed 1 new vehicle, the </a:t>
            </a:r>
            <a:r>
              <a:rPr lang="en-US" sz="2400" dirty="0" err="1" smtClean="0">
                <a:latin typeface="+mn-lt"/>
              </a:rPr>
              <a:t>lander</a:t>
            </a:r>
            <a:r>
              <a:rPr lang="en-US" sz="2400" dirty="0" smtClean="0">
                <a:latin typeface="+mn-lt"/>
              </a:rPr>
              <a:t> module</a:t>
            </a:r>
            <a:endParaRPr lang="en-US" sz="2400" dirty="0">
              <a:latin typeface="+mn-lt"/>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Low Lunar Orbit</a:t>
            </a:r>
            <a:endParaRPr lang="en-US" dirty="0"/>
          </a:p>
        </p:txBody>
      </p:sp>
      <p:sp>
        <p:nvSpPr>
          <p:cNvPr id="21507" name="Rectangle 3"/>
          <p:cNvSpPr>
            <a:spLocks noChangeArrowheads="1"/>
          </p:cNvSpPr>
          <p:nvPr/>
        </p:nvSpPr>
        <p:spPr bwMode="auto">
          <a:xfrm>
            <a:off x="990600" y="1447800"/>
            <a:ext cx="3810000" cy="2308324"/>
          </a:xfrm>
          <a:prstGeom prst="rect">
            <a:avLst/>
          </a:prstGeom>
          <a:noFill/>
          <a:ln w="9525">
            <a:noFill/>
            <a:miter lim="800000"/>
            <a:headEnd/>
            <a:tailEnd/>
          </a:ln>
        </p:spPr>
        <p:txBody>
          <a:bodyPr wrap="square">
            <a:spAutoFit/>
          </a:bodyPr>
          <a:lstStyle/>
          <a:p>
            <a:pPr>
              <a:buFont typeface="Arial" charset="0"/>
              <a:buChar char="•"/>
            </a:pPr>
            <a:r>
              <a:rPr lang="en-US" sz="2400" dirty="0">
                <a:latin typeface="Calibri" pitchFamily="34" charset="0"/>
              </a:rPr>
              <a:t>Mission Objectives</a:t>
            </a:r>
          </a:p>
          <a:p>
            <a:pPr lvl="1">
              <a:buFont typeface="Arial" charset="0"/>
              <a:buChar char="•"/>
            </a:pPr>
            <a:r>
              <a:rPr lang="en-US" sz="2400" dirty="0">
                <a:latin typeface="Calibri" pitchFamily="34" charset="0"/>
              </a:rPr>
              <a:t>Science</a:t>
            </a:r>
          </a:p>
          <a:p>
            <a:pPr lvl="1">
              <a:buFont typeface="Arial" charset="0"/>
              <a:buChar char="•"/>
            </a:pPr>
            <a:r>
              <a:rPr lang="en-US" sz="2400" dirty="0">
                <a:latin typeface="Calibri" pitchFamily="34" charset="0"/>
              </a:rPr>
              <a:t>Exploration</a:t>
            </a:r>
          </a:p>
          <a:p>
            <a:pPr>
              <a:buFont typeface="Arial" charset="0"/>
              <a:buChar char="•"/>
            </a:pPr>
            <a:r>
              <a:rPr lang="en-US" sz="2400" dirty="0">
                <a:latin typeface="Calibri" pitchFamily="34" charset="0"/>
              </a:rPr>
              <a:t>Mission Benefits</a:t>
            </a:r>
          </a:p>
          <a:p>
            <a:pPr lvl="1">
              <a:buFont typeface="Arial" charset="0"/>
              <a:buChar char="•"/>
            </a:pPr>
            <a:r>
              <a:rPr lang="en-US" sz="2400" u="sng" dirty="0">
                <a:latin typeface="Calibri" pitchFamily="34" charset="0"/>
              </a:rPr>
              <a:t>Manned exploration</a:t>
            </a:r>
            <a:endParaRPr lang="en-US" sz="2400" dirty="0">
              <a:latin typeface="Calibri" pitchFamily="34" charset="0"/>
            </a:endParaRPr>
          </a:p>
          <a:p>
            <a:pPr lvl="1">
              <a:buFont typeface="Arial" charset="0"/>
              <a:buChar char="•"/>
            </a:pPr>
            <a:r>
              <a:rPr lang="en-US" sz="2400" dirty="0">
                <a:latin typeface="Calibri" pitchFamily="34" charset="0"/>
              </a:rPr>
              <a:t>Experience out of </a:t>
            </a:r>
            <a:r>
              <a:rPr lang="en-US" sz="2400" dirty="0" smtClean="0">
                <a:latin typeface="Calibri" pitchFamily="34" charset="0"/>
              </a:rPr>
              <a:t>LEO</a:t>
            </a:r>
            <a:endParaRPr lang="en-US" sz="2400" dirty="0">
              <a:latin typeface="Calibri" pitchFamily="34" charset="0"/>
            </a:endParaRPr>
          </a:p>
        </p:txBody>
      </p:sp>
      <p:graphicFrame>
        <p:nvGraphicFramePr>
          <p:cNvPr id="8" name="Table 7"/>
          <p:cNvGraphicFramePr>
            <a:graphicFrameLocks noGrp="1"/>
          </p:cNvGraphicFramePr>
          <p:nvPr/>
        </p:nvGraphicFramePr>
        <p:xfrm>
          <a:off x="1447800" y="4953000"/>
          <a:ext cx="6096000" cy="1010920"/>
        </p:xfrm>
        <a:graphic>
          <a:graphicData uri="http://schemas.openxmlformats.org/drawingml/2006/table">
            <a:tbl>
              <a:tblPr firstRow="1" bandRow="1">
                <a:tableStyleId>{5C22544A-7EE6-4342-B048-85BDC9FD1C3A}</a:tableStyleId>
              </a:tblPr>
              <a:tblGrid>
                <a:gridCol w="1524000"/>
                <a:gridCol w="1524000"/>
                <a:gridCol w="1600200"/>
                <a:gridCol w="1447800"/>
              </a:tblGrid>
              <a:tr h="370840">
                <a:tc>
                  <a:txBody>
                    <a:bodyPr/>
                    <a:lstStyle/>
                    <a:p>
                      <a:r>
                        <a:rPr lang="en-US" dirty="0" smtClean="0"/>
                        <a:t>Mission Duration</a:t>
                      </a:r>
                      <a:endParaRPr lang="en-US" dirty="0"/>
                    </a:p>
                  </a:txBody>
                  <a:tcPr/>
                </a:tc>
                <a:tc>
                  <a:txBody>
                    <a:bodyPr/>
                    <a:lstStyle/>
                    <a:p>
                      <a:r>
                        <a:rPr lang="en-US" dirty="0" smtClean="0"/>
                        <a:t>Outbound Delta-V</a:t>
                      </a:r>
                      <a:endParaRPr lang="en-US" dirty="0"/>
                    </a:p>
                  </a:txBody>
                  <a:tcPr/>
                </a:tc>
                <a:tc>
                  <a:txBody>
                    <a:bodyPr/>
                    <a:lstStyle/>
                    <a:p>
                      <a:r>
                        <a:rPr lang="en-US" dirty="0" smtClean="0"/>
                        <a:t>Return Delta-V</a:t>
                      </a:r>
                      <a:endParaRPr lang="en-US" dirty="0"/>
                    </a:p>
                  </a:txBody>
                  <a:tcPr/>
                </a:tc>
                <a:tc>
                  <a:txBody>
                    <a:bodyPr/>
                    <a:lstStyle/>
                    <a:p>
                      <a:r>
                        <a:rPr lang="en-US" dirty="0" smtClean="0"/>
                        <a:t>Total Delta-V</a:t>
                      </a:r>
                      <a:endParaRPr lang="en-US" dirty="0"/>
                    </a:p>
                  </a:txBody>
                  <a:tcPr/>
                </a:tc>
              </a:tr>
              <a:tr h="370840">
                <a:tc>
                  <a:txBody>
                    <a:bodyPr/>
                    <a:lstStyle/>
                    <a:p>
                      <a:r>
                        <a:rPr lang="en-US" dirty="0" smtClean="0"/>
                        <a:t>14 days</a:t>
                      </a:r>
                      <a:endParaRPr lang="en-US" dirty="0"/>
                    </a:p>
                  </a:txBody>
                  <a:tcPr/>
                </a:tc>
                <a:tc>
                  <a:txBody>
                    <a:bodyPr/>
                    <a:lstStyle/>
                    <a:p>
                      <a:r>
                        <a:rPr lang="en-US" dirty="0" smtClean="0"/>
                        <a:t>3.9 km/s</a:t>
                      </a:r>
                    </a:p>
                  </a:txBody>
                  <a:tcPr/>
                </a:tc>
                <a:tc>
                  <a:txBody>
                    <a:bodyPr/>
                    <a:lstStyle/>
                    <a:p>
                      <a:r>
                        <a:rPr lang="en-US" dirty="0" smtClean="0"/>
                        <a:t>~1.0km/s</a:t>
                      </a:r>
                      <a:endParaRPr lang="en-US" dirty="0"/>
                    </a:p>
                  </a:txBody>
                  <a:tcPr/>
                </a:tc>
                <a:tc>
                  <a:txBody>
                    <a:bodyPr/>
                    <a:lstStyle/>
                    <a:p>
                      <a:r>
                        <a:rPr lang="en-US" dirty="0" smtClean="0"/>
                        <a:t>4.9 km/s</a:t>
                      </a:r>
                      <a:endParaRPr lang="en-US" dirty="0"/>
                    </a:p>
                  </a:txBody>
                  <a:tcPr/>
                </a:tc>
              </a:tr>
            </a:tbl>
          </a:graphicData>
        </a:graphic>
      </p:graphicFrame>
      <p:sp>
        <p:nvSpPr>
          <p:cNvPr id="5" name="Rectangle 3"/>
          <p:cNvSpPr>
            <a:spLocks noChangeArrowheads="1"/>
          </p:cNvSpPr>
          <p:nvPr/>
        </p:nvSpPr>
        <p:spPr bwMode="auto">
          <a:xfrm>
            <a:off x="4953000" y="1524000"/>
            <a:ext cx="3810000" cy="3416320"/>
          </a:xfrm>
          <a:prstGeom prst="rect">
            <a:avLst/>
          </a:prstGeom>
          <a:noFill/>
          <a:ln w="9525">
            <a:noFill/>
            <a:miter lim="800000"/>
            <a:headEnd/>
            <a:tailEnd/>
          </a:ln>
        </p:spPr>
        <p:txBody>
          <a:bodyPr wrap="square">
            <a:spAutoFit/>
          </a:bodyPr>
          <a:lstStyle/>
          <a:p>
            <a:pPr>
              <a:buFont typeface="Arial" charset="0"/>
              <a:buChar char="•"/>
            </a:pPr>
            <a:r>
              <a:rPr lang="en-US" sz="2400" dirty="0">
                <a:latin typeface="Calibri" pitchFamily="34" charset="0"/>
              </a:rPr>
              <a:t>Mission </a:t>
            </a:r>
            <a:r>
              <a:rPr lang="en-US" sz="2400" dirty="0" smtClean="0">
                <a:latin typeface="Calibri" pitchFamily="34" charset="0"/>
              </a:rPr>
              <a:t>Hardware</a:t>
            </a:r>
          </a:p>
          <a:p>
            <a:pPr lvl="1">
              <a:buFont typeface="Arial" charset="0"/>
              <a:buChar char="•"/>
            </a:pPr>
            <a:r>
              <a:rPr lang="en-US" sz="2400" dirty="0" smtClean="0">
                <a:latin typeface="Calibri" pitchFamily="34" charset="0"/>
              </a:rPr>
              <a:t>3 Launches</a:t>
            </a:r>
            <a:endParaRPr lang="en-US" sz="2400" dirty="0">
              <a:latin typeface="Calibri" pitchFamily="34" charset="0"/>
            </a:endParaRPr>
          </a:p>
          <a:p>
            <a:pPr lvl="1">
              <a:buFont typeface="Arial" charset="0"/>
              <a:buChar char="•"/>
            </a:pPr>
            <a:r>
              <a:rPr lang="en-US" sz="2400" dirty="0" smtClean="0">
                <a:latin typeface="Calibri" pitchFamily="34" charset="0"/>
              </a:rPr>
              <a:t>1 crew + Partial PnP module</a:t>
            </a:r>
          </a:p>
          <a:p>
            <a:pPr lvl="1">
              <a:buFont typeface="Arial" charset="0"/>
              <a:buChar char="•"/>
            </a:pPr>
            <a:r>
              <a:rPr lang="en-US" sz="2400" dirty="0" smtClean="0">
                <a:latin typeface="Calibri" pitchFamily="34" charset="0"/>
              </a:rPr>
              <a:t>2 full PnP modules</a:t>
            </a:r>
          </a:p>
          <a:p>
            <a:pPr>
              <a:buFont typeface="Arial" charset="0"/>
              <a:buChar char="•"/>
            </a:pPr>
            <a:r>
              <a:rPr lang="en-US" sz="2400" dirty="0" smtClean="0">
                <a:latin typeface="Calibri" pitchFamily="34" charset="0"/>
              </a:rPr>
              <a:t>Short duration b/c of small quarters</a:t>
            </a:r>
          </a:p>
          <a:p>
            <a:pPr lvl="1">
              <a:buFont typeface="Arial" charset="0"/>
              <a:buChar char="•"/>
            </a:pPr>
            <a:r>
              <a:rPr lang="en-US" sz="2400" dirty="0" smtClean="0">
                <a:latin typeface="Calibri" pitchFamily="34" charset="0"/>
              </a:rPr>
              <a:t>Consider 2 person crew for comfort</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LTO to LLO</a:t>
            </a:r>
            <a:endParaRPr lang="en-US" dirty="0"/>
          </a:p>
        </p:txBody>
      </p:sp>
      <p:sp>
        <p:nvSpPr>
          <p:cNvPr id="3" name="TextBox 2"/>
          <p:cNvSpPr txBox="1"/>
          <p:nvPr/>
        </p:nvSpPr>
        <p:spPr>
          <a:xfrm>
            <a:off x="990600" y="1905000"/>
            <a:ext cx="6553200" cy="2585323"/>
          </a:xfrm>
          <a:prstGeom prst="rect">
            <a:avLst/>
          </a:prstGeom>
          <a:noFill/>
        </p:spPr>
        <p:txBody>
          <a:bodyPr wrap="square" rtlCol="0">
            <a:spAutoFit/>
          </a:bodyPr>
          <a:lstStyle/>
          <a:p>
            <a:pPr>
              <a:buFont typeface="Arial" pitchFamily="34" charset="0"/>
              <a:buChar char="•"/>
            </a:pPr>
            <a:r>
              <a:rPr lang="en-US" dirty="0" smtClean="0"/>
              <a:t> Delta IV Heavy mass to LTO = 9984 kg</a:t>
            </a:r>
          </a:p>
          <a:p>
            <a:pPr>
              <a:buFont typeface="Arial" pitchFamily="34" charset="0"/>
              <a:buChar char="•"/>
            </a:pPr>
            <a:endParaRPr lang="en-US" dirty="0" smtClean="0"/>
          </a:p>
          <a:p>
            <a:pPr>
              <a:buFont typeface="Arial" pitchFamily="34" charset="0"/>
              <a:buChar char="•"/>
            </a:pPr>
            <a:r>
              <a:rPr lang="en-US" dirty="0" smtClean="0"/>
              <a:t> 801 m/s </a:t>
            </a:r>
            <a:r>
              <a:rPr lang="en-US" dirty="0" err="1" smtClean="0"/>
              <a:t>deltaV</a:t>
            </a:r>
            <a:r>
              <a:rPr lang="en-US" dirty="0" smtClean="0"/>
              <a:t> required for LLO insertion</a:t>
            </a:r>
          </a:p>
          <a:p>
            <a:pPr>
              <a:buFont typeface="Arial" pitchFamily="34" charset="0"/>
              <a:buChar char="•"/>
            </a:pPr>
            <a:endParaRPr lang="en-US" dirty="0" smtClean="0"/>
          </a:p>
          <a:p>
            <a:pPr>
              <a:buFont typeface="Arial" pitchFamily="34" charset="0"/>
              <a:buChar char="•"/>
            </a:pPr>
            <a:r>
              <a:rPr lang="en-US" dirty="0" smtClean="0"/>
              <a:t> LLO insertion requires 2282 kg of propellant</a:t>
            </a:r>
          </a:p>
          <a:p>
            <a:pPr>
              <a:buFont typeface="Arial" pitchFamily="34" charset="0"/>
              <a:buChar char="•"/>
            </a:pPr>
            <a:endParaRPr lang="en-US" dirty="0" smtClean="0"/>
          </a:p>
          <a:p>
            <a:pPr>
              <a:buFont typeface="Arial" pitchFamily="34" charset="0"/>
              <a:buChar char="•"/>
            </a:pPr>
            <a:r>
              <a:rPr lang="en-US" dirty="0" smtClean="0"/>
              <a:t> Max payload mass to LLO = 6703 kg</a:t>
            </a:r>
          </a:p>
          <a:p>
            <a:pPr>
              <a:buFont typeface="Arial" pitchFamily="34" charset="0"/>
              <a:buChar char="•"/>
            </a:pPr>
            <a:endParaRPr lang="en-US" dirty="0" smtClean="0"/>
          </a:p>
          <a:p>
            <a:pPr>
              <a:buFont typeface="Arial" pitchFamily="34" charset="0"/>
              <a:buChar char="•"/>
            </a:pPr>
            <a:endParaRPr lang="en-US" dirty="0" smtClean="0"/>
          </a:p>
        </p:txBody>
      </p:sp>
      <p:sp>
        <p:nvSpPr>
          <p:cNvPr id="4" name="TextBox 3"/>
          <p:cNvSpPr txBox="1"/>
          <p:nvPr/>
        </p:nvSpPr>
        <p:spPr>
          <a:xfrm>
            <a:off x="1295400" y="4876800"/>
            <a:ext cx="6629400" cy="461665"/>
          </a:xfrm>
          <a:prstGeom prst="rect">
            <a:avLst/>
          </a:prstGeom>
          <a:noFill/>
          <a:ln w="25400">
            <a:solidFill>
              <a:schemeClr val="accent1"/>
            </a:solidFill>
          </a:ln>
        </p:spPr>
        <p:txBody>
          <a:bodyPr wrap="square" rtlCol="0">
            <a:spAutoFit/>
          </a:bodyPr>
          <a:lstStyle/>
          <a:p>
            <a:r>
              <a:rPr lang="en-US" sz="2400" dirty="0" smtClean="0"/>
              <a:t>Design parameter of 6703 kg for vehicle in LLO</a:t>
            </a:r>
            <a:endParaRPr lang="en-US" sz="240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reeform 23"/>
          <p:cNvSpPr/>
          <p:nvPr/>
        </p:nvSpPr>
        <p:spPr>
          <a:xfrm rot="8105671">
            <a:off x="5335848" y="2749404"/>
            <a:ext cx="3120503" cy="2806990"/>
          </a:xfrm>
          <a:custGeom>
            <a:avLst/>
            <a:gdLst>
              <a:gd name="connsiteX0" fmla="*/ 0 w 2536372"/>
              <a:gd name="connsiteY0" fmla="*/ 2057400 h 2057400"/>
              <a:gd name="connsiteX1" fmla="*/ 783772 w 2536372"/>
              <a:gd name="connsiteY1" fmla="*/ 664029 h 2057400"/>
              <a:gd name="connsiteX2" fmla="*/ 2536372 w 2536372"/>
              <a:gd name="connsiteY2" fmla="*/ 0 h 2057400"/>
              <a:gd name="connsiteX3" fmla="*/ 2536372 w 2536372"/>
              <a:gd name="connsiteY3" fmla="*/ 0 h 2057400"/>
              <a:gd name="connsiteX0" fmla="*/ 0 w 2536372"/>
              <a:gd name="connsiteY0" fmla="*/ 2057400 h 2057400"/>
              <a:gd name="connsiteX1" fmla="*/ 905847 w 2536372"/>
              <a:gd name="connsiteY1" fmla="*/ 835819 h 2057400"/>
              <a:gd name="connsiteX2" fmla="*/ 2536372 w 2536372"/>
              <a:gd name="connsiteY2" fmla="*/ 0 h 2057400"/>
              <a:gd name="connsiteX3" fmla="*/ 2536372 w 2536372"/>
              <a:gd name="connsiteY3" fmla="*/ 0 h 2057400"/>
              <a:gd name="connsiteX0" fmla="*/ 0 w 2536372"/>
              <a:gd name="connsiteY0" fmla="*/ 2057400 h 2057400"/>
              <a:gd name="connsiteX1" fmla="*/ 845457 w 2536372"/>
              <a:gd name="connsiteY1" fmla="*/ 707232 h 2057400"/>
              <a:gd name="connsiteX2" fmla="*/ 2536372 w 2536372"/>
              <a:gd name="connsiteY2" fmla="*/ 0 h 2057400"/>
              <a:gd name="connsiteX3" fmla="*/ 2536372 w 2536372"/>
              <a:gd name="connsiteY3" fmla="*/ 0 h 2057400"/>
            </a:gdLst>
            <a:ahLst/>
            <a:cxnLst>
              <a:cxn ang="0">
                <a:pos x="connsiteX0" y="connsiteY0"/>
              </a:cxn>
              <a:cxn ang="0">
                <a:pos x="connsiteX1" y="connsiteY1"/>
              </a:cxn>
              <a:cxn ang="0">
                <a:pos x="connsiteX2" y="connsiteY2"/>
              </a:cxn>
              <a:cxn ang="0">
                <a:pos x="connsiteX3" y="connsiteY3"/>
              </a:cxn>
            </a:cxnLst>
            <a:rect l="l" t="t" r="r" b="b"/>
            <a:pathLst>
              <a:path w="2536372" h="2057400">
                <a:moveTo>
                  <a:pt x="0" y="2057400"/>
                </a:moveTo>
                <a:cubicBezTo>
                  <a:pt x="180521" y="1532164"/>
                  <a:pt x="422728" y="1050132"/>
                  <a:pt x="845457" y="707232"/>
                </a:cubicBezTo>
                <a:cubicBezTo>
                  <a:pt x="1268186" y="364332"/>
                  <a:pt x="2264618" y="139303"/>
                  <a:pt x="2536372" y="0"/>
                </a:cubicBezTo>
                <a:lnTo>
                  <a:pt x="2536372" y="0"/>
                </a:lnTo>
              </a:path>
            </a:pathLst>
          </a:custGeom>
          <a:ln w="57150">
            <a:solidFill>
              <a:schemeClr val="accent2">
                <a:lumMod val="75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 name="Pie 35"/>
          <p:cNvSpPr/>
          <p:nvPr/>
        </p:nvSpPr>
        <p:spPr>
          <a:xfrm rot="5400000">
            <a:off x="2628900" y="3009900"/>
            <a:ext cx="1828800" cy="7086600"/>
          </a:xfrm>
          <a:prstGeom prst="pie">
            <a:avLst>
              <a:gd name="adj1" fmla="val 5423424"/>
              <a:gd name="adj2" fmla="val 16200000"/>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a:xfrm>
            <a:off x="609600" y="228600"/>
            <a:ext cx="8229600" cy="773112"/>
          </a:xfrm>
        </p:spPr>
        <p:txBody>
          <a:bodyPr/>
          <a:lstStyle/>
          <a:p>
            <a:pPr algn="l"/>
            <a:r>
              <a:rPr lang="en-US" dirty="0" smtClean="0"/>
              <a:t>LLO Mission</a:t>
            </a:r>
            <a:endParaRPr lang="en-US" dirty="0"/>
          </a:p>
        </p:txBody>
      </p:sp>
      <p:sp>
        <p:nvSpPr>
          <p:cNvPr id="3" name="Oval 2"/>
          <p:cNvSpPr/>
          <p:nvPr/>
        </p:nvSpPr>
        <p:spPr>
          <a:xfrm rot="1578932">
            <a:off x="4874404" y="159445"/>
            <a:ext cx="2637880" cy="2324720"/>
          </a:xfrm>
          <a:prstGeom prst="ellipse">
            <a:avLst/>
          </a:prstGeom>
          <a:solidFill>
            <a:schemeClr val="bg1">
              <a:lumMod val="65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grpSp>
        <p:nvGrpSpPr>
          <p:cNvPr id="66" name="Group 65"/>
          <p:cNvGrpSpPr/>
          <p:nvPr/>
        </p:nvGrpSpPr>
        <p:grpSpPr>
          <a:xfrm rot="10800000">
            <a:off x="990600" y="3733800"/>
            <a:ext cx="506722" cy="725553"/>
            <a:chOff x="588574" y="3749221"/>
            <a:chExt cx="506722" cy="725553"/>
          </a:xfrm>
        </p:grpSpPr>
        <p:sp>
          <p:nvSpPr>
            <p:cNvPr id="4" name="Isosceles Triangle 3"/>
            <p:cNvSpPr/>
            <p:nvPr/>
          </p:nvSpPr>
          <p:spPr>
            <a:xfrm rot="12563230">
              <a:off x="588574" y="4169974"/>
              <a:ext cx="3048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rot="1800000">
              <a:off x="793231" y="3749221"/>
              <a:ext cx="302065" cy="510668"/>
            </a:xfrm>
            <a:prstGeom prst="roundRect">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5400000" scaled="1"/>
              <a:tileRect/>
            </a:gra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sp>
        <p:nvSpPr>
          <p:cNvPr id="7" name="Rounded Rectangle 6"/>
          <p:cNvSpPr/>
          <p:nvPr/>
        </p:nvSpPr>
        <p:spPr>
          <a:xfrm rot="1800000">
            <a:off x="406522" y="5002310"/>
            <a:ext cx="329956" cy="4953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3" name="Freeform 22"/>
          <p:cNvSpPr/>
          <p:nvPr/>
        </p:nvSpPr>
        <p:spPr>
          <a:xfrm>
            <a:off x="838200" y="1524000"/>
            <a:ext cx="4191000" cy="4419599"/>
          </a:xfrm>
          <a:custGeom>
            <a:avLst/>
            <a:gdLst>
              <a:gd name="connsiteX0" fmla="*/ 0 w 2536372"/>
              <a:gd name="connsiteY0" fmla="*/ 2057400 h 2057400"/>
              <a:gd name="connsiteX1" fmla="*/ 783772 w 2536372"/>
              <a:gd name="connsiteY1" fmla="*/ 664029 h 2057400"/>
              <a:gd name="connsiteX2" fmla="*/ 2536372 w 2536372"/>
              <a:gd name="connsiteY2" fmla="*/ 0 h 2057400"/>
              <a:gd name="connsiteX3" fmla="*/ 2536372 w 2536372"/>
              <a:gd name="connsiteY3" fmla="*/ 0 h 2057400"/>
              <a:gd name="connsiteX0" fmla="*/ 0 w 2536372"/>
              <a:gd name="connsiteY0" fmla="*/ 2057400 h 2057400"/>
              <a:gd name="connsiteX1" fmla="*/ 905847 w 2536372"/>
              <a:gd name="connsiteY1" fmla="*/ 835819 h 2057400"/>
              <a:gd name="connsiteX2" fmla="*/ 2536372 w 2536372"/>
              <a:gd name="connsiteY2" fmla="*/ 0 h 2057400"/>
              <a:gd name="connsiteX3" fmla="*/ 2536372 w 2536372"/>
              <a:gd name="connsiteY3" fmla="*/ 0 h 2057400"/>
              <a:gd name="connsiteX0" fmla="*/ 0 w 2536372"/>
              <a:gd name="connsiteY0" fmla="*/ 2057400 h 2057400"/>
              <a:gd name="connsiteX1" fmla="*/ 845457 w 2536372"/>
              <a:gd name="connsiteY1" fmla="*/ 707232 h 2057400"/>
              <a:gd name="connsiteX2" fmla="*/ 2536372 w 2536372"/>
              <a:gd name="connsiteY2" fmla="*/ 0 h 2057400"/>
              <a:gd name="connsiteX3" fmla="*/ 2536372 w 2536372"/>
              <a:gd name="connsiteY3" fmla="*/ 0 h 2057400"/>
            </a:gdLst>
            <a:ahLst/>
            <a:cxnLst>
              <a:cxn ang="0">
                <a:pos x="connsiteX0" y="connsiteY0"/>
              </a:cxn>
              <a:cxn ang="0">
                <a:pos x="connsiteX1" y="connsiteY1"/>
              </a:cxn>
              <a:cxn ang="0">
                <a:pos x="connsiteX2" y="connsiteY2"/>
              </a:cxn>
              <a:cxn ang="0">
                <a:pos x="connsiteX3" y="connsiteY3"/>
              </a:cxn>
            </a:cxnLst>
            <a:rect l="l" t="t" r="r" b="b"/>
            <a:pathLst>
              <a:path w="2536372" h="2057400">
                <a:moveTo>
                  <a:pt x="0" y="2057400"/>
                </a:moveTo>
                <a:cubicBezTo>
                  <a:pt x="180521" y="1532164"/>
                  <a:pt x="422728" y="1050132"/>
                  <a:pt x="845457" y="707232"/>
                </a:cubicBezTo>
                <a:cubicBezTo>
                  <a:pt x="1268186" y="364332"/>
                  <a:pt x="2264618" y="139303"/>
                  <a:pt x="2536372" y="0"/>
                </a:cubicBezTo>
                <a:lnTo>
                  <a:pt x="2536372" y="0"/>
                </a:lnTo>
              </a:path>
            </a:pathLst>
          </a:custGeom>
          <a:ln w="57150">
            <a:solidFill>
              <a:schemeClr val="accent6">
                <a:lumMod val="75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 name="Isosceles Triangle 24"/>
          <p:cNvSpPr/>
          <p:nvPr/>
        </p:nvSpPr>
        <p:spPr>
          <a:xfrm rot="1802652">
            <a:off x="6609025" y="5542225"/>
            <a:ext cx="3048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2667000" y="5943600"/>
            <a:ext cx="2362200" cy="461665"/>
          </a:xfrm>
          <a:prstGeom prst="rect">
            <a:avLst/>
          </a:prstGeom>
          <a:noFill/>
        </p:spPr>
        <p:txBody>
          <a:bodyPr wrap="square" rtlCol="0">
            <a:spAutoFit/>
          </a:bodyPr>
          <a:lstStyle/>
          <a:p>
            <a:r>
              <a:rPr lang="en-US" sz="2400" dirty="0" smtClean="0">
                <a:latin typeface="+mn-lt"/>
              </a:rPr>
              <a:t>Earth</a:t>
            </a:r>
            <a:endParaRPr lang="en-US" sz="2400" dirty="0">
              <a:latin typeface="+mn-lt"/>
            </a:endParaRPr>
          </a:p>
        </p:txBody>
      </p:sp>
      <p:sp>
        <p:nvSpPr>
          <p:cNvPr id="27" name="TextBox 26"/>
          <p:cNvSpPr txBox="1"/>
          <p:nvPr/>
        </p:nvSpPr>
        <p:spPr>
          <a:xfrm rot="1892596">
            <a:off x="5604546" y="1159337"/>
            <a:ext cx="1066800" cy="461665"/>
          </a:xfrm>
          <a:prstGeom prst="rect">
            <a:avLst/>
          </a:prstGeom>
          <a:noFill/>
        </p:spPr>
        <p:txBody>
          <a:bodyPr wrap="square" rtlCol="0">
            <a:spAutoFit/>
          </a:bodyPr>
          <a:lstStyle/>
          <a:p>
            <a:r>
              <a:rPr lang="en-US" sz="2400" dirty="0" smtClean="0">
                <a:latin typeface="+mn-lt"/>
              </a:rPr>
              <a:t>Moon</a:t>
            </a:r>
            <a:endParaRPr lang="en-US" sz="2400" dirty="0">
              <a:latin typeface="+mn-lt"/>
            </a:endParaRPr>
          </a:p>
        </p:txBody>
      </p:sp>
      <p:cxnSp>
        <p:nvCxnSpPr>
          <p:cNvPr id="35" name="Shape 49"/>
          <p:cNvCxnSpPr>
            <a:stCxn id="25" idx="0"/>
            <a:endCxn id="88" idx="2"/>
          </p:cNvCxnSpPr>
          <p:nvPr/>
        </p:nvCxnSpPr>
        <p:spPr>
          <a:xfrm rot="16200000" flipV="1">
            <a:off x="6489166" y="5214141"/>
            <a:ext cx="555471" cy="141652"/>
          </a:xfrm>
          <a:prstGeom prst="curvedConnector3">
            <a:avLst>
              <a:gd name="adj1" fmla="val 50000"/>
            </a:avLst>
          </a:prstGeom>
          <a:ln w="38100">
            <a:solidFill>
              <a:schemeClr val="accent4">
                <a:lumMod val="75000"/>
              </a:schemeClr>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65" name="Rounded Rectangle 64"/>
          <p:cNvSpPr/>
          <p:nvPr/>
        </p:nvSpPr>
        <p:spPr>
          <a:xfrm rot="1800000">
            <a:off x="711322" y="4468910"/>
            <a:ext cx="329956" cy="4953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68" name="TextBox 67"/>
          <p:cNvSpPr txBox="1"/>
          <p:nvPr/>
        </p:nvSpPr>
        <p:spPr>
          <a:xfrm>
            <a:off x="1371600" y="4876800"/>
            <a:ext cx="838200" cy="381000"/>
          </a:xfrm>
          <a:prstGeom prst="rect">
            <a:avLst/>
          </a:prstGeom>
          <a:noFill/>
        </p:spPr>
        <p:txBody>
          <a:bodyPr wrap="square" rtlCol="0">
            <a:spAutoFit/>
          </a:bodyPr>
          <a:lstStyle/>
          <a:p>
            <a:r>
              <a:rPr lang="en-US" dirty="0" smtClean="0"/>
              <a:t>LEO</a:t>
            </a:r>
            <a:endParaRPr lang="en-US" dirty="0"/>
          </a:p>
        </p:txBody>
      </p:sp>
      <p:grpSp>
        <p:nvGrpSpPr>
          <p:cNvPr id="71" name="Group 70"/>
          <p:cNvGrpSpPr/>
          <p:nvPr/>
        </p:nvGrpSpPr>
        <p:grpSpPr>
          <a:xfrm rot="12968510">
            <a:off x="4127604" y="1222615"/>
            <a:ext cx="506722" cy="725553"/>
            <a:chOff x="588574" y="3749221"/>
            <a:chExt cx="506722" cy="725553"/>
          </a:xfrm>
        </p:grpSpPr>
        <p:sp>
          <p:nvSpPr>
            <p:cNvPr id="72" name="Isosceles Triangle 71"/>
            <p:cNvSpPr/>
            <p:nvPr/>
          </p:nvSpPr>
          <p:spPr>
            <a:xfrm rot="12563230">
              <a:off x="588574" y="4169974"/>
              <a:ext cx="3048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ounded Rectangle 72"/>
            <p:cNvSpPr/>
            <p:nvPr/>
          </p:nvSpPr>
          <p:spPr>
            <a:xfrm rot="1800000">
              <a:off x="793231" y="3749221"/>
              <a:ext cx="302065" cy="510668"/>
            </a:xfrm>
            <a:prstGeom prst="roundRect">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5400000" scaled="1"/>
              <a:tileRect/>
            </a:gra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sp>
        <p:nvSpPr>
          <p:cNvPr id="75" name="Rounded Rectangle 74"/>
          <p:cNvSpPr/>
          <p:nvPr/>
        </p:nvSpPr>
        <p:spPr>
          <a:xfrm rot="1800000">
            <a:off x="2616322" y="3859309"/>
            <a:ext cx="329956" cy="495300"/>
          </a:xfrm>
          <a:prstGeom prst="roundRect">
            <a:avLst/>
          </a:prstGeom>
          <a:solidFill>
            <a:schemeClr val="bg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79" name="Rounded Rectangle 78"/>
          <p:cNvSpPr/>
          <p:nvPr/>
        </p:nvSpPr>
        <p:spPr>
          <a:xfrm rot="1800000">
            <a:off x="2921122" y="3325910"/>
            <a:ext cx="329956" cy="495300"/>
          </a:xfrm>
          <a:prstGeom prst="roundRect">
            <a:avLst/>
          </a:prstGeom>
          <a:solidFill>
            <a:schemeClr val="bg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cxnSp>
        <p:nvCxnSpPr>
          <p:cNvPr id="80" name="Shape 69"/>
          <p:cNvCxnSpPr>
            <a:stCxn id="7" idx="3"/>
            <a:endCxn id="75" idx="2"/>
          </p:cNvCxnSpPr>
          <p:nvPr/>
        </p:nvCxnSpPr>
        <p:spPr>
          <a:xfrm flipV="1">
            <a:off x="714375" y="4321430"/>
            <a:ext cx="1943100" cy="1011019"/>
          </a:xfrm>
          <a:prstGeom prst="curvedConnector2">
            <a:avLst/>
          </a:prstGeom>
          <a:ln w="38100">
            <a:solidFill>
              <a:schemeClr val="accent4">
                <a:lumMod val="75000"/>
              </a:schemeClr>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84" name="Shape 69"/>
          <p:cNvCxnSpPr>
            <a:stCxn id="65" idx="3"/>
            <a:endCxn id="79" idx="1"/>
          </p:cNvCxnSpPr>
          <p:nvPr/>
        </p:nvCxnSpPr>
        <p:spPr>
          <a:xfrm flipV="1">
            <a:off x="1019175" y="3491071"/>
            <a:ext cx="1924050" cy="1307978"/>
          </a:xfrm>
          <a:prstGeom prst="curvedConnector3">
            <a:avLst>
              <a:gd name="adj1" fmla="val 50000"/>
            </a:avLst>
          </a:prstGeom>
          <a:ln w="38100">
            <a:solidFill>
              <a:schemeClr val="accent4">
                <a:lumMod val="75000"/>
              </a:schemeClr>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88" name="Rounded Rectangle 87"/>
          <p:cNvSpPr/>
          <p:nvPr/>
        </p:nvSpPr>
        <p:spPr>
          <a:xfrm rot="1800000">
            <a:off x="6654922" y="4545110"/>
            <a:ext cx="329956" cy="495300"/>
          </a:xfrm>
          <a:prstGeom prst="roundRect">
            <a:avLst/>
          </a:prstGeom>
          <a:solidFill>
            <a:schemeClr val="bg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nvGrpSpPr>
          <p:cNvPr id="99" name="Group 98"/>
          <p:cNvGrpSpPr/>
          <p:nvPr/>
        </p:nvGrpSpPr>
        <p:grpSpPr>
          <a:xfrm rot="18632198">
            <a:off x="6740214" y="2580155"/>
            <a:ext cx="506722" cy="725553"/>
            <a:chOff x="588574" y="3749221"/>
            <a:chExt cx="506722" cy="725553"/>
          </a:xfrm>
        </p:grpSpPr>
        <p:sp>
          <p:nvSpPr>
            <p:cNvPr id="100" name="Isosceles Triangle 99"/>
            <p:cNvSpPr/>
            <p:nvPr/>
          </p:nvSpPr>
          <p:spPr>
            <a:xfrm rot="12563230">
              <a:off x="588574" y="4169974"/>
              <a:ext cx="3048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ounded Rectangle 100"/>
            <p:cNvSpPr/>
            <p:nvPr/>
          </p:nvSpPr>
          <p:spPr>
            <a:xfrm rot="1800000">
              <a:off x="793231" y="3749221"/>
              <a:ext cx="302065" cy="510668"/>
            </a:xfrm>
            <a:prstGeom prst="roundRect">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5400000" scaled="1"/>
              <a:tileRect/>
            </a:gra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LLO to Earth re-entry</a:t>
            </a:r>
            <a:endParaRPr lang="en-US" dirty="0"/>
          </a:p>
        </p:txBody>
      </p:sp>
      <p:sp>
        <p:nvSpPr>
          <p:cNvPr id="52227" name="TextBox 3"/>
          <p:cNvSpPr txBox="1">
            <a:spLocks noChangeArrowheads="1"/>
          </p:cNvSpPr>
          <p:nvPr/>
        </p:nvSpPr>
        <p:spPr bwMode="auto">
          <a:xfrm>
            <a:off x="609600" y="1371600"/>
            <a:ext cx="5029200" cy="4247317"/>
          </a:xfrm>
          <a:prstGeom prst="rect">
            <a:avLst/>
          </a:prstGeom>
          <a:noFill/>
          <a:ln w="9525">
            <a:noFill/>
            <a:miter lim="800000"/>
            <a:headEnd/>
            <a:tailEnd/>
          </a:ln>
        </p:spPr>
        <p:txBody>
          <a:bodyPr wrap="square">
            <a:spAutoFit/>
          </a:bodyPr>
          <a:lstStyle/>
          <a:p>
            <a:pPr>
              <a:buFont typeface="Arial" charset="0"/>
              <a:buChar char="•"/>
            </a:pPr>
            <a:r>
              <a:rPr lang="en-US" dirty="0">
                <a:latin typeface="Calibri" pitchFamily="34" charset="0"/>
              </a:rPr>
              <a:t> Use </a:t>
            </a:r>
            <a:r>
              <a:rPr lang="en-US" dirty="0" smtClean="0">
                <a:latin typeface="Calibri" pitchFamily="34" charset="0"/>
              </a:rPr>
              <a:t>Crew Capsule </a:t>
            </a:r>
            <a:r>
              <a:rPr lang="en-US" dirty="0">
                <a:latin typeface="Calibri" pitchFamily="34" charset="0"/>
              </a:rPr>
              <a:t>and </a:t>
            </a:r>
            <a:r>
              <a:rPr lang="en-US" dirty="0" smtClean="0">
                <a:latin typeface="Calibri" pitchFamily="34" charset="0"/>
              </a:rPr>
              <a:t>PnP stage to </a:t>
            </a:r>
            <a:r>
              <a:rPr lang="en-US" dirty="0">
                <a:latin typeface="Calibri" pitchFamily="34" charset="0"/>
              </a:rPr>
              <a:t>return to Earth</a:t>
            </a:r>
          </a:p>
          <a:p>
            <a:pPr>
              <a:buFont typeface="Arial" charset="0"/>
              <a:buChar char="•"/>
            </a:pPr>
            <a:endParaRPr lang="en-US" dirty="0">
              <a:latin typeface="Calibri" pitchFamily="34" charset="0"/>
            </a:endParaRPr>
          </a:p>
          <a:p>
            <a:pPr>
              <a:buFont typeface="Arial" charset="0"/>
              <a:buChar char="•"/>
            </a:pPr>
            <a:r>
              <a:rPr lang="en-US" dirty="0">
                <a:latin typeface="Calibri" pitchFamily="34" charset="0"/>
              </a:rPr>
              <a:t> Total payload = </a:t>
            </a:r>
            <a:r>
              <a:rPr lang="en-US" dirty="0" smtClean="0">
                <a:latin typeface="Calibri" pitchFamily="34" charset="0"/>
              </a:rPr>
              <a:t>8,000 kg (Crew Capsule)</a:t>
            </a:r>
          </a:p>
          <a:p>
            <a:pPr>
              <a:buFont typeface="Arial" charset="0"/>
              <a:buChar char="•"/>
            </a:pPr>
            <a:endParaRPr lang="en-US" dirty="0">
              <a:latin typeface="Calibri" pitchFamily="34" charset="0"/>
            </a:endParaRPr>
          </a:p>
          <a:p>
            <a:pPr>
              <a:buFont typeface="Arial" charset="0"/>
              <a:buChar char="•"/>
            </a:pPr>
            <a:r>
              <a:rPr lang="en-US" dirty="0">
                <a:latin typeface="Calibri" pitchFamily="34" charset="0"/>
              </a:rPr>
              <a:t> </a:t>
            </a:r>
            <a:r>
              <a:rPr lang="en-US" dirty="0" err="1">
                <a:latin typeface="Calibri" pitchFamily="34" charset="0"/>
              </a:rPr>
              <a:t>deltaV</a:t>
            </a:r>
            <a:r>
              <a:rPr lang="en-US" dirty="0">
                <a:latin typeface="Calibri" pitchFamily="34" charset="0"/>
              </a:rPr>
              <a:t> required = 1000 m/s</a:t>
            </a:r>
          </a:p>
          <a:p>
            <a:pPr>
              <a:buFont typeface="Arial" charset="0"/>
              <a:buChar char="•"/>
            </a:pPr>
            <a:endParaRPr lang="en-US" dirty="0">
              <a:latin typeface="Calibri" pitchFamily="34" charset="0"/>
            </a:endParaRPr>
          </a:p>
          <a:p>
            <a:pPr>
              <a:buFont typeface="Arial" charset="0"/>
              <a:buChar char="•"/>
            </a:pPr>
            <a:r>
              <a:rPr lang="en-US" dirty="0">
                <a:latin typeface="Calibri" pitchFamily="34" charset="0"/>
              </a:rPr>
              <a:t> Yields a </a:t>
            </a:r>
            <a:r>
              <a:rPr lang="en-US" dirty="0" smtClean="0">
                <a:latin typeface="Calibri" pitchFamily="34" charset="0"/>
              </a:rPr>
              <a:t>13,954.4 </a:t>
            </a:r>
            <a:r>
              <a:rPr lang="en-US" dirty="0">
                <a:latin typeface="Calibri" pitchFamily="34" charset="0"/>
              </a:rPr>
              <a:t>kg total vehicle mass </a:t>
            </a:r>
            <a:endParaRPr lang="en-US" dirty="0" smtClean="0">
              <a:latin typeface="Calibri" pitchFamily="34" charset="0"/>
            </a:endParaRPr>
          </a:p>
          <a:p>
            <a:pPr lvl="1">
              <a:buFont typeface="Arial" charset="0"/>
              <a:buChar char="•"/>
            </a:pPr>
            <a:r>
              <a:rPr lang="en-US" dirty="0" smtClean="0">
                <a:latin typeface="Calibri" pitchFamily="34" charset="0"/>
              </a:rPr>
              <a:t> 3861.3 kg </a:t>
            </a:r>
            <a:r>
              <a:rPr lang="en-US" dirty="0">
                <a:latin typeface="Calibri" pitchFamily="34" charset="0"/>
              </a:rPr>
              <a:t>of </a:t>
            </a:r>
            <a:r>
              <a:rPr lang="en-US" dirty="0" smtClean="0">
                <a:latin typeface="Calibri" pitchFamily="34" charset="0"/>
              </a:rPr>
              <a:t>propellant for return</a:t>
            </a:r>
            <a:endParaRPr lang="en-US" dirty="0">
              <a:latin typeface="Calibri" pitchFamily="34" charset="0"/>
            </a:endParaRPr>
          </a:p>
          <a:p>
            <a:pPr lvl="1">
              <a:buFont typeface="Arial" charset="0"/>
              <a:buChar char="•"/>
            </a:pPr>
            <a:r>
              <a:rPr lang="en-US" dirty="0">
                <a:latin typeface="Calibri" pitchFamily="34" charset="0"/>
              </a:rPr>
              <a:t> </a:t>
            </a:r>
            <a:r>
              <a:rPr lang="en-US" dirty="0" smtClean="0">
                <a:latin typeface="Calibri" pitchFamily="34" charset="0"/>
              </a:rPr>
              <a:t>PnP optimized </a:t>
            </a:r>
            <a:r>
              <a:rPr lang="en-US" dirty="0">
                <a:latin typeface="Calibri" pitchFamily="34" charset="0"/>
              </a:rPr>
              <a:t>for NEO mission</a:t>
            </a:r>
          </a:p>
          <a:p>
            <a:pPr lvl="1">
              <a:buFont typeface="Arial" charset="0"/>
              <a:buChar char="•"/>
            </a:pPr>
            <a:r>
              <a:rPr lang="en-US" dirty="0">
                <a:latin typeface="Calibri" pitchFamily="34" charset="0"/>
              </a:rPr>
              <a:t> </a:t>
            </a:r>
            <a:r>
              <a:rPr lang="en-US" dirty="0" smtClean="0">
                <a:latin typeface="Calibri" pitchFamily="34" charset="0"/>
              </a:rPr>
              <a:t>31.4% </a:t>
            </a:r>
            <a:r>
              <a:rPr lang="en-US" dirty="0">
                <a:latin typeface="Calibri" pitchFamily="34" charset="0"/>
              </a:rPr>
              <a:t>of max fuel capability </a:t>
            </a:r>
            <a:r>
              <a:rPr lang="en-US" dirty="0" smtClean="0">
                <a:latin typeface="Calibri" pitchFamily="34" charset="0"/>
              </a:rPr>
              <a:t>(12,300 kg) of PnP stage </a:t>
            </a:r>
          </a:p>
          <a:p>
            <a:pPr lvl="1">
              <a:buFont typeface="Arial" charset="0"/>
              <a:buChar char="•"/>
            </a:pPr>
            <a:r>
              <a:rPr lang="en-US" dirty="0" smtClean="0">
                <a:latin typeface="Calibri" pitchFamily="34" charset="0"/>
              </a:rPr>
              <a:t> Fuel is limited by Delta IV Heavy launch weight of 22558 kg with a Capsule</a:t>
            </a:r>
            <a:endParaRPr lang="en-US" dirty="0">
              <a:latin typeface="Calibri" pitchFamily="34" charset="0"/>
            </a:endParaRPr>
          </a:p>
          <a:p>
            <a:endParaRPr lang="en-US" dirty="0">
              <a:latin typeface="Calibri" pitchFamily="34" charset="0"/>
            </a:endParaRPr>
          </a:p>
          <a:p>
            <a:pPr>
              <a:buFont typeface="Arial" charset="0"/>
              <a:buChar char="•"/>
            </a:pPr>
            <a:r>
              <a:rPr lang="en-US" dirty="0">
                <a:latin typeface="Calibri" pitchFamily="34" charset="0"/>
              </a:rPr>
              <a:t> Lunar </a:t>
            </a:r>
            <a:r>
              <a:rPr lang="en-US" dirty="0" err="1">
                <a:latin typeface="Calibri" pitchFamily="34" charset="0"/>
              </a:rPr>
              <a:t>lander</a:t>
            </a:r>
            <a:r>
              <a:rPr lang="en-US" dirty="0">
                <a:latin typeface="Calibri" pitchFamily="34" charset="0"/>
              </a:rPr>
              <a:t> module </a:t>
            </a:r>
            <a:r>
              <a:rPr lang="en-US" dirty="0" smtClean="0">
                <a:latin typeface="Calibri" pitchFamily="34" charset="0"/>
              </a:rPr>
              <a:t>left in LLO</a:t>
            </a:r>
            <a:endParaRPr lang="en-US" dirty="0">
              <a:latin typeface="Calibri" pitchFamily="34"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Lunar Landing</a:t>
            </a:r>
            <a:endParaRPr lang="en-US" dirty="0"/>
          </a:p>
        </p:txBody>
      </p:sp>
      <p:sp>
        <p:nvSpPr>
          <p:cNvPr id="21507" name="Rectangle 3"/>
          <p:cNvSpPr>
            <a:spLocks noChangeArrowheads="1"/>
          </p:cNvSpPr>
          <p:nvPr/>
        </p:nvSpPr>
        <p:spPr bwMode="auto">
          <a:xfrm>
            <a:off x="990600" y="1447800"/>
            <a:ext cx="3810000" cy="2308324"/>
          </a:xfrm>
          <a:prstGeom prst="rect">
            <a:avLst/>
          </a:prstGeom>
          <a:noFill/>
          <a:ln w="9525">
            <a:noFill/>
            <a:miter lim="800000"/>
            <a:headEnd/>
            <a:tailEnd/>
          </a:ln>
        </p:spPr>
        <p:txBody>
          <a:bodyPr wrap="square">
            <a:spAutoFit/>
          </a:bodyPr>
          <a:lstStyle/>
          <a:p>
            <a:pPr>
              <a:buFont typeface="Arial" charset="0"/>
              <a:buChar char="•"/>
            </a:pPr>
            <a:r>
              <a:rPr lang="en-US" sz="2400" dirty="0">
                <a:latin typeface="Calibri" pitchFamily="34" charset="0"/>
              </a:rPr>
              <a:t>Mission Objectives</a:t>
            </a:r>
          </a:p>
          <a:p>
            <a:pPr lvl="1">
              <a:buFont typeface="Arial" charset="0"/>
              <a:buChar char="•"/>
            </a:pPr>
            <a:r>
              <a:rPr lang="en-US" sz="2400" dirty="0">
                <a:latin typeface="Calibri" pitchFamily="34" charset="0"/>
              </a:rPr>
              <a:t>Science</a:t>
            </a:r>
          </a:p>
          <a:p>
            <a:pPr lvl="1">
              <a:buFont typeface="Arial" charset="0"/>
              <a:buChar char="•"/>
            </a:pPr>
            <a:r>
              <a:rPr lang="en-US" sz="2400" dirty="0">
                <a:latin typeface="Calibri" pitchFamily="34" charset="0"/>
              </a:rPr>
              <a:t>Exploration</a:t>
            </a:r>
          </a:p>
          <a:p>
            <a:pPr>
              <a:buFont typeface="Arial" charset="0"/>
              <a:buChar char="•"/>
            </a:pPr>
            <a:r>
              <a:rPr lang="en-US" sz="2400" dirty="0">
                <a:latin typeface="Calibri" pitchFamily="34" charset="0"/>
              </a:rPr>
              <a:t>Mission Benefits</a:t>
            </a:r>
          </a:p>
          <a:p>
            <a:pPr lvl="1">
              <a:buFont typeface="Arial" charset="0"/>
              <a:buChar char="•"/>
            </a:pPr>
            <a:r>
              <a:rPr lang="en-US" sz="2400" u="sng" dirty="0">
                <a:latin typeface="Calibri" pitchFamily="34" charset="0"/>
              </a:rPr>
              <a:t>Manned exploration</a:t>
            </a:r>
            <a:endParaRPr lang="en-US" sz="2400" dirty="0">
              <a:latin typeface="Calibri" pitchFamily="34" charset="0"/>
            </a:endParaRPr>
          </a:p>
          <a:p>
            <a:pPr lvl="1">
              <a:buFont typeface="Arial" charset="0"/>
              <a:buChar char="•"/>
            </a:pPr>
            <a:r>
              <a:rPr lang="en-US" sz="2400" dirty="0">
                <a:latin typeface="Calibri" pitchFamily="34" charset="0"/>
              </a:rPr>
              <a:t>Experience out of </a:t>
            </a:r>
            <a:r>
              <a:rPr lang="en-US" sz="2400" dirty="0" smtClean="0">
                <a:latin typeface="Calibri" pitchFamily="34" charset="0"/>
              </a:rPr>
              <a:t>LEO</a:t>
            </a:r>
            <a:endParaRPr lang="en-US" sz="2400" dirty="0">
              <a:latin typeface="Calibri" pitchFamily="34" charset="0"/>
            </a:endParaRPr>
          </a:p>
        </p:txBody>
      </p:sp>
      <p:graphicFrame>
        <p:nvGraphicFramePr>
          <p:cNvPr id="8" name="Table 7"/>
          <p:cNvGraphicFramePr>
            <a:graphicFrameLocks noGrp="1"/>
          </p:cNvGraphicFramePr>
          <p:nvPr/>
        </p:nvGraphicFramePr>
        <p:xfrm>
          <a:off x="1066800" y="4191000"/>
          <a:ext cx="7239000" cy="1554480"/>
        </p:xfrm>
        <a:graphic>
          <a:graphicData uri="http://schemas.openxmlformats.org/drawingml/2006/table">
            <a:tbl>
              <a:tblPr firstRow="1" bandRow="1">
                <a:tableStyleId>{5C22544A-7EE6-4342-B048-85BDC9FD1C3A}</a:tableStyleId>
              </a:tblPr>
              <a:tblGrid>
                <a:gridCol w="1066800"/>
                <a:gridCol w="1346200"/>
                <a:gridCol w="1206500"/>
                <a:gridCol w="1206500"/>
                <a:gridCol w="1266825"/>
                <a:gridCol w="1146175"/>
              </a:tblGrid>
              <a:tr h="370840">
                <a:tc>
                  <a:txBody>
                    <a:bodyPr/>
                    <a:lstStyle/>
                    <a:p>
                      <a:r>
                        <a:rPr lang="en-US" dirty="0" smtClean="0"/>
                        <a:t>Mission Duration</a:t>
                      </a:r>
                      <a:endParaRPr lang="en-US" dirty="0"/>
                    </a:p>
                  </a:txBody>
                  <a:tcPr/>
                </a:tc>
                <a:tc>
                  <a:txBody>
                    <a:bodyPr/>
                    <a:lstStyle/>
                    <a:p>
                      <a:r>
                        <a:rPr lang="en-US" dirty="0" smtClean="0"/>
                        <a:t>Outbound Delta-V (from LEO)</a:t>
                      </a:r>
                      <a:endParaRPr lang="en-US" dirty="0"/>
                    </a:p>
                  </a:txBody>
                  <a:tcPr/>
                </a:tc>
                <a:tc>
                  <a:txBody>
                    <a:bodyPr/>
                    <a:lstStyle/>
                    <a:p>
                      <a:r>
                        <a:rPr lang="en-US" dirty="0" smtClean="0"/>
                        <a:t>LLO</a:t>
                      </a:r>
                      <a:r>
                        <a:rPr lang="en-US" baseline="0" dirty="0" smtClean="0"/>
                        <a:t> to Landing Delta-V</a:t>
                      </a:r>
                      <a:endParaRPr lang="en-US" dirty="0"/>
                    </a:p>
                  </a:txBody>
                  <a:tcPr/>
                </a:tc>
                <a:tc>
                  <a:txBody>
                    <a:bodyPr/>
                    <a:lstStyle/>
                    <a:p>
                      <a:r>
                        <a:rPr lang="en-US" dirty="0" smtClean="0"/>
                        <a:t>Surface</a:t>
                      </a:r>
                      <a:r>
                        <a:rPr lang="en-US" baseline="0" dirty="0" smtClean="0"/>
                        <a:t> to LLO Delta-V</a:t>
                      </a:r>
                      <a:endParaRPr lang="en-US" dirty="0"/>
                    </a:p>
                  </a:txBody>
                  <a:tcPr/>
                </a:tc>
                <a:tc>
                  <a:txBody>
                    <a:bodyPr/>
                    <a:lstStyle/>
                    <a:p>
                      <a:r>
                        <a:rPr lang="en-US" dirty="0" smtClean="0"/>
                        <a:t>Return Delta-V</a:t>
                      </a:r>
                      <a:endParaRPr lang="en-US" dirty="0"/>
                    </a:p>
                  </a:txBody>
                  <a:tcPr/>
                </a:tc>
                <a:tc>
                  <a:txBody>
                    <a:bodyPr/>
                    <a:lstStyle/>
                    <a:p>
                      <a:r>
                        <a:rPr lang="en-US" dirty="0" smtClean="0"/>
                        <a:t>Total Delta-V</a:t>
                      </a:r>
                      <a:endParaRPr lang="en-US" dirty="0"/>
                    </a:p>
                  </a:txBody>
                  <a:tcPr/>
                </a:tc>
              </a:tr>
              <a:tr h="370840">
                <a:tc>
                  <a:txBody>
                    <a:bodyPr/>
                    <a:lstStyle/>
                    <a:p>
                      <a:r>
                        <a:rPr lang="en-US" dirty="0" smtClean="0"/>
                        <a:t>14 days</a:t>
                      </a:r>
                      <a:endParaRPr lang="en-US" dirty="0"/>
                    </a:p>
                  </a:txBody>
                  <a:tcPr/>
                </a:tc>
                <a:tc>
                  <a:txBody>
                    <a:bodyPr/>
                    <a:lstStyle/>
                    <a:p>
                      <a:r>
                        <a:rPr lang="en-US" dirty="0" smtClean="0"/>
                        <a:t>3.9 km/s</a:t>
                      </a:r>
                    </a:p>
                  </a:txBody>
                  <a:tcPr/>
                </a:tc>
                <a:tc>
                  <a:txBody>
                    <a:bodyPr/>
                    <a:lstStyle/>
                    <a:p>
                      <a:r>
                        <a:rPr lang="en-US" dirty="0" smtClean="0"/>
                        <a:t>2.706 km/s*</a:t>
                      </a:r>
                    </a:p>
                  </a:txBody>
                  <a:tcPr/>
                </a:tc>
                <a:tc>
                  <a:txBody>
                    <a:bodyPr/>
                    <a:lstStyle/>
                    <a:p>
                      <a:r>
                        <a:rPr lang="en-US" dirty="0" smtClean="0"/>
                        <a:t>2.324 km/s*</a:t>
                      </a:r>
                    </a:p>
                  </a:txBody>
                  <a:tcPr/>
                </a:tc>
                <a:tc>
                  <a:txBody>
                    <a:bodyPr/>
                    <a:lstStyle/>
                    <a:p>
                      <a:r>
                        <a:rPr lang="en-US" dirty="0" smtClean="0"/>
                        <a:t>~1.0km/s</a:t>
                      </a:r>
                      <a:endParaRPr lang="en-US" dirty="0"/>
                    </a:p>
                  </a:txBody>
                  <a:tcPr/>
                </a:tc>
                <a:tc>
                  <a:txBody>
                    <a:bodyPr/>
                    <a:lstStyle/>
                    <a:p>
                      <a:r>
                        <a:rPr lang="en-US" dirty="0" smtClean="0"/>
                        <a:t>4.9 km/s</a:t>
                      </a:r>
                      <a:endParaRPr lang="en-US" dirty="0"/>
                    </a:p>
                  </a:txBody>
                  <a:tcPr/>
                </a:tc>
              </a:tr>
            </a:tbl>
          </a:graphicData>
        </a:graphic>
      </p:graphicFrame>
      <p:sp>
        <p:nvSpPr>
          <p:cNvPr id="5" name="Rectangle 3"/>
          <p:cNvSpPr>
            <a:spLocks noChangeArrowheads="1"/>
          </p:cNvSpPr>
          <p:nvPr/>
        </p:nvSpPr>
        <p:spPr bwMode="auto">
          <a:xfrm>
            <a:off x="4343400" y="1371600"/>
            <a:ext cx="4800600" cy="2677656"/>
          </a:xfrm>
          <a:prstGeom prst="rect">
            <a:avLst/>
          </a:prstGeom>
          <a:noFill/>
          <a:ln w="9525">
            <a:noFill/>
            <a:miter lim="800000"/>
            <a:headEnd/>
            <a:tailEnd/>
          </a:ln>
        </p:spPr>
        <p:txBody>
          <a:bodyPr wrap="square">
            <a:spAutoFit/>
          </a:bodyPr>
          <a:lstStyle/>
          <a:p>
            <a:pPr>
              <a:buFont typeface="Arial" charset="0"/>
              <a:buChar char="•"/>
            </a:pPr>
            <a:r>
              <a:rPr lang="en-US" sz="2400" dirty="0">
                <a:latin typeface="Calibri" pitchFamily="34" charset="0"/>
              </a:rPr>
              <a:t>Mission </a:t>
            </a:r>
            <a:r>
              <a:rPr lang="en-US" sz="2400" dirty="0" smtClean="0">
                <a:latin typeface="Calibri" pitchFamily="34" charset="0"/>
              </a:rPr>
              <a:t>Hardware</a:t>
            </a:r>
          </a:p>
          <a:p>
            <a:pPr lvl="1">
              <a:buFont typeface="Arial" charset="0"/>
              <a:buChar char="•"/>
            </a:pPr>
            <a:r>
              <a:rPr lang="en-US" sz="2400" dirty="0" smtClean="0">
                <a:latin typeface="Calibri" pitchFamily="34" charset="0"/>
              </a:rPr>
              <a:t>7 launches</a:t>
            </a:r>
            <a:endParaRPr lang="en-US" sz="2400" dirty="0">
              <a:latin typeface="Calibri" pitchFamily="34" charset="0"/>
            </a:endParaRPr>
          </a:p>
          <a:p>
            <a:pPr lvl="1">
              <a:buFont typeface="Arial" charset="0"/>
              <a:buChar char="•"/>
            </a:pPr>
            <a:r>
              <a:rPr lang="en-US" sz="2400" dirty="0" smtClean="0">
                <a:latin typeface="Calibri" pitchFamily="34" charset="0"/>
              </a:rPr>
              <a:t>1 crew + Partial PnP module (to LEO)</a:t>
            </a:r>
          </a:p>
          <a:p>
            <a:pPr lvl="1">
              <a:buFont typeface="Arial" charset="0"/>
              <a:buChar char="•"/>
            </a:pPr>
            <a:r>
              <a:rPr lang="en-US" sz="2400" dirty="0" smtClean="0">
                <a:latin typeface="Calibri" pitchFamily="34" charset="0"/>
              </a:rPr>
              <a:t>2 full PnP modules (to LEO)</a:t>
            </a:r>
          </a:p>
          <a:p>
            <a:pPr lvl="1">
              <a:buFont typeface="Arial" charset="0"/>
              <a:buChar char="•"/>
            </a:pPr>
            <a:r>
              <a:rPr lang="en-US" sz="2400" dirty="0" smtClean="0">
                <a:latin typeface="Calibri" pitchFamily="34" charset="0"/>
              </a:rPr>
              <a:t>1 </a:t>
            </a:r>
            <a:r>
              <a:rPr lang="en-US" sz="2400" dirty="0" err="1" smtClean="0">
                <a:latin typeface="Calibri" pitchFamily="34" charset="0"/>
              </a:rPr>
              <a:t>lander</a:t>
            </a:r>
            <a:r>
              <a:rPr lang="en-US" sz="2400" dirty="0" smtClean="0">
                <a:latin typeface="Calibri" pitchFamily="34" charset="0"/>
              </a:rPr>
              <a:t>/ascent stage (to TLI)</a:t>
            </a:r>
          </a:p>
          <a:p>
            <a:pPr lvl="1">
              <a:buFont typeface="Arial" charset="0"/>
              <a:buChar char="•"/>
            </a:pPr>
            <a:r>
              <a:rPr lang="en-US" sz="2400" dirty="0" smtClean="0">
                <a:latin typeface="Calibri" pitchFamily="34" charset="0"/>
              </a:rPr>
              <a:t>3 Partial PnP for descent (to TLI)</a:t>
            </a:r>
          </a:p>
        </p:txBody>
      </p:sp>
      <p:sp>
        <p:nvSpPr>
          <p:cNvPr id="6" name="TextBox 5"/>
          <p:cNvSpPr txBox="1"/>
          <p:nvPr/>
        </p:nvSpPr>
        <p:spPr>
          <a:xfrm>
            <a:off x="685800" y="5867400"/>
            <a:ext cx="7162800" cy="307777"/>
          </a:xfrm>
          <a:prstGeom prst="rect">
            <a:avLst/>
          </a:prstGeom>
          <a:noFill/>
        </p:spPr>
        <p:txBody>
          <a:bodyPr wrap="square" rtlCol="0">
            <a:spAutoFit/>
          </a:bodyPr>
          <a:lstStyle/>
          <a:p>
            <a:r>
              <a:rPr lang="en-US" sz="1400" dirty="0" smtClean="0"/>
              <a:t>*From course notes</a:t>
            </a:r>
            <a:endParaRPr lang="en-US" sz="1400"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Lunar Mission</a:t>
            </a:r>
            <a:endParaRPr lang="en-US" dirty="0"/>
          </a:p>
        </p:txBody>
      </p:sp>
      <p:sp>
        <p:nvSpPr>
          <p:cNvPr id="53251" name="TextBox 3"/>
          <p:cNvSpPr txBox="1">
            <a:spLocks noChangeArrowheads="1"/>
          </p:cNvSpPr>
          <p:nvPr/>
        </p:nvSpPr>
        <p:spPr bwMode="auto">
          <a:xfrm>
            <a:off x="762000" y="1219200"/>
            <a:ext cx="7772400" cy="6740307"/>
          </a:xfrm>
          <a:prstGeom prst="rect">
            <a:avLst/>
          </a:prstGeom>
          <a:noFill/>
          <a:ln w="9525">
            <a:noFill/>
            <a:miter lim="800000"/>
            <a:headEnd/>
            <a:tailEnd/>
          </a:ln>
        </p:spPr>
        <p:txBody>
          <a:bodyPr>
            <a:spAutoFit/>
          </a:bodyPr>
          <a:lstStyle/>
          <a:p>
            <a:r>
              <a:rPr lang="en-US" dirty="0">
                <a:latin typeface="Calibri" pitchFamily="34" charset="0"/>
              </a:rPr>
              <a:t> </a:t>
            </a:r>
            <a:r>
              <a:rPr lang="en-US" dirty="0" smtClean="0">
                <a:latin typeface="Calibri" pitchFamily="34" charset="0"/>
              </a:rPr>
              <a:t>PnP stages sent </a:t>
            </a:r>
            <a:r>
              <a:rPr lang="en-US" dirty="0">
                <a:latin typeface="Calibri" pitchFamily="34" charset="0"/>
              </a:rPr>
              <a:t>straight to </a:t>
            </a:r>
            <a:r>
              <a:rPr lang="en-US" dirty="0" smtClean="0">
                <a:latin typeface="Calibri" pitchFamily="34" charset="0"/>
              </a:rPr>
              <a:t>LLO </a:t>
            </a:r>
            <a:r>
              <a:rPr lang="en-US" dirty="0">
                <a:latin typeface="Calibri" pitchFamily="34" charset="0"/>
              </a:rPr>
              <a:t>from Delta IV Heavy </a:t>
            </a:r>
            <a:r>
              <a:rPr lang="en-US" dirty="0" smtClean="0">
                <a:latin typeface="Calibri" pitchFamily="34" charset="0"/>
              </a:rPr>
              <a:t>Launch Vehicle</a:t>
            </a:r>
            <a:endParaRPr lang="en-US" dirty="0">
              <a:latin typeface="Calibri" pitchFamily="34" charset="0"/>
            </a:endParaRPr>
          </a:p>
          <a:p>
            <a:pPr lvl="1">
              <a:buFont typeface="Arial" pitchFamily="34" charset="0"/>
              <a:buChar char="•"/>
            </a:pPr>
            <a:r>
              <a:rPr lang="en-US" dirty="0">
                <a:latin typeface="Calibri" pitchFamily="34" charset="0"/>
              </a:rPr>
              <a:t> </a:t>
            </a:r>
            <a:r>
              <a:rPr lang="en-US" dirty="0" smtClean="0">
                <a:latin typeface="Calibri" pitchFamily="34" charset="0"/>
              </a:rPr>
              <a:t>LLO insertion limits uses 25.4% of propellant available</a:t>
            </a:r>
          </a:p>
          <a:p>
            <a:pPr lvl="1">
              <a:buFont typeface="Arial" pitchFamily="34" charset="0"/>
              <a:buChar char="•"/>
            </a:pPr>
            <a:r>
              <a:rPr lang="en-US" dirty="0" smtClean="0">
                <a:latin typeface="Calibri" pitchFamily="34" charset="0"/>
              </a:rPr>
              <a:t> 3 stages (6703 kg </a:t>
            </a:r>
            <a:r>
              <a:rPr lang="en-US" dirty="0">
                <a:latin typeface="Calibri" pitchFamily="34" charset="0"/>
              </a:rPr>
              <a:t>each) for lunar </a:t>
            </a:r>
            <a:r>
              <a:rPr lang="en-US" dirty="0" smtClean="0">
                <a:latin typeface="Calibri" pitchFamily="34" charset="0"/>
              </a:rPr>
              <a:t>descent/ascent assist </a:t>
            </a:r>
            <a:r>
              <a:rPr lang="en-US" dirty="0">
                <a:latin typeface="Calibri" pitchFamily="34" charset="0"/>
              </a:rPr>
              <a:t>from LLO </a:t>
            </a:r>
            <a:r>
              <a:rPr lang="en-US" dirty="0" smtClean="0">
                <a:latin typeface="Calibri" pitchFamily="34" charset="0"/>
              </a:rPr>
              <a:t>(2706 </a:t>
            </a:r>
            <a:r>
              <a:rPr lang="en-US" dirty="0">
                <a:latin typeface="Calibri" pitchFamily="34" charset="0"/>
              </a:rPr>
              <a:t>m/s 	</a:t>
            </a:r>
            <a:r>
              <a:rPr lang="en-US" dirty="0" err="1">
                <a:latin typeface="Calibri" pitchFamily="34" charset="0"/>
              </a:rPr>
              <a:t>deltaV</a:t>
            </a:r>
            <a:r>
              <a:rPr lang="en-US" dirty="0">
                <a:latin typeface="Calibri" pitchFamily="34" charset="0"/>
              </a:rPr>
              <a:t> </a:t>
            </a:r>
            <a:r>
              <a:rPr lang="en-US" dirty="0" smtClean="0">
                <a:latin typeface="Calibri" pitchFamily="34" charset="0"/>
              </a:rPr>
              <a:t>required)</a:t>
            </a:r>
            <a:endParaRPr lang="en-US" dirty="0">
              <a:latin typeface="Calibri" pitchFamily="34" charset="0"/>
            </a:endParaRPr>
          </a:p>
          <a:p>
            <a:endParaRPr lang="en-US" dirty="0">
              <a:latin typeface="Calibri" pitchFamily="34" charset="0"/>
            </a:endParaRPr>
          </a:p>
          <a:p>
            <a:r>
              <a:rPr lang="en-US" dirty="0" smtClean="0">
                <a:latin typeface="Calibri" pitchFamily="34" charset="0"/>
              </a:rPr>
              <a:t>Lunar Module </a:t>
            </a:r>
          </a:p>
          <a:p>
            <a:pPr lvl="1">
              <a:buFont typeface="Arial" pitchFamily="34" charset="0"/>
              <a:buChar char="•"/>
            </a:pPr>
            <a:r>
              <a:rPr lang="en-US" dirty="0" smtClean="0">
                <a:latin typeface="Calibri" pitchFamily="34" charset="0"/>
              </a:rPr>
              <a:t> 2629 kg payload</a:t>
            </a:r>
          </a:p>
          <a:p>
            <a:pPr lvl="1">
              <a:buFont typeface="Arial" pitchFamily="34" charset="0"/>
              <a:buChar char="•"/>
            </a:pPr>
            <a:r>
              <a:rPr lang="en-US" dirty="0" smtClean="0">
                <a:latin typeface="Calibri" pitchFamily="34" charset="0"/>
              </a:rPr>
              <a:t> 3069 kg propellant  for ascent </a:t>
            </a:r>
          </a:p>
          <a:p>
            <a:pPr lvl="1">
              <a:buFont typeface="Arial" pitchFamily="34" charset="0"/>
              <a:buChar char="•"/>
            </a:pPr>
            <a:r>
              <a:rPr lang="en-US" dirty="0" smtClean="0">
                <a:latin typeface="Calibri" pitchFamily="34" charset="0"/>
              </a:rPr>
              <a:t> 2 stage ascent: ascent assist from leftover descent PnP stage and Lunar Module propulsion (2334 </a:t>
            </a:r>
            <a:r>
              <a:rPr lang="en-US" dirty="0">
                <a:latin typeface="Calibri" pitchFamily="34" charset="0"/>
              </a:rPr>
              <a:t>m/s </a:t>
            </a:r>
            <a:r>
              <a:rPr lang="en-US" dirty="0" err="1">
                <a:latin typeface="Calibri" pitchFamily="34" charset="0"/>
              </a:rPr>
              <a:t>deltaV</a:t>
            </a:r>
            <a:r>
              <a:rPr lang="en-US" dirty="0">
                <a:latin typeface="Calibri" pitchFamily="34" charset="0"/>
              </a:rPr>
              <a:t> </a:t>
            </a:r>
            <a:r>
              <a:rPr lang="en-US" dirty="0" smtClean="0">
                <a:latin typeface="Calibri" pitchFamily="34" charset="0"/>
              </a:rPr>
              <a:t>required)</a:t>
            </a:r>
            <a:endParaRPr lang="en-US" dirty="0">
              <a:latin typeface="Calibri" pitchFamily="34" charset="0"/>
            </a:endParaRPr>
          </a:p>
          <a:p>
            <a:endParaRPr lang="en-US" dirty="0">
              <a:latin typeface="Calibri" pitchFamily="34" charset="0"/>
            </a:endParaRPr>
          </a:p>
          <a:p>
            <a:r>
              <a:rPr lang="en-US" dirty="0">
                <a:latin typeface="Calibri" pitchFamily="34" charset="0"/>
              </a:rPr>
              <a:t>Delta IV H Launches </a:t>
            </a:r>
            <a:r>
              <a:rPr lang="en-US" dirty="0" smtClean="0">
                <a:latin typeface="Calibri" pitchFamily="34" charset="0"/>
              </a:rPr>
              <a:t>required</a:t>
            </a:r>
            <a:r>
              <a:rPr lang="en-US" dirty="0">
                <a:latin typeface="Calibri" pitchFamily="34" charset="0"/>
              </a:rPr>
              <a:t>: </a:t>
            </a:r>
            <a:r>
              <a:rPr lang="en-US" dirty="0" smtClean="0">
                <a:latin typeface="Calibri" pitchFamily="34" charset="0"/>
              </a:rPr>
              <a:t>7</a:t>
            </a:r>
          </a:p>
          <a:p>
            <a:pPr>
              <a:buFont typeface="Arial" pitchFamily="34" charset="0"/>
              <a:buChar char="•"/>
            </a:pPr>
            <a:r>
              <a:rPr lang="en-US" dirty="0" smtClean="0">
                <a:latin typeface="Calibri" pitchFamily="34" charset="0"/>
              </a:rPr>
              <a:t> To LLO (9984 kg limit): 4</a:t>
            </a:r>
          </a:p>
          <a:p>
            <a:pPr lvl="1">
              <a:buFont typeface="Arial" pitchFamily="34" charset="0"/>
              <a:buChar char="•"/>
            </a:pPr>
            <a:r>
              <a:rPr lang="en-US" dirty="0" smtClean="0">
                <a:latin typeface="Calibri" pitchFamily="34" charset="0"/>
              </a:rPr>
              <a:t> 3 PnP stages</a:t>
            </a:r>
          </a:p>
          <a:p>
            <a:pPr lvl="1">
              <a:buFont typeface="Arial" pitchFamily="34" charset="0"/>
              <a:buChar char="•"/>
            </a:pPr>
            <a:r>
              <a:rPr lang="en-US" dirty="0" smtClean="0">
                <a:latin typeface="Calibri" pitchFamily="34" charset="0"/>
              </a:rPr>
              <a:t> 1 Lunar Module</a:t>
            </a:r>
          </a:p>
          <a:p>
            <a:pPr>
              <a:buFont typeface="Arial" pitchFamily="34" charset="0"/>
              <a:buChar char="•"/>
            </a:pPr>
            <a:r>
              <a:rPr lang="en-US" dirty="0" smtClean="0">
                <a:latin typeface="Calibri" pitchFamily="34" charset="0"/>
              </a:rPr>
              <a:t> To LEO (22558 kg limit) and then LLO: 3</a:t>
            </a:r>
          </a:p>
          <a:p>
            <a:pPr lvl="1">
              <a:buFont typeface="Arial" pitchFamily="34" charset="0"/>
              <a:buChar char="•"/>
            </a:pPr>
            <a:r>
              <a:rPr lang="en-US" dirty="0" smtClean="0">
                <a:latin typeface="Calibri" pitchFamily="34" charset="0"/>
              </a:rPr>
              <a:t> 2 PnP stages</a:t>
            </a:r>
          </a:p>
          <a:p>
            <a:pPr lvl="1">
              <a:buFont typeface="Arial" pitchFamily="34" charset="0"/>
              <a:buChar char="•"/>
            </a:pPr>
            <a:r>
              <a:rPr lang="en-US" dirty="0" smtClean="0">
                <a:latin typeface="Calibri" pitchFamily="34" charset="0"/>
              </a:rPr>
              <a:t> 1 Crew Capsule</a:t>
            </a:r>
          </a:p>
          <a:p>
            <a:pPr>
              <a:buFont typeface="Arial" pitchFamily="34" charset="0"/>
              <a:buChar char="•"/>
            </a:pPr>
            <a:endParaRPr lang="en-US" dirty="0">
              <a:latin typeface="Calibri" pitchFamily="34" charset="0"/>
            </a:endParaRPr>
          </a:p>
          <a:p>
            <a:r>
              <a:rPr lang="en-US" dirty="0">
                <a:latin typeface="Calibri" pitchFamily="34" charset="0"/>
              </a:rPr>
              <a:t>		</a:t>
            </a:r>
          </a:p>
          <a:p>
            <a:endParaRPr lang="en-US" dirty="0">
              <a:latin typeface="Calibri" pitchFamily="34" charset="0"/>
            </a:endParaRPr>
          </a:p>
          <a:p>
            <a:endParaRPr lang="en-US" dirty="0">
              <a:latin typeface="Calibri" pitchFamily="34" charset="0"/>
            </a:endParaRPr>
          </a:p>
          <a:p>
            <a:endParaRPr lang="en-US" dirty="0">
              <a:latin typeface="Calibri" pitchFamily="34" charset="0"/>
            </a:endParaRPr>
          </a:p>
          <a:p>
            <a:pPr>
              <a:buFont typeface="Arial" charset="0"/>
              <a:buChar char="•"/>
            </a:pPr>
            <a:endParaRPr lang="en-US" dirty="0">
              <a:latin typeface="Calibri" pitchFamily="34"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reeform 23"/>
          <p:cNvSpPr/>
          <p:nvPr/>
        </p:nvSpPr>
        <p:spPr>
          <a:xfrm rot="8105671">
            <a:off x="5558144" y="3287330"/>
            <a:ext cx="4199910" cy="1731138"/>
          </a:xfrm>
          <a:custGeom>
            <a:avLst/>
            <a:gdLst>
              <a:gd name="connsiteX0" fmla="*/ 0 w 2536372"/>
              <a:gd name="connsiteY0" fmla="*/ 2057400 h 2057400"/>
              <a:gd name="connsiteX1" fmla="*/ 783772 w 2536372"/>
              <a:gd name="connsiteY1" fmla="*/ 664029 h 2057400"/>
              <a:gd name="connsiteX2" fmla="*/ 2536372 w 2536372"/>
              <a:gd name="connsiteY2" fmla="*/ 0 h 2057400"/>
              <a:gd name="connsiteX3" fmla="*/ 2536372 w 2536372"/>
              <a:gd name="connsiteY3" fmla="*/ 0 h 2057400"/>
              <a:gd name="connsiteX0" fmla="*/ 0 w 2536372"/>
              <a:gd name="connsiteY0" fmla="*/ 2057400 h 2057400"/>
              <a:gd name="connsiteX1" fmla="*/ 905847 w 2536372"/>
              <a:gd name="connsiteY1" fmla="*/ 835819 h 2057400"/>
              <a:gd name="connsiteX2" fmla="*/ 2536372 w 2536372"/>
              <a:gd name="connsiteY2" fmla="*/ 0 h 2057400"/>
              <a:gd name="connsiteX3" fmla="*/ 2536372 w 2536372"/>
              <a:gd name="connsiteY3" fmla="*/ 0 h 2057400"/>
              <a:gd name="connsiteX0" fmla="*/ 0 w 2536372"/>
              <a:gd name="connsiteY0" fmla="*/ 2057400 h 2057400"/>
              <a:gd name="connsiteX1" fmla="*/ 845457 w 2536372"/>
              <a:gd name="connsiteY1" fmla="*/ 707232 h 2057400"/>
              <a:gd name="connsiteX2" fmla="*/ 2536372 w 2536372"/>
              <a:gd name="connsiteY2" fmla="*/ 0 h 2057400"/>
              <a:gd name="connsiteX3" fmla="*/ 2536372 w 2536372"/>
              <a:gd name="connsiteY3" fmla="*/ 0 h 2057400"/>
            </a:gdLst>
            <a:ahLst/>
            <a:cxnLst>
              <a:cxn ang="0">
                <a:pos x="connsiteX0" y="connsiteY0"/>
              </a:cxn>
              <a:cxn ang="0">
                <a:pos x="connsiteX1" y="connsiteY1"/>
              </a:cxn>
              <a:cxn ang="0">
                <a:pos x="connsiteX2" y="connsiteY2"/>
              </a:cxn>
              <a:cxn ang="0">
                <a:pos x="connsiteX3" y="connsiteY3"/>
              </a:cxn>
            </a:cxnLst>
            <a:rect l="l" t="t" r="r" b="b"/>
            <a:pathLst>
              <a:path w="2536372" h="2057400">
                <a:moveTo>
                  <a:pt x="0" y="2057400"/>
                </a:moveTo>
                <a:cubicBezTo>
                  <a:pt x="180521" y="1532164"/>
                  <a:pt x="422728" y="1050132"/>
                  <a:pt x="845457" y="707232"/>
                </a:cubicBezTo>
                <a:cubicBezTo>
                  <a:pt x="1268186" y="364332"/>
                  <a:pt x="2264618" y="139303"/>
                  <a:pt x="2536372" y="0"/>
                </a:cubicBezTo>
                <a:lnTo>
                  <a:pt x="2536372" y="0"/>
                </a:lnTo>
              </a:path>
            </a:pathLst>
          </a:custGeom>
          <a:ln w="57150">
            <a:solidFill>
              <a:schemeClr val="accent2">
                <a:lumMod val="75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 name="Pie 35"/>
          <p:cNvSpPr/>
          <p:nvPr/>
        </p:nvSpPr>
        <p:spPr>
          <a:xfrm rot="5400000">
            <a:off x="2628900" y="3009900"/>
            <a:ext cx="1828800" cy="7086600"/>
          </a:xfrm>
          <a:prstGeom prst="pie">
            <a:avLst>
              <a:gd name="adj1" fmla="val 5423424"/>
              <a:gd name="adj2" fmla="val 16200000"/>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solidFill>
                <a:schemeClr val="tx1"/>
              </a:solidFill>
            </a:endParaRPr>
          </a:p>
        </p:txBody>
      </p:sp>
      <p:sp>
        <p:nvSpPr>
          <p:cNvPr id="2" name="Title 1"/>
          <p:cNvSpPr>
            <a:spLocks noGrp="1"/>
          </p:cNvSpPr>
          <p:nvPr>
            <p:ph type="title"/>
          </p:nvPr>
        </p:nvSpPr>
        <p:spPr>
          <a:xfrm>
            <a:off x="609600" y="228600"/>
            <a:ext cx="8229600" cy="773112"/>
          </a:xfrm>
        </p:spPr>
        <p:txBody>
          <a:bodyPr/>
          <a:lstStyle/>
          <a:p>
            <a:pPr algn="l"/>
            <a:r>
              <a:rPr lang="en-US" sz="3600" dirty="0" smtClean="0"/>
              <a:t>Lunar Surface Mission</a:t>
            </a:r>
            <a:endParaRPr lang="en-US" sz="3600" dirty="0"/>
          </a:p>
        </p:txBody>
      </p:sp>
      <p:sp>
        <p:nvSpPr>
          <p:cNvPr id="3" name="Oval 2"/>
          <p:cNvSpPr/>
          <p:nvPr/>
        </p:nvSpPr>
        <p:spPr>
          <a:xfrm rot="1578932">
            <a:off x="5993700" y="-403791"/>
            <a:ext cx="4565920" cy="2324720"/>
          </a:xfrm>
          <a:prstGeom prst="ellipse">
            <a:avLst/>
          </a:prstGeom>
          <a:solidFill>
            <a:schemeClr val="bg1">
              <a:lumMod val="65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grpSp>
        <p:nvGrpSpPr>
          <p:cNvPr id="5" name="Group 65"/>
          <p:cNvGrpSpPr/>
          <p:nvPr/>
        </p:nvGrpSpPr>
        <p:grpSpPr>
          <a:xfrm rot="10800000">
            <a:off x="990600" y="3733800"/>
            <a:ext cx="506722" cy="725553"/>
            <a:chOff x="588574" y="3749221"/>
            <a:chExt cx="506722" cy="725553"/>
          </a:xfrm>
        </p:grpSpPr>
        <p:sp>
          <p:nvSpPr>
            <p:cNvPr id="4" name="Isosceles Triangle 3"/>
            <p:cNvSpPr/>
            <p:nvPr/>
          </p:nvSpPr>
          <p:spPr>
            <a:xfrm rot="12563230">
              <a:off x="588574" y="4169974"/>
              <a:ext cx="3048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rot="1800000">
              <a:off x="793231" y="3749221"/>
              <a:ext cx="302065" cy="510668"/>
            </a:xfrm>
            <a:prstGeom prst="roundRect">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5400000" scaled="1"/>
              <a:tileRect/>
            </a:gra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sp>
        <p:nvSpPr>
          <p:cNvPr id="7" name="Rounded Rectangle 6"/>
          <p:cNvSpPr/>
          <p:nvPr/>
        </p:nvSpPr>
        <p:spPr>
          <a:xfrm rot="1800000">
            <a:off x="406522" y="5002310"/>
            <a:ext cx="329956" cy="4953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3" name="Freeform 22"/>
          <p:cNvSpPr/>
          <p:nvPr/>
        </p:nvSpPr>
        <p:spPr>
          <a:xfrm>
            <a:off x="838200" y="762000"/>
            <a:ext cx="5638800" cy="5181599"/>
          </a:xfrm>
          <a:custGeom>
            <a:avLst/>
            <a:gdLst>
              <a:gd name="connsiteX0" fmla="*/ 0 w 2536372"/>
              <a:gd name="connsiteY0" fmla="*/ 2057400 h 2057400"/>
              <a:gd name="connsiteX1" fmla="*/ 783772 w 2536372"/>
              <a:gd name="connsiteY1" fmla="*/ 664029 h 2057400"/>
              <a:gd name="connsiteX2" fmla="*/ 2536372 w 2536372"/>
              <a:gd name="connsiteY2" fmla="*/ 0 h 2057400"/>
              <a:gd name="connsiteX3" fmla="*/ 2536372 w 2536372"/>
              <a:gd name="connsiteY3" fmla="*/ 0 h 2057400"/>
              <a:gd name="connsiteX0" fmla="*/ 0 w 2536372"/>
              <a:gd name="connsiteY0" fmla="*/ 2057400 h 2057400"/>
              <a:gd name="connsiteX1" fmla="*/ 905847 w 2536372"/>
              <a:gd name="connsiteY1" fmla="*/ 835819 h 2057400"/>
              <a:gd name="connsiteX2" fmla="*/ 2536372 w 2536372"/>
              <a:gd name="connsiteY2" fmla="*/ 0 h 2057400"/>
              <a:gd name="connsiteX3" fmla="*/ 2536372 w 2536372"/>
              <a:gd name="connsiteY3" fmla="*/ 0 h 2057400"/>
              <a:gd name="connsiteX0" fmla="*/ 0 w 2536372"/>
              <a:gd name="connsiteY0" fmla="*/ 2057400 h 2057400"/>
              <a:gd name="connsiteX1" fmla="*/ 845457 w 2536372"/>
              <a:gd name="connsiteY1" fmla="*/ 707232 h 2057400"/>
              <a:gd name="connsiteX2" fmla="*/ 2536372 w 2536372"/>
              <a:gd name="connsiteY2" fmla="*/ 0 h 2057400"/>
              <a:gd name="connsiteX3" fmla="*/ 2536372 w 2536372"/>
              <a:gd name="connsiteY3" fmla="*/ 0 h 2057400"/>
            </a:gdLst>
            <a:ahLst/>
            <a:cxnLst>
              <a:cxn ang="0">
                <a:pos x="connsiteX0" y="connsiteY0"/>
              </a:cxn>
              <a:cxn ang="0">
                <a:pos x="connsiteX1" y="connsiteY1"/>
              </a:cxn>
              <a:cxn ang="0">
                <a:pos x="connsiteX2" y="connsiteY2"/>
              </a:cxn>
              <a:cxn ang="0">
                <a:pos x="connsiteX3" y="connsiteY3"/>
              </a:cxn>
            </a:cxnLst>
            <a:rect l="l" t="t" r="r" b="b"/>
            <a:pathLst>
              <a:path w="2536372" h="2057400">
                <a:moveTo>
                  <a:pt x="0" y="2057400"/>
                </a:moveTo>
                <a:cubicBezTo>
                  <a:pt x="180521" y="1532164"/>
                  <a:pt x="422728" y="1050132"/>
                  <a:pt x="845457" y="707232"/>
                </a:cubicBezTo>
                <a:cubicBezTo>
                  <a:pt x="1268186" y="364332"/>
                  <a:pt x="2264618" y="139303"/>
                  <a:pt x="2536372" y="0"/>
                </a:cubicBezTo>
                <a:lnTo>
                  <a:pt x="2536372" y="0"/>
                </a:lnTo>
              </a:path>
            </a:pathLst>
          </a:custGeom>
          <a:ln w="57150">
            <a:solidFill>
              <a:schemeClr val="accent6">
                <a:lumMod val="75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 name="Isosceles Triangle 24"/>
          <p:cNvSpPr/>
          <p:nvPr/>
        </p:nvSpPr>
        <p:spPr>
          <a:xfrm rot="1802652">
            <a:off x="6609025" y="5542225"/>
            <a:ext cx="3048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2667000" y="5943600"/>
            <a:ext cx="2362200" cy="461665"/>
          </a:xfrm>
          <a:prstGeom prst="rect">
            <a:avLst/>
          </a:prstGeom>
          <a:noFill/>
        </p:spPr>
        <p:txBody>
          <a:bodyPr wrap="square" rtlCol="0">
            <a:spAutoFit/>
          </a:bodyPr>
          <a:lstStyle/>
          <a:p>
            <a:r>
              <a:rPr lang="en-US" sz="2400" dirty="0" smtClean="0">
                <a:latin typeface="+mn-lt"/>
              </a:rPr>
              <a:t>Earth</a:t>
            </a:r>
            <a:endParaRPr lang="en-US" sz="2400" dirty="0">
              <a:latin typeface="+mn-lt"/>
            </a:endParaRPr>
          </a:p>
        </p:txBody>
      </p:sp>
      <p:sp>
        <p:nvSpPr>
          <p:cNvPr id="27" name="TextBox 26"/>
          <p:cNvSpPr txBox="1"/>
          <p:nvPr/>
        </p:nvSpPr>
        <p:spPr>
          <a:xfrm rot="1892596">
            <a:off x="7814347" y="625937"/>
            <a:ext cx="1066800" cy="461665"/>
          </a:xfrm>
          <a:prstGeom prst="rect">
            <a:avLst/>
          </a:prstGeom>
          <a:noFill/>
        </p:spPr>
        <p:txBody>
          <a:bodyPr wrap="square" rtlCol="0">
            <a:spAutoFit/>
          </a:bodyPr>
          <a:lstStyle/>
          <a:p>
            <a:r>
              <a:rPr lang="en-US" sz="2400" dirty="0" smtClean="0">
                <a:latin typeface="+mn-lt"/>
              </a:rPr>
              <a:t>Moon</a:t>
            </a:r>
            <a:endParaRPr lang="en-US" sz="2400" dirty="0">
              <a:latin typeface="+mn-lt"/>
            </a:endParaRPr>
          </a:p>
        </p:txBody>
      </p:sp>
      <p:cxnSp>
        <p:nvCxnSpPr>
          <p:cNvPr id="35" name="Shape 49"/>
          <p:cNvCxnSpPr>
            <a:stCxn id="25" idx="0"/>
            <a:endCxn id="88" idx="2"/>
          </p:cNvCxnSpPr>
          <p:nvPr/>
        </p:nvCxnSpPr>
        <p:spPr>
          <a:xfrm rot="16200000" flipV="1">
            <a:off x="6489166" y="5214141"/>
            <a:ext cx="555471" cy="141652"/>
          </a:xfrm>
          <a:prstGeom prst="curvedConnector3">
            <a:avLst>
              <a:gd name="adj1" fmla="val 50000"/>
            </a:avLst>
          </a:prstGeom>
          <a:ln w="38100">
            <a:solidFill>
              <a:schemeClr val="accent4">
                <a:lumMod val="75000"/>
              </a:schemeClr>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65" name="Rounded Rectangle 64"/>
          <p:cNvSpPr/>
          <p:nvPr/>
        </p:nvSpPr>
        <p:spPr>
          <a:xfrm rot="1800000">
            <a:off x="711322" y="4468910"/>
            <a:ext cx="329956" cy="4953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68" name="TextBox 67"/>
          <p:cNvSpPr txBox="1"/>
          <p:nvPr/>
        </p:nvSpPr>
        <p:spPr>
          <a:xfrm>
            <a:off x="1219200" y="4800600"/>
            <a:ext cx="838200" cy="381000"/>
          </a:xfrm>
          <a:prstGeom prst="rect">
            <a:avLst/>
          </a:prstGeom>
          <a:noFill/>
        </p:spPr>
        <p:txBody>
          <a:bodyPr wrap="square" rtlCol="0">
            <a:spAutoFit/>
          </a:bodyPr>
          <a:lstStyle/>
          <a:p>
            <a:r>
              <a:rPr lang="en-US" dirty="0" smtClean="0"/>
              <a:t>LEO</a:t>
            </a:r>
            <a:endParaRPr lang="en-US" dirty="0"/>
          </a:p>
        </p:txBody>
      </p:sp>
      <p:grpSp>
        <p:nvGrpSpPr>
          <p:cNvPr id="8" name="Group 70"/>
          <p:cNvGrpSpPr/>
          <p:nvPr/>
        </p:nvGrpSpPr>
        <p:grpSpPr>
          <a:xfrm rot="12968510">
            <a:off x="3670403" y="1146415"/>
            <a:ext cx="506722" cy="725553"/>
            <a:chOff x="588574" y="3749221"/>
            <a:chExt cx="506722" cy="725553"/>
          </a:xfrm>
        </p:grpSpPr>
        <p:sp>
          <p:nvSpPr>
            <p:cNvPr id="72" name="Isosceles Triangle 71"/>
            <p:cNvSpPr/>
            <p:nvPr/>
          </p:nvSpPr>
          <p:spPr>
            <a:xfrm rot="12563230">
              <a:off x="588574" y="4169974"/>
              <a:ext cx="3048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ounded Rectangle 72"/>
            <p:cNvSpPr/>
            <p:nvPr/>
          </p:nvSpPr>
          <p:spPr>
            <a:xfrm rot="1800000">
              <a:off x="793231" y="3749221"/>
              <a:ext cx="302065" cy="510668"/>
            </a:xfrm>
            <a:prstGeom prst="roundRect">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5400000" scaled="1"/>
              <a:tileRect/>
            </a:gra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sp>
        <p:nvSpPr>
          <p:cNvPr id="75" name="Rounded Rectangle 74"/>
          <p:cNvSpPr/>
          <p:nvPr/>
        </p:nvSpPr>
        <p:spPr>
          <a:xfrm rot="1800000">
            <a:off x="2235322" y="3935510"/>
            <a:ext cx="329956" cy="495300"/>
          </a:xfrm>
          <a:prstGeom prst="roundRect">
            <a:avLst/>
          </a:prstGeom>
          <a:solidFill>
            <a:schemeClr val="bg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79" name="Rounded Rectangle 78"/>
          <p:cNvSpPr/>
          <p:nvPr/>
        </p:nvSpPr>
        <p:spPr>
          <a:xfrm rot="1800000">
            <a:off x="2387722" y="3325910"/>
            <a:ext cx="329956" cy="495300"/>
          </a:xfrm>
          <a:prstGeom prst="roundRect">
            <a:avLst/>
          </a:prstGeom>
          <a:solidFill>
            <a:schemeClr val="bg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cxnSp>
        <p:nvCxnSpPr>
          <p:cNvPr id="80" name="Shape 69"/>
          <p:cNvCxnSpPr>
            <a:stCxn id="7" idx="3"/>
            <a:endCxn id="75" idx="2"/>
          </p:cNvCxnSpPr>
          <p:nvPr/>
        </p:nvCxnSpPr>
        <p:spPr>
          <a:xfrm flipV="1">
            <a:off x="714375" y="4397631"/>
            <a:ext cx="1562100" cy="934818"/>
          </a:xfrm>
          <a:prstGeom prst="curvedConnector2">
            <a:avLst/>
          </a:prstGeom>
          <a:ln w="38100">
            <a:solidFill>
              <a:schemeClr val="accent4">
                <a:lumMod val="75000"/>
              </a:schemeClr>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84" name="Shape 69"/>
          <p:cNvCxnSpPr>
            <a:stCxn id="65" idx="3"/>
            <a:endCxn id="79" idx="1"/>
          </p:cNvCxnSpPr>
          <p:nvPr/>
        </p:nvCxnSpPr>
        <p:spPr>
          <a:xfrm flipV="1">
            <a:off x="1019175" y="3491071"/>
            <a:ext cx="1390650" cy="1307978"/>
          </a:xfrm>
          <a:prstGeom prst="curvedConnector3">
            <a:avLst>
              <a:gd name="adj1" fmla="val 50000"/>
            </a:avLst>
          </a:prstGeom>
          <a:ln w="38100">
            <a:solidFill>
              <a:schemeClr val="accent4">
                <a:lumMod val="75000"/>
              </a:schemeClr>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88" name="Rounded Rectangle 87"/>
          <p:cNvSpPr/>
          <p:nvPr/>
        </p:nvSpPr>
        <p:spPr>
          <a:xfrm rot="1800000">
            <a:off x="6654922" y="4545110"/>
            <a:ext cx="329956" cy="495300"/>
          </a:xfrm>
          <a:prstGeom prst="roundRect">
            <a:avLst/>
          </a:prstGeom>
          <a:solidFill>
            <a:schemeClr val="bg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nvGrpSpPr>
          <p:cNvPr id="9" name="Group 98"/>
          <p:cNvGrpSpPr/>
          <p:nvPr/>
        </p:nvGrpSpPr>
        <p:grpSpPr>
          <a:xfrm rot="21416467">
            <a:off x="7867598" y="3137202"/>
            <a:ext cx="506722" cy="725553"/>
            <a:chOff x="588574" y="3749221"/>
            <a:chExt cx="506722" cy="725553"/>
          </a:xfrm>
        </p:grpSpPr>
        <p:sp>
          <p:nvSpPr>
            <p:cNvPr id="100" name="Isosceles Triangle 99"/>
            <p:cNvSpPr/>
            <p:nvPr/>
          </p:nvSpPr>
          <p:spPr>
            <a:xfrm rot="12563230">
              <a:off x="588574" y="4169974"/>
              <a:ext cx="3048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ounded Rectangle 100"/>
            <p:cNvSpPr/>
            <p:nvPr/>
          </p:nvSpPr>
          <p:spPr>
            <a:xfrm rot="1800000">
              <a:off x="793231" y="3749221"/>
              <a:ext cx="302065" cy="510668"/>
            </a:xfrm>
            <a:prstGeom prst="roundRect">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5400000" scaled="1"/>
              <a:tileRect/>
            </a:gra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sp>
        <p:nvSpPr>
          <p:cNvPr id="28" name="Rounded Rectangle 27"/>
          <p:cNvSpPr/>
          <p:nvPr/>
        </p:nvSpPr>
        <p:spPr>
          <a:xfrm rot="1800000">
            <a:off x="4250824" y="1934000"/>
            <a:ext cx="194054" cy="291296"/>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9" name="Rounded Rectangle 28"/>
          <p:cNvSpPr/>
          <p:nvPr/>
        </p:nvSpPr>
        <p:spPr>
          <a:xfrm rot="1800000">
            <a:off x="4479424" y="2010200"/>
            <a:ext cx="194054" cy="291296"/>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0" name="Rounded Rectangle 29"/>
          <p:cNvSpPr/>
          <p:nvPr/>
        </p:nvSpPr>
        <p:spPr>
          <a:xfrm rot="1800000">
            <a:off x="4022224" y="1857801"/>
            <a:ext cx="194054" cy="291296"/>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1" name="TextBox 30"/>
          <p:cNvSpPr txBox="1"/>
          <p:nvPr/>
        </p:nvSpPr>
        <p:spPr>
          <a:xfrm>
            <a:off x="1905000" y="1676400"/>
            <a:ext cx="838200" cy="381000"/>
          </a:xfrm>
          <a:prstGeom prst="rect">
            <a:avLst/>
          </a:prstGeom>
          <a:noFill/>
        </p:spPr>
        <p:txBody>
          <a:bodyPr wrap="square" rtlCol="0">
            <a:spAutoFit/>
          </a:bodyPr>
          <a:lstStyle/>
          <a:p>
            <a:r>
              <a:rPr lang="en-US" dirty="0" smtClean="0"/>
              <a:t>LLO</a:t>
            </a:r>
            <a:endParaRPr lang="en-US" dirty="0"/>
          </a:p>
        </p:txBody>
      </p:sp>
      <p:cxnSp>
        <p:nvCxnSpPr>
          <p:cNvPr id="33" name="Straight Connector 32"/>
          <p:cNvCxnSpPr/>
          <p:nvPr/>
        </p:nvCxnSpPr>
        <p:spPr>
          <a:xfrm>
            <a:off x="0" y="2057400"/>
            <a:ext cx="9372600" cy="762000"/>
          </a:xfrm>
          <a:prstGeom prst="line">
            <a:avLst/>
          </a:prstGeom>
          <a:ln w="12700">
            <a:prstDash val="dashDot"/>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304800" y="3352800"/>
            <a:ext cx="9296400" cy="2209800"/>
          </a:xfrm>
          <a:prstGeom prst="line">
            <a:avLst/>
          </a:prstGeom>
          <a:ln w="12700">
            <a:prstDash val="dashDot"/>
          </a:ln>
        </p:spPr>
        <p:style>
          <a:lnRef idx="1">
            <a:schemeClr val="accent1"/>
          </a:lnRef>
          <a:fillRef idx="0">
            <a:schemeClr val="accent1"/>
          </a:fillRef>
          <a:effectRef idx="0">
            <a:schemeClr val="accent1"/>
          </a:effectRef>
          <a:fontRef idx="minor">
            <a:schemeClr val="tx1"/>
          </a:fontRef>
        </p:style>
      </p:cxnSp>
      <p:grpSp>
        <p:nvGrpSpPr>
          <p:cNvPr id="42" name="Group 41"/>
          <p:cNvGrpSpPr/>
          <p:nvPr/>
        </p:nvGrpSpPr>
        <p:grpSpPr>
          <a:xfrm>
            <a:off x="4724400" y="1752600"/>
            <a:ext cx="603795" cy="637466"/>
            <a:chOff x="5437147" y="1752602"/>
            <a:chExt cx="603795" cy="637466"/>
          </a:xfrm>
        </p:grpSpPr>
        <p:sp>
          <p:nvSpPr>
            <p:cNvPr id="39" name="Isosceles Triangle 38"/>
            <p:cNvSpPr/>
            <p:nvPr/>
          </p:nvSpPr>
          <p:spPr>
            <a:xfrm rot="12542089">
              <a:off x="5437147" y="2194322"/>
              <a:ext cx="327105" cy="19574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Parallelogram 39"/>
            <p:cNvSpPr/>
            <p:nvPr/>
          </p:nvSpPr>
          <p:spPr>
            <a:xfrm>
              <a:off x="5638800" y="1752602"/>
              <a:ext cx="76200" cy="228600"/>
            </a:xfrm>
            <a:prstGeom prst="parallelogram">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Parallelogram 40"/>
            <p:cNvSpPr/>
            <p:nvPr/>
          </p:nvSpPr>
          <p:spPr>
            <a:xfrm rot="2737282">
              <a:off x="5869300" y="1897983"/>
              <a:ext cx="87807" cy="255476"/>
            </a:xfrm>
            <a:prstGeom prst="parallelogram">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ounded Rectangle 37"/>
            <p:cNvSpPr/>
            <p:nvPr/>
          </p:nvSpPr>
          <p:spPr>
            <a:xfrm rot="1800000">
              <a:off x="5609853" y="1980918"/>
              <a:ext cx="186139" cy="23888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sp>
        <p:nvSpPr>
          <p:cNvPr id="45" name="Freeform 44"/>
          <p:cNvSpPr/>
          <p:nvPr/>
        </p:nvSpPr>
        <p:spPr>
          <a:xfrm>
            <a:off x="3962400" y="2209801"/>
            <a:ext cx="1019175" cy="3429000"/>
          </a:xfrm>
          <a:custGeom>
            <a:avLst/>
            <a:gdLst>
              <a:gd name="connsiteX0" fmla="*/ 0 w 790575"/>
              <a:gd name="connsiteY0" fmla="*/ 3514725 h 3514725"/>
              <a:gd name="connsiteX1" fmla="*/ 361950 w 790575"/>
              <a:gd name="connsiteY1" fmla="*/ 857250 h 3514725"/>
              <a:gd name="connsiteX2" fmla="*/ 790575 w 790575"/>
              <a:gd name="connsiteY2" fmla="*/ 0 h 3514725"/>
            </a:gdLst>
            <a:ahLst/>
            <a:cxnLst>
              <a:cxn ang="0">
                <a:pos x="connsiteX0" y="connsiteY0"/>
              </a:cxn>
              <a:cxn ang="0">
                <a:pos x="connsiteX1" y="connsiteY1"/>
              </a:cxn>
              <a:cxn ang="0">
                <a:pos x="connsiteX2" y="connsiteY2"/>
              </a:cxn>
            </a:cxnLst>
            <a:rect l="l" t="t" r="r" b="b"/>
            <a:pathLst>
              <a:path w="790575" h="3514725">
                <a:moveTo>
                  <a:pt x="0" y="3514725"/>
                </a:moveTo>
                <a:cubicBezTo>
                  <a:pt x="115094" y="2478881"/>
                  <a:pt x="230188" y="1443037"/>
                  <a:pt x="361950" y="857250"/>
                </a:cubicBezTo>
                <a:cubicBezTo>
                  <a:pt x="493712" y="271463"/>
                  <a:pt x="642143" y="135731"/>
                  <a:pt x="790575" y="0"/>
                </a:cubicBezTo>
              </a:path>
            </a:pathLst>
          </a:custGeom>
          <a:ln w="19050">
            <a:prstDash val="lgDashDot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n w="12700">
                <a:solidFill>
                  <a:schemeClr val="tx1"/>
                </a:solidFill>
              </a:ln>
            </a:endParaRPr>
          </a:p>
        </p:txBody>
      </p:sp>
      <p:sp>
        <p:nvSpPr>
          <p:cNvPr id="46" name="Freeform 45"/>
          <p:cNvSpPr/>
          <p:nvPr/>
        </p:nvSpPr>
        <p:spPr>
          <a:xfrm>
            <a:off x="3581401" y="2209800"/>
            <a:ext cx="685800" cy="3438525"/>
          </a:xfrm>
          <a:custGeom>
            <a:avLst/>
            <a:gdLst>
              <a:gd name="connsiteX0" fmla="*/ 0 w 790575"/>
              <a:gd name="connsiteY0" fmla="*/ 3514725 h 3514725"/>
              <a:gd name="connsiteX1" fmla="*/ 361950 w 790575"/>
              <a:gd name="connsiteY1" fmla="*/ 857250 h 3514725"/>
              <a:gd name="connsiteX2" fmla="*/ 790575 w 790575"/>
              <a:gd name="connsiteY2" fmla="*/ 0 h 3514725"/>
            </a:gdLst>
            <a:ahLst/>
            <a:cxnLst>
              <a:cxn ang="0">
                <a:pos x="connsiteX0" y="connsiteY0"/>
              </a:cxn>
              <a:cxn ang="0">
                <a:pos x="connsiteX1" y="connsiteY1"/>
              </a:cxn>
              <a:cxn ang="0">
                <a:pos x="connsiteX2" y="connsiteY2"/>
              </a:cxn>
            </a:cxnLst>
            <a:rect l="l" t="t" r="r" b="b"/>
            <a:pathLst>
              <a:path w="790575" h="3514725">
                <a:moveTo>
                  <a:pt x="0" y="3514725"/>
                </a:moveTo>
                <a:cubicBezTo>
                  <a:pt x="115094" y="2478881"/>
                  <a:pt x="230188" y="1443037"/>
                  <a:pt x="361950" y="857250"/>
                </a:cubicBezTo>
                <a:cubicBezTo>
                  <a:pt x="493712" y="271463"/>
                  <a:pt x="642143" y="135731"/>
                  <a:pt x="790575" y="0"/>
                </a:cubicBezTo>
              </a:path>
            </a:pathLst>
          </a:custGeom>
          <a:ln w="19050">
            <a:prstDash val="lgDashDot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n w="12700">
                <a:solidFill>
                  <a:schemeClr val="tx1"/>
                </a:solidFill>
              </a:ln>
            </a:endParaRPr>
          </a:p>
        </p:txBody>
      </p:sp>
      <p:sp>
        <p:nvSpPr>
          <p:cNvPr id="47" name="Freeform 46"/>
          <p:cNvSpPr/>
          <p:nvPr/>
        </p:nvSpPr>
        <p:spPr>
          <a:xfrm>
            <a:off x="3733800" y="2286000"/>
            <a:ext cx="790575" cy="3352799"/>
          </a:xfrm>
          <a:custGeom>
            <a:avLst/>
            <a:gdLst>
              <a:gd name="connsiteX0" fmla="*/ 0 w 790575"/>
              <a:gd name="connsiteY0" fmla="*/ 3514725 h 3514725"/>
              <a:gd name="connsiteX1" fmla="*/ 361950 w 790575"/>
              <a:gd name="connsiteY1" fmla="*/ 857250 h 3514725"/>
              <a:gd name="connsiteX2" fmla="*/ 790575 w 790575"/>
              <a:gd name="connsiteY2" fmla="*/ 0 h 3514725"/>
            </a:gdLst>
            <a:ahLst/>
            <a:cxnLst>
              <a:cxn ang="0">
                <a:pos x="connsiteX0" y="connsiteY0"/>
              </a:cxn>
              <a:cxn ang="0">
                <a:pos x="connsiteX1" y="connsiteY1"/>
              </a:cxn>
              <a:cxn ang="0">
                <a:pos x="connsiteX2" y="connsiteY2"/>
              </a:cxn>
            </a:cxnLst>
            <a:rect l="l" t="t" r="r" b="b"/>
            <a:pathLst>
              <a:path w="790575" h="3514725">
                <a:moveTo>
                  <a:pt x="0" y="3514725"/>
                </a:moveTo>
                <a:cubicBezTo>
                  <a:pt x="115094" y="2478881"/>
                  <a:pt x="230188" y="1443037"/>
                  <a:pt x="361950" y="857250"/>
                </a:cubicBezTo>
                <a:cubicBezTo>
                  <a:pt x="493712" y="271463"/>
                  <a:pt x="642143" y="135731"/>
                  <a:pt x="790575" y="0"/>
                </a:cubicBezTo>
              </a:path>
            </a:pathLst>
          </a:custGeom>
          <a:ln w="19050">
            <a:prstDash val="lgDashDot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n w="12700">
                <a:solidFill>
                  <a:schemeClr val="tx1"/>
                </a:solidFill>
              </a:ln>
            </a:endParaRPr>
          </a:p>
        </p:txBody>
      </p:sp>
      <p:sp>
        <p:nvSpPr>
          <p:cNvPr id="48" name="Freeform 47"/>
          <p:cNvSpPr/>
          <p:nvPr/>
        </p:nvSpPr>
        <p:spPr>
          <a:xfrm>
            <a:off x="3352801" y="2133601"/>
            <a:ext cx="685800" cy="3505200"/>
          </a:xfrm>
          <a:custGeom>
            <a:avLst/>
            <a:gdLst>
              <a:gd name="connsiteX0" fmla="*/ 0 w 790575"/>
              <a:gd name="connsiteY0" fmla="*/ 3514725 h 3514725"/>
              <a:gd name="connsiteX1" fmla="*/ 361950 w 790575"/>
              <a:gd name="connsiteY1" fmla="*/ 857250 h 3514725"/>
              <a:gd name="connsiteX2" fmla="*/ 790575 w 790575"/>
              <a:gd name="connsiteY2" fmla="*/ 0 h 3514725"/>
            </a:gdLst>
            <a:ahLst/>
            <a:cxnLst>
              <a:cxn ang="0">
                <a:pos x="connsiteX0" y="connsiteY0"/>
              </a:cxn>
              <a:cxn ang="0">
                <a:pos x="connsiteX1" y="connsiteY1"/>
              </a:cxn>
              <a:cxn ang="0">
                <a:pos x="connsiteX2" y="connsiteY2"/>
              </a:cxn>
            </a:cxnLst>
            <a:rect l="l" t="t" r="r" b="b"/>
            <a:pathLst>
              <a:path w="790575" h="3514725">
                <a:moveTo>
                  <a:pt x="0" y="3514725"/>
                </a:moveTo>
                <a:cubicBezTo>
                  <a:pt x="115094" y="2478881"/>
                  <a:pt x="230188" y="1443037"/>
                  <a:pt x="361950" y="857250"/>
                </a:cubicBezTo>
                <a:cubicBezTo>
                  <a:pt x="493712" y="271463"/>
                  <a:pt x="642143" y="135731"/>
                  <a:pt x="790575" y="0"/>
                </a:cubicBezTo>
              </a:path>
            </a:pathLst>
          </a:custGeom>
          <a:ln w="19050">
            <a:prstDash val="lgDashDot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n w="12700">
                <a:solidFill>
                  <a:schemeClr val="tx1"/>
                </a:solidFill>
              </a:ln>
            </a:endParaRPr>
          </a:p>
        </p:txBody>
      </p:sp>
      <p:grpSp>
        <p:nvGrpSpPr>
          <p:cNvPr id="51" name="Group 50"/>
          <p:cNvGrpSpPr/>
          <p:nvPr/>
        </p:nvGrpSpPr>
        <p:grpSpPr>
          <a:xfrm rot="692176">
            <a:off x="5620244" y="1120736"/>
            <a:ext cx="603795" cy="637466"/>
            <a:chOff x="5437147" y="1752602"/>
            <a:chExt cx="603795" cy="637466"/>
          </a:xfrm>
        </p:grpSpPr>
        <p:sp>
          <p:nvSpPr>
            <p:cNvPr id="52" name="Isosceles Triangle 51"/>
            <p:cNvSpPr/>
            <p:nvPr/>
          </p:nvSpPr>
          <p:spPr>
            <a:xfrm rot="12542089">
              <a:off x="5437147" y="2194322"/>
              <a:ext cx="327105" cy="19574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Parallelogram 52"/>
            <p:cNvSpPr/>
            <p:nvPr/>
          </p:nvSpPr>
          <p:spPr>
            <a:xfrm>
              <a:off x="5638800" y="1752602"/>
              <a:ext cx="76200" cy="228600"/>
            </a:xfrm>
            <a:prstGeom prst="parallelogram">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Parallelogram 53"/>
            <p:cNvSpPr/>
            <p:nvPr/>
          </p:nvSpPr>
          <p:spPr>
            <a:xfrm rot="2737282">
              <a:off x="5869300" y="1897983"/>
              <a:ext cx="87807" cy="255476"/>
            </a:xfrm>
            <a:prstGeom prst="parallelogram">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ounded Rectangle 54"/>
            <p:cNvSpPr/>
            <p:nvPr/>
          </p:nvSpPr>
          <p:spPr>
            <a:xfrm rot="1800000">
              <a:off x="5609853" y="1980918"/>
              <a:ext cx="186139" cy="23888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sp>
        <p:nvSpPr>
          <p:cNvPr id="56" name="Rounded Rectangle 55"/>
          <p:cNvSpPr/>
          <p:nvPr/>
        </p:nvSpPr>
        <p:spPr>
          <a:xfrm rot="2348152">
            <a:off x="5932064" y="1468295"/>
            <a:ext cx="157702" cy="260963"/>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57" name="Rounded Rectangle 56"/>
          <p:cNvSpPr/>
          <p:nvPr/>
        </p:nvSpPr>
        <p:spPr>
          <a:xfrm rot="2348152">
            <a:off x="5703465" y="1163495"/>
            <a:ext cx="157702" cy="260963"/>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58" name="Rounded Rectangle 57"/>
          <p:cNvSpPr/>
          <p:nvPr/>
        </p:nvSpPr>
        <p:spPr>
          <a:xfrm rot="2348152">
            <a:off x="5932065" y="1163493"/>
            <a:ext cx="157702" cy="260963"/>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nvGrpSpPr>
          <p:cNvPr id="59" name="Group 70"/>
          <p:cNvGrpSpPr/>
          <p:nvPr/>
        </p:nvGrpSpPr>
        <p:grpSpPr>
          <a:xfrm rot="16824939">
            <a:off x="5102242" y="1094995"/>
            <a:ext cx="506722" cy="725553"/>
            <a:chOff x="588574" y="3749221"/>
            <a:chExt cx="506722" cy="725553"/>
          </a:xfrm>
        </p:grpSpPr>
        <p:sp>
          <p:nvSpPr>
            <p:cNvPr id="60" name="Isosceles Triangle 59"/>
            <p:cNvSpPr/>
            <p:nvPr/>
          </p:nvSpPr>
          <p:spPr>
            <a:xfrm rot="12563230">
              <a:off x="588574" y="4169974"/>
              <a:ext cx="3048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ounded Rectangle 60"/>
            <p:cNvSpPr/>
            <p:nvPr/>
          </p:nvSpPr>
          <p:spPr>
            <a:xfrm rot="1800000">
              <a:off x="793231" y="3749221"/>
              <a:ext cx="302065" cy="510668"/>
            </a:xfrm>
            <a:prstGeom prst="roundRect">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5400000" scaled="1"/>
              <a:tileRect/>
            </a:gra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grpSp>
        <p:nvGrpSpPr>
          <p:cNvPr id="62" name="Group 61"/>
          <p:cNvGrpSpPr/>
          <p:nvPr/>
        </p:nvGrpSpPr>
        <p:grpSpPr>
          <a:xfrm rot="692176">
            <a:off x="7068043" y="815936"/>
            <a:ext cx="603795" cy="637466"/>
            <a:chOff x="5437147" y="1752602"/>
            <a:chExt cx="603795" cy="637466"/>
          </a:xfrm>
        </p:grpSpPr>
        <p:sp>
          <p:nvSpPr>
            <p:cNvPr id="63" name="Isosceles Triangle 62"/>
            <p:cNvSpPr/>
            <p:nvPr/>
          </p:nvSpPr>
          <p:spPr>
            <a:xfrm rot="12542089">
              <a:off x="5437147" y="2194322"/>
              <a:ext cx="327105" cy="19574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Parallelogram 63"/>
            <p:cNvSpPr/>
            <p:nvPr/>
          </p:nvSpPr>
          <p:spPr>
            <a:xfrm>
              <a:off x="5638800" y="1752602"/>
              <a:ext cx="76200" cy="228600"/>
            </a:xfrm>
            <a:prstGeom prst="parallelogram">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Parallelogram 65"/>
            <p:cNvSpPr/>
            <p:nvPr/>
          </p:nvSpPr>
          <p:spPr>
            <a:xfrm rot="2737282">
              <a:off x="5869300" y="1897983"/>
              <a:ext cx="87807" cy="255476"/>
            </a:xfrm>
            <a:prstGeom prst="parallelogram">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ounded Rectangle 66"/>
            <p:cNvSpPr/>
            <p:nvPr/>
          </p:nvSpPr>
          <p:spPr>
            <a:xfrm rot="1800000">
              <a:off x="5609853" y="1980918"/>
              <a:ext cx="186139" cy="23888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grpSp>
        <p:nvGrpSpPr>
          <p:cNvPr id="69" name="Group 70"/>
          <p:cNvGrpSpPr/>
          <p:nvPr/>
        </p:nvGrpSpPr>
        <p:grpSpPr>
          <a:xfrm rot="15284495">
            <a:off x="7478505" y="2110726"/>
            <a:ext cx="506722" cy="725553"/>
            <a:chOff x="588574" y="3749221"/>
            <a:chExt cx="506722" cy="725553"/>
          </a:xfrm>
        </p:grpSpPr>
        <p:sp>
          <p:nvSpPr>
            <p:cNvPr id="70" name="Isosceles Triangle 69"/>
            <p:cNvSpPr/>
            <p:nvPr/>
          </p:nvSpPr>
          <p:spPr>
            <a:xfrm rot="12563230">
              <a:off x="588574" y="4169974"/>
              <a:ext cx="3048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ounded Rectangle 70"/>
            <p:cNvSpPr/>
            <p:nvPr/>
          </p:nvSpPr>
          <p:spPr>
            <a:xfrm rot="1800000">
              <a:off x="793231" y="3749221"/>
              <a:ext cx="302065" cy="510668"/>
            </a:xfrm>
            <a:prstGeom prst="roundRect">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5400000" scaled="1"/>
              <a:tileRect/>
            </a:gra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sp>
        <p:nvSpPr>
          <p:cNvPr id="74" name="Rounded Rectangle 73"/>
          <p:cNvSpPr/>
          <p:nvPr/>
        </p:nvSpPr>
        <p:spPr>
          <a:xfrm rot="2348152">
            <a:off x="6389264" y="934894"/>
            <a:ext cx="157702" cy="260963"/>
          </a:xfrm>
          <a:prstGeom prst="roundRect">
            <a:avLst/>
          </a:prstGeom>
          <a:solidFill>
            <a:schemeClr val="bg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76" name="Rounded Rectangle 75"/>
          <p:cNvSpPr/>
          <p:nvPr/>
        </p:nvSpPr>
        <p:spPr>
          <a:xfrm rot="2348152">
            <a:off x="6541664" y="1087294"/>
            <a:ext cx="157702" cy="260963"/>
          </a:xfrm>
          <a:prstGeom prst="roundRect">
            <a:avLst/>
          </a:prstGeom>
          <a:solidFill>
            <a:schemeClr val="bg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77" name="Rounded Rectangle 76"/>
          <p:cNvSpPr/>
          <p:nvPr/>
        </p:nvSpPr>
        <p:spPr>
          <a:xfrm rot="2348152">
            <a:off x="6694064" y="1239694"/>
            <a:ext cx="157702" cy="260963"/>
          </a:xfrm>
          <a:prstGeom prst="roundRect">
            <a:avLst/>
          </a:prstGeom>
          <a:solidFill>
            <a:schemeClr val="bg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nvGrpSpPr>
          <p:cNvPr id="78" name="Group 77"/>
          <p:cNvGrpSpPr/>
          <p:nvPr/>
        </p:nvGrpSpPr>
        <p:grpSpPr>
          <a:xfrm rot="20861825">
            <a:off x="7909582" y="1885809"/>
            <a:ext cx="603795" cy="637466"/>
            <a:chOff x="5437147" y="1752602"/>
            <a:chExt cx="603795" cy="637466"/>
          </a:xfrm>
        </p:grpSpPr>
        <p:sp>
          <p:nvSpPr>
            <p:cNvPr id="81" name="Isosceles Triangle 80"/>
            <p:cNvSpPr/>
            <p:nvPr/>
          </p:nvSpPr>
          <p:spPr>
            <a:xfrm rot="12542089">
              <a:off x="5437147" y="2194322"/>
              <a:ext cx="327105" cy="19574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Parallelogram 81"/>
            <p:cNvSpPr/>
            <p:nvPr/>
          </p:nvSpPr>
          <p:spPr>
            <a:xfrm>
              <a:off x="5638800" y="1752602"/>
              <a:ext cx="76200" cy="228600"/>
            </a:xfrm>
            <a:prstGeom prst="parallelogram">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Parallelogram 82"/>
            <p:cNvSpPr/>
            <p:nvPr/>
          </p:nvSpPr>
          <p:spPr>
            <a:xfrm rot="2737282">
              <a:off x="5869300" y="1897983"/>
              <a:ext cx="87807" cy="255476"/>
            </a:xfrm>
            <a:prstGeom prst="parallelogram">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ounded Rectangle 84"/>
            <p:cNvSpPr/>
            <p:nvPr/>
          </p:nvSpPr>
          <p:spPr>
            <a:xfrm rot="1800000">
              <a:off x="5609853" y="1980918"/>
              <a:ext cx="186139" cy="238889"/>
            </a:xfrm>
            <a:prstGeom prst="roundRect">
              <a:avLst/>
            </a:prstGeom>
            <a:solidFill>
              <a:schemeClr val="bg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grpSp>
        <p:nvGrpSpPr>
          <p:cNvPr id="86" name="Group 85"/>
          <p:cNvGrpSpPr/>
          <p:nvPr/>
        </p:nvGrpSpPr>
        <p:grpSpPr>
          <a:xfrm rot="20861825">
            <a:off x="8671583" y="3028810"/>
            <a:ext cx="603795" cy="637466"/>
            <a:chOff x="5437147" y="1752602"/>
            <a:chExt cx="603795" cy="637466"/>
          </a:xfrm>
        </p:grpSpPr>
        <p:sp>
          <p:nvSpPr>
            <p:cNvPr id="87" name="Isosceles Triangle 86"/>
            <p:cNvSpPr/>
            <p:nvPr/>
          </p:nvSpPr>
          <p:spPr>
            <a:xfrm rot="12542089">
              <a:off x="5437147" y="2194322"/>
              <a:ext cx="327105" cy="19574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Parallelogram 88"/>
            <p:cNvSpPr/>
            <p:nvPr/>
          </p:nvSpPr>
          <p:spPr>
            <a:xfrm>
              <a:off x="5638800" y="1752602"/>
              <a:ext cx="76200" cy="228600"/>
            </a:xfrm>
            <a:prstGeom prst="parallelogram">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Parallelogram 89"/>
            <p:cNvSpPr/>
            <p:nvPr/>
          </p:nvSpPr>
          <p:spPr>
            <a:xfrm rot="2737282">
              <a:off x="5869300" y="1897983"/>
              <a:ext cx="87807" cy="255476"/>
            </a:xfrm>
            <a:prstGeom prst="parallelogram">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ounded Rectangle 90"/>
            <p:cNvSpPr/>
            <p:nvPr/>
          </p:nvSpPr>
          <p:spPr>
            <a:xfrm rot="1800000">
              <a:off x="5609853" y="1980918"/>
              <a:ext cx="186139" cy="238889"/>
            </a:xfrm>
            <a:prstGeom prst="roundRect">
              <a:avLst/>
            </a:prstGeom>
            <a:solidFill>
              <a:schemeClr val="bg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pSp>
      <p:cxnSp>
        <p:nvCxnSpPr>
          <p:cNvPr id="92" name="Shape 49"/>
          <p:cNvCxnSpPr>
            <a:stCxn id="101" idx="3"/>
            <a:endCxn id="91" idx="1"/>
          </p:cNvCxnSpPr>
          <p:nvPr/>
        </p:nvCxnSpPr>
        <p:spPr>
          <a:xfrm flipV="1">
            <a:off x="8352050" y="3355309"/>
            <a:ext cx="503658" cy="100349"/>
          </a:xfrm>
          <a:prstGeom prst="curvedConnector3">
            <a:avLst>
              <a:gd name="adj1" fmla="val 50000"/>
            </a:avLst>
          </a:prstGeom>
          <a:ln w="38100">
            <a:solidFill>
              <a:schemeClr val="accent4">
                <a:lumMod val="75000"/>
              </a:schemeClr>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95" name="Rectangle 94"/>
          <p:cNvSpPr/>
          <p:nvPr/>
        </p:nvSpPr>
        <p:spPr>
          <a:xfrm>
            <a:off x="228600" y="4114801"/>
            <a:ext cx="381000" cy="457200"/>
          </a:xfrm>
          <a:prstGeom prst="rect">
            <a:avLst/>
          </a:prstGeom>
          <a:noFill/>
        </p:spPr>
        <p:txBody>
          <a:bodyPr wrap="square" lIns="91440" tIns="45720" rIns="91440" bIns="45720">
            <a:spAutoFit/>
          </a:bodyPr>
          <a:lstStyle/>
          <a:p>
            <a:pPr algn="ctr"/>
            <a:r>
              <a:rPr lang="en-US" sz="2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a:t>
            </a:r>
            <a:endParaRPr lang="en-US"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96" name="Rectangle 95"/>
          <p:cNvSpPr/>
          <p:nvPr/>
        </p:nvSpPr>
        <p:spPr>
          <a:xfrm>
            <a:off x="4343400" y="1371600"/>
            <a:ext cx="381000" cy="457200"/>
          </a:xfrm>
          <a:prstGeom prst="rect">
            <a:avLst/>
          </a:prstGeom>
          <a:noFill/>
        </p:spPr>
        <p:txBody>
          <a:bodyPr wrap="square" lIns="91440" tIns="45720" rIns="91440" bIns="45720">
            <a:spAutoFit/>
          </a:bodyPr>
          <a:lstStyle/>
          <a:p>
            <a:pPr algn="ctr"/>
            <a:r>
              <a:rPr lang="en-US" sz="2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2</a:t>
            </a:r>
            <a:endParaRPr lang="en-US"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97" name="Rectangle 96"/>
          <p:cNvSpPr/>
          <p:nvPr/>
        </p:nvSpPr>
        <p:spPr>
          <a:xfrm>
            <a:off x="5334000" y="609600"/>
            <a:ext cx="381000" cy="457200"/>
          </a:xfrm>
          <a:prstGeom prst="rect">
            <a:avLst/>
          </a:prstGeom>
          <a:noFill/>
        </p:spPr>
        <p:txBody>
          <a:bodyPr wrap="square" lIns="91440" tIns="45720" rIns="91440" bIns="45720">
            <a:spAutoFit/>
          </a:bodyPr>
          <a:lstStyle/>
          <a:p>
            <a:pPr algn="ctr"/>
            <a:r>
              <a:rPr lang="en-US" sz="2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3</a:t>
            </a:r>
            <a:endParaRPr lang="en-US"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98" name="Rectangle 97"/>
          <p:cNvSpPr/>
          <p:nvPr/>
        </p:nvSpPr>
        <p:spPr>
          <a:xfrm>
            <a:off x="7620000" y="1143000"/>
            <a:ext cx="381000" cy="457200"/>
          </a:xfrm>
          <a:prstGeom prst="rect">
            <a:avLst/>
          </a:prstGeom>
          <a:noFill/>
        </p:spPr>
        <p:txBody>
          <a:bodyPr wrap="square" lIns="91440" tIns="45720" rIns="91440" bIns="45720">
            <a:spAutoFit/>
          </a:bodyPr>
          <a:lstStyle/>
          <a:p>
            <a:pPr algn="ctr"/>
            <a:r>
              <a:rPr lang="en-US" sz="2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4</a:t>
            </a:r>
            <a:endParaRPr lang="en-US"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99" name="Rectangle 98"/>
          <p:cNvSpPr/>
          <p:nvPr/>
        </p:nvSpPr>
        <p:spPr>
          <a:xfrm>
            <a:off x="7162800" y="2590800"/>
            <a:ext cx="381000" cy="457200"/>
          </a:xfrm>
          <a:prstGeom prst="rect">
            <a:avLst/>
          </a:prstGeom>
          <a:noFill/>
        </p:spPr>
        <p:txBody>
          <a:bodyPr wrap="square" lIns="91440" tIns="45720" rIns="91440" bIns="45720">
            <a:spAutoFit/>
          </a:bodyPr>
          <a:lstStyle/>
          <a:p>
            <a:pPr algn="ctr"/>
            <a:r>
              <a:rPr lang="en-US" sz="2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5</a:t>
            </a:r>
            <a:endParaRPr lang="en-US"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102" name="Rectangle 101"/>
          <p:cNvSpPr/>
          <p:nvPr/>
        </p:nvSpPr>
        <p:spPr>
          <a:xfrm>
            <a:off x="8382000" y="3733800"/>
            <a:ext cx="381000" cy="457200"/>
          </a:xfrm>
          <a:prstGeom prst="rect">
            <a:avLst/>
          </a:prstGeom>
          <a:noFill/>
        </p:spPr>
        <p:txBody>
          <a:bodyPr wrap="square" lIns="91440" tIns="45720" rIns="91440" bIns="45720">
            <a:spAutoFit/>
          </a:bodyPr>
          <a:lstStyle/>
          <a:p>
            <a:pPr algn="ctr"/>
            <a:r>
              <a:rPr lang="en-US" sz="2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6</a:t>
            </a:r>
            <a:endParaRPr lang="en-US"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103" name="Rectangle 102"/>
          <p:cNvSpPr/>
          <p:nvPr/>
        </p:nvSpPr>
        <p:spPr>
          <a:xfrm>
            <a:off x="6096000" y="5029200"/>
            <a:ext cx="381000" cy="457200"/>
          </a:xfrm>
          <a:prstGeom prst="rect">
            <a:avLst/>
          </a:prstGeom>
          <a:noFill/>
        </p:spPr>
        <p:txBody>
          <a:bodyPr wrap="square" lIns="91440" tIns="45720" rIns="91440" bIns="45720">
            <a:spAutoFit/>
          </a:bodyPr>
          <a:lstStyle/>
          <a:p>
            <a:pPr algn="ctr"/>
            <a:r>
              <a:rPr lang="en-US" sz="2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7</a:t>
            </a:r>
            <a:endParaRPr lang="en-US"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LEO to GEO</a:t>
            </a:r>
            <a:endParaRPr lang="en-US" dirty="0"/>
          </a:p>
        </p:txBody>
      </p:sp>
      <p:sp>
        <p:nvSpPr>
          <p:cNvPr id="16387" name="Rectangle 3"/>
          <p:cNvSpPr>
            <a:spLocks noChangeArrowheads="1"/>
          </p:cNvSpPr>
          <p:nvPr/>
        </p:nvSpPr>
        <p:spPr bwMode="auto">
          <a:xfrm>
            <a:off x="990600" y="1447800"/>
            <a:ext cx="6781800" cy="2678113"/>
          </a:xfrm>
          <a:prstGeom prst="rect">
            <a:avLst/>
          </a:prstGeom>
          <a:noFill/>
          <a:ln w="9525">
            <a:noFill/>
            <a:miter lim="800000"/>
            <a:headEnd/>
            <a:tailEnd/>
          </a:ln>
        </p:spPr>
        <p:txBody>
          <a:bodyPr>
            <a:spAutoFit/>
          </a:bodyPr>
          <a:lstStyle/>
          <a:p>
            <a:pPr>
              <a:buFont typeface="Arial" charset="0"/>
              <a:buChar char="•"/>
            </a:pPr>
            <a:r>
              <a:rPr lang="en-US" sz="2800" dirty="0">
                <a:latin typeface="Calibri" pitchFamily="34" charset="0"/>
              </a:rPr>
              <a:t>Mission Objectives </a:t>
            </a:r>
          </a:p>
          <a:p>
            <a:pPr lvl="1">
              <a:buFont typeface="Arial" charset="0"/>
              <a:buChar char="•"/>
            </a:pPr>
            <a:r>
              <a:rPr lang="en-US" sz="2800" dirty="0">
                <a:latin typeface="Calibri" pitchFamily="34" charset="0"/>
              </a:rPr>
              <a:t>Service / Assemble GEO Earth Observation </a:t>
            </a:r>
            <a:r>
              <a:rPr lang="en-US" sz="2800" dirty="0" smtClean="0">
                <a:latin typeface="Calibri" pitchFamily="34" charset="0"/>
              </a:rPr>
              <a:t>Satellites </a:t>
            </a:r>
            <a:endParaRPr lang="en-US" sz="2800" dirty="0">
              <a:latin typeface="Calibri" pitchFamily="34" charset="0"/>
            </a:endParaRPr>
          </a:p>
          <a:p>
            <a:pPr>
              <a:buFont typeface="Arial" charset="0"/>
              <a:buChar char="•"/>
            </a:pPr>
            <a:r>
              <a:rPr lang="en-US" sz="2800" dirty="0">
                <a:latin typeface="Calibri" pitchFamily="34" charset="0"/>
              </a:rPr>
              <a:t>Mission Benefits</a:t>
            </a:r>
          </a:p>
          <a:p>
            <a:pPr lvl="1">
              <a:buFont typeface="Arial" charset="0"/>
              <a:buChar char="•"/>
            </a:pPr>
            <a:r>
              <a:rPr lang="en-US" sz="2800" dirty="0">
                <a:latin typeface="Calibri" pitchFamily="34" charset="0"/>
              </a:rPr>
              <a:t>Experience out of LEO</a:t>
            </a:r>
          </a:p>
          <a:p>
            <a:pPr lvl="1">
              <a:buFont typeface="Arial" charset="0"/>
              <a:buChar char="•"/>
            </a:pPr>
            <a:r>
              <a:rPr lang="en-US" sz="2800" dirty="0">
                <a:latin typeface="Calibri" pitchFamily="34" charset="0"/>
              </a:rPr>
              <a:t>Higher Radiation </a:t>
            </a:r>
            <a:r>
              <a:rPr lang="en-US" sz="2800" dirty="0" smtClean="0">
                <a:latin typeface="Calibri" pitchFamily="34" charset="0"/>
              </a:rPr>
              <a:t>Environment</a:t>
            </a:r>
            <a:endParaRPr lang="en-US" sz="2800" dirty="0">
              <a:latin typeface="Calibri" pitchFamily="34" charset="0"/>
            </a:endParaRPr>
          </a:p>
        </p:txBody>
      </p:sp>
      <p:graphicFrame>
        <p:nvGraphicFramePr>
          <p:cNvPr id="8" name="Table 7"/>
          <p:cNvGraphicFramePr>
            <a:graphicFrameLocks noGrp="1"/>
          </p:cNvGraphicFramePr>
          <p:nvPr/>
        </p:nvGraphicFramePr>
        <p:xfrm>
          <a:off x="1447800" y="4953000"/>
          <a:ext cx="6096000" cy="1010920"/>
        </p:xfrm>
        <a:graphic>
          <a:graphicData uri="http://schemas.openxmlformats.org/drawingml/2006/table">
            <a:tbl>
              <a:tblPr firstRow="1" bandRow="1">
                <a:tableStyleId>{5C22544A-7EE6-4342-B048-85BDC9FD1C3A}</a:tableStyleId>
              </a:tblPr>
              <a:tblGrid>
                <a:gridCol w="1524000"/>
                <a:gridCol w="1524000"/>
                <a:gridCol w="1600200"/>
                <a:gridCol w="1447800"/>
              </a:tblGrid>
              <a:tr h="370840">
                <a:tc>
                  <a:txBody>
                    <a:bodyPr/>
                    <a:lstStyle/>
                    <a:p>
                      <a:r>
                        <a:rPr lang="en-US" dirty="0" smtClean="0"/>
                        <a:t>Mission Duration</a:t>
                      </a:r>
                      <a:endParaRPr lang="en-US" dirty="0"/>
                    </a:p>
                  </a:txBody>
                  <a:tcPr/>
                </a:tc>
                <a:tc>
                  <a:txBody>
                    <a:bodyPr/>
                    <a:lstStyle/>
                    <a:p>
                      <a:r>
                        <a:rPr lang="en-US" dirty="0" smtClean="0"/>
                        <a:t>Outbound Delta-V</a:t>
                      </a:r>
                      <a:endParaRPr lang="en-US" dirty="0"/>
                    </a:p>
                  </a:txBody>
                  <a:tcPr/>
                </a:tc>
                <a:tc>
                  <a:txBody>
                    <a:bodyPr/>
                    <a:lstStyle/>
                    <a:p>
                      <a:r>
                        <a:rPr lang="en-US" dirty="0" smtClean="0"/>
                        <a:t>Return Delta-V</a:t>
                      </a:r>
                      <a:endParaRPr lang="en-US" dirty="0"/>
                    </a:p>
                  </a:txBody>
                  <a:tcPr/>
                </a:tc>
                <a:tc>
                  <a:txBody>
                    <a:bodyPr/>
                    <a:lstStyle/>
                    <a:p>
                      <a:r>
                        <a:rPr lang="en-US" dirty="0" smtClean="0"/>
                        <a:t>Total Delta-V</a:t>
                      </a:r>
                      <a:endParaRPr lang="en-US" dirty="0"/>
                    </a:p>
                  </a:txBody>
                  <a:tcPr/>
                </a:tc>
              </a:tr>
              <a:tr h="370840">
                <a:tc>
                  <a:txBody>
                    <a:bodyPr/>
                    <a:lstStyle/>
                    <a:p>
                      <a:r>
                        <a:rPr lang="en-US" dirty="0" smtClean="0"/>
                        <a:t>10-14 days</a:t>
                      </a:r>
                      <a:endParaRPr lang="en-US" dirty="0"/>
                    </a:p>
                  </a:txBody>
                  <a:tcPr/>
                </a:tc>
                <a:tc>
                  <a:txBody>
                    <a:bodyPr/>
                    <a:lstStyle/>
                    <a:p>
                      <a:r>
                        <a:rPr lang="en-US" dirty="0" smtClean="0"/>
                        <a:t>4.2 km/s</a:t>
                      </a:r>
                      <a:endParaRPr lang="en-US" dirty="0"/>
                    </a:p>
                  </a:txBody>
                  <a:tcPr/>
                </a:tc>
                <a:tc>
                  <a:txBody>
                    <a:bodyPr/>
                    <a:lstStyle/>
                    <a:p>
                      <a:r>
                        <a:rPr lang="en-US" dirty="0" smtClean="0"/>
                        <a:t>1 km/s</a:t>
                      </a:r>
                      <a:endParaRPr lang="en-US" dirty="0"/>
                    </a:p>
                  </a:txBody>
                  <a:tcPr/>
                </a:tc>
                <a:tc>
                  <a:txBody>
                    <a:bodyPr/>
                    <a:lstStyle/>
                    <a:p>
                      <a:r>
                        <a:rPr lang="en-US" dirty="0" smtClean="0"/>
                        <a:t>5.2 km/s</a:t>
                      </a:r>
                      <a:endParaRPr lang="en-US" dirty="0"/>
                    </a:p>
                  </a:txBody>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Delta IV Heavy Human-Rating</a:t>
            </a:r>
            <a:endParaRPr lang="en-US" dirty="0"/>
          </a:p>
        </p:txBody>
      </p:sp>
      <p:pic>
        <p:nvPicPr>
          <p:cNvPr id="27651" name="Picture 2"/>
          <p:cNvPicPr>
            <a:picLocks noChangeAspect="1" noChangeArrowheads="1"/>
          </p:cNvPicPr>
          <p:nvPr/>
        </p:nvPicPr>
        <p:blipFill>
          <a:blip r:embed="rId2" cstate="print"/>
          <a:srcRect/>
          <a:stretch>
            <a:fillRect/>
          </a:stretch>
        </p:blipFill>
        <p:spPr bwMode="auto">
          <a:xfrm>
            <a:off x="5867400" y="2057400"/>
            <a:ext cx="2441575" cy="3048000"/>
          </a:xfrm>
          <a:prstGeom prst="rect">
            <a:avLst/>
          </a:prstGeom>
          <a:noFill/>
          <a:ln w="9525">
            <a:noFill/>
            <a:miter lim="800000"/>
            <a:headEnd/>
            <a:tailEnd/>
          </a:ln>
        </p:spPr>
      </p:pic>
      <p:sp>
        <p:nvSpPr>
          <p:cNvPr id="27652" name="TextBox 3"/>
          <p:cNvSpPr txBox="1">
            <a:spLocks noChangeArrowheads="1"/>
          </p:cNvSpPr>
          <p:nvPr/>
        </p:nvSpPr>
        <p:spPr bwMode="auto">
          <a:xfrm>
            <a:off x="533400" y="1524000"/>
            <a:ext cx="4724400" cy="4524375"/>
          </a:xfrm>
          <a:prstGeom prst="rect">
            <a:avLst/>
          </a:prstGeom>
          <a:noFill/>
          <a:ln w="9525">
            <a:noFill/>
            <a:miter lim="800000"/>
            <a:headEnd/>
            <a:tailEnd/>
          </a:ln>
        </p:spPr>
        <p:txBody>
          <a:bodyPr>
            <a:spAutoFit/>
          </a:bodyPr>
          <a:lstStyle/>
          <a:p>
            <a:r>
              <a:rPr lang="en-US">
                <a:latin typeface="Calibri" pitchFamily="34" charset="0"/>
              </a:rPr>
              <a:t>Delta IV Heavy has </a:t>
            </a:r>
            <a:r>
              <a:rPr lang="en-US" u="sng">
                <a:latin typeface="Calibri" pitchFamily="34" charset="0"/>
              </a:rPr>
              <a:t>not</a:t>
            </a:r>
            <a:r>
              <a:rPr lang="en-US">
                <a:latin typeface="Calibri" pitchFamily="34" charset="0"/>
              </a:rPr>
              <a:t> been human rated.</a:t>
            </a:r>
          </a:p>
          <a:p>
            <a:endParaRPr lang="en-US">
              <a:latin typeface="Calibri" pitchFamily="34" charset="0"/>
            </a:endParaRPr>
          </a:p>
          <a:p>
            <a:r>
              <a:rPr lang="en-US">
                <a:latin typeface="Calibri" pitchFamily="34" charset="0"/>
              </a:rPr>
              <a:t>Many studies have looked at human-rating  EELVs and have determined it feasible.</a:t>
            </a:r>
          </a:p>
          <a:p>
            <a:endParaRPr lang="en-US">
              <a:latin typeface="Calibri" pitchFamily="34" charset="0"/>
            </a:endParaRPr>
          </a:p>
          <a:p>
            <a:r>
              <a:rPr lang="en-US">
                <a:latin typeface="Calibri" pitchFamily="34" charset="0"/>
              </a:rPr>
              <a:t>Estimated costs increases are currently at around 50% higher than the regular Delta IV Heavy.  ($375M/flight vs. $250M/flight)</a:t>
            </a:r>
          </a:p>
          <a:p>
            <a:endParaRPr lang="en-US">
              <a:latin typeface="Calibri" pitchFamily="34" charset="0"/>
            </a:endParaRPr>
          </a:p>
          <a:p>
            <a:r>
              <a:rPr lang="en-US">
                <a:latin typeface="Calibri" pitchFamily="34" charset="0"/>
              </a:rPr>
              <a:t>Overall non-recurring engineering (NRE) development adds a significant cost to the program, estimated at $2B over five years.</a:t>
            </a:r>
          </a:p>
          <a:p>
            <a:endParaRPr lang="en-US">
              <a:latin typeface="Calibri" pitchFamily="34" charset="0"/>
            </a:endParaRPr>
          </a:p>
          <a:p>
            <a:r>
              <a:rPr lang="en-US">
                <a:latin typeface="Calibri" pitchFamily="34" charset="0"/>
              </a:rPr>
              <a:t>Different missions can require the use of both the human rated and non- human rated Delta IV Heavy.</a:t>
            </a:r>
          </a:p>
        </p:txBody>
      </p:sp>
      <p:sp>
        <p:nvSpPr>
          <p:cNvPr id="6" name="TextBox 5"/>
          <p:cNvSpPr txBox="1"/>
          <p:nvPr/>
        </p:nvSpPr>
        <p:spPr>
          <a:xfrm>
            <a:off x="381000" y="6096000"/>
            <a:ext cx="2590800" cy="246063"/>
          </a:xfrm>
          <a:prstGeom prst="rect">
            <a:avLst/>
          </a:prstGeom>
          <a:noFill/>
        </p:spPr>
        <p:txBody>
          <a:bodyPr>
            <a:spAutoFit/>
          </a:bodyPr>
          <a:lstStyle/>
          <a:p>
            <a:pPr fontAlgn="auto">
              <a:spcBef>
                <a:spcPts val="0"/>
              </a:spcBef>
              <a:spcAft>
                <a:spcPts val="0"/>
              </a:spcAft>
              <a:defRPr/>
            </a:pPr>
            <a:r>
              <a:rPr lang="en-US" sz="1000" dirty="0">
                <a:solidFill>
                  <a:schemeClr val="accent1">
                    <a:lumMod val="75000"/>
                  </a:schemeClr>
                </a:solidFill>
                <a:latin typeface="+mn-lt"/>
              </a:rPr>
              <a:t>*Aerospace Corporation</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LEO to Earth-Sun Libration Points</a:t>
            </a:r>
            <a:endParaRPr lang="en-US" dirty="0"/>
          </a:p>
        </p:txBody>
      </p:sp>
      <p:sp>
        <p:nvSpPr>
          <p:cNvPr id="18435" name="Rectangle 3"/>
          <p:cNvSpPr>
            <a:spLocks noChangeArrowheads="1"/>
          </p:cNvSpPr>
          <p:nvPr/>
        </p:nvSpPr>
        <p:spPr bwMode="auto">
          <a:xfrm>
            <a:off x="990600" y="1447800"/>
            <a:ext cx="6781800" cy="2678113"/>
          </a:xfrm>
          <a:prstGeom prst="rect">
            <a:avLst/>
          </a:prstGeom>
          <a:noFill/>
          <a:ln w="9525">
            <a:noFill/>
            <a:miter lim="800000"/>
            <a:headEnd/>
            <a:tailEnd/>
          </a:ln>
        </p:spPr>
        <p:txBody>
          <a:bodyPr>
            <a:spAutoFit/>
          </a:bodyPr>
          <a:lstStyle/>
          <a:p>
            <a:pPr>
              <a:buFont typeface="Arial" charset="0"/>
              <a:buChar char="•"/>
            </a:pPr>
            <a:r>
              <a:rPr lang="en-US" sz="2800" dirty="0">
                <a:latin typeface="Calibri" pitchFamily="34" charset="0"/>
              </a:rPr>
              <a:t>Mission Objectives</a:t>
            </a:r>
          </a:p>
          <a:p>
            <a:pPr lvl="1">
              <a:buFont typeface="Arial" charset="0"/>
              <a:buChar char="•"/>
            </a:pPr>
            <a:r>
              <a:rPr lang="en-US" sz="2800" dirty="0">
                <a:latin typeface="Calibri" pitchFamily="34" charset="0"/>
              </a:rPr>
              <a:t>Service L1/L2 orbiting </a:t>
            </a:r>
            <a:r>
              <a:rPr lang="en-US" sz="2800" dirty="0" err="1">
                <a:latin typeface="Calibri" pitchFamily="34" charset="0"/>
              </a:rPr>
              <a:t>sats</a:t>
            </a:r>
            <a:endParaRPr lang="en-US" sz="2800" dirty="0">
              <a:latin typeface="Calibri" pitchFamily="34" charset="0"/>
            </a:endParaRPr>
          </a:p>
          <a:p>
            <a:pPr>
              <a:buFont typeface="Arial" charset="0"/>
              <a:buChar char="•"/>
            </a:pPr>
            <a:r>
              <a:rPr lang="en-US" sz="2800" dirty="0">
                <a:latin typeface="Calibri" pitchFamily="34" charset="0"/>
              </a:rPr>
              <a:t>Mission Benefits</a:t>
            </a:r>
          </a:p>
          <a:p>
            <a:pPr lvl="1">
              <a:buFont typeface="Arial" charset="0"/>
              <a:buChar char="•"/>
            </a:pPr>
            <a:r>
              <a:rPr lang="en-US" sz="2800" dirty="0">
                <a:latin typeface="Calibri" pitchFamily="34" charset="0"/>
              </a:rPr>
              <a:t>Long duration experience</a:t>
            </a:r>
          </a:p>
          <a:p>
            <a:pPr lvl="2">
              <a:buFont typeface="Arial" charset="0"/>
              <a:buChar char="•"/>
            </a:pPr>
            <a:r>
              <a:rPr lang="en-US" sz="2800" dirty="0">
                <a:latin typeface="Calibri" pitchFamily="34" charset="0"/>
              </a:rPr>
              <a:t>Time delayed </a:t>
            </a:r>
            <a:r>
              <a:rPr lang="en-US" sz="2800" dirty="0" err="1">
                <a:latin typeface="Calibri" pitchFamily="34" charset="0"/>
              </a:rPr>
              <a:t>comms</a:t>
            </a:r>
            <a:endParaRPr lang="en-US" sz="2800" dirty="0">
              <a:latin typeface="Calibri" pitchFamily="34" charset="0"/>
            </a:endParaRPr>
          </a:p>
          <a:p>
            <a:pPr lvl="1">
              <a:buFont typeface="Arial" charset="0"/>
              <a:buChar char="•"/>
            </a:pPr>
            <a:r>
              <a:rPr lang="en-US" sz="2800" dirty="0">
                <a:latin typeface="Calibri" pitchFamily="34" charset="0"/>
              </a:rPr>
              <a:t>High radiation environment</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LEO to Low Mars Orbit</a:t>
            </a:r>
            <a:endParaRPr lang="en-US" dirty="0"/>
          </a:p>
        </p:txBody>
      </p:sp>
      <p:sp>
        <p:nvSpPr>
          <p:cNvPr id="22531" name="Rectangle 3"/>
          <p:cNvSpPr>
            <a:spLocks noChangeArrowheads="1"/>
          </p:cNvSpPr>
          <p:nvPr/>
        </p:nvSpPr>
        <p:spPr bwMode="auto">
          <a:xfrm>
            <a:off x="990600" y="1447800"/>
            <a:ext cx="7620000" cy="2492375"/>
          </a:xfrm>
          <a:prstGeom prst="rect">
            <a:avLst/>
          </a:prstGeom>
          <a:noFill/>
          <a:ln w="9525">
            <a:noFill/>
            <a:miter lim="800000"/>
            <a:headEnd/>
            <a:tailEnd/>
          </a:ln>
        </p:spPr>
        <p:txBody>
          <a:bodyPr>
            <a:spAutoFit/>
          </a:bodyPr>
          <a:lstStyle/>
          <a:p>
            <a:pPr>
              <a:buFont typeface="Arial" charset="0"/>
              <a:buChar char="•"/>
            </a:pPr>
            <a:r>
              <a:rPr lang="en-US" sz="2600">
                <a:latin typeface="Calibri" pitchFamily="34" charset="0"/>
              </a:rPr>
              <a:t>Mission Objectives</a:t>
            </a:r>
          </a:p>
          <a:p>
            <a:pPr lvl="1">
              <a:buFont typeface="Arial" charset="0"/>
              <a:buChar char="•"/>
            </a:pPr>
            <a:r>
              <a:rPr lang="en-US" sz="2600">
                <a:latin typeface="Calibri" pitchFamily="34" charset="0"/>
              </a:rPr>
              <a:t>Science</a:t>
            </a:r>
          </a:p>
          <a:p>
            <a:pPr lvl="1">
              <a:buFont typeface="Arial" charset="0"/>
              <a:buChar char="•"/>
            </a:pPr>
            <a:r>
              <a:rPr lang="en-US" sz="2600">
                <a:latin typeface="Calibri" pitchFamily="34" charset="0"/>
              </a:rPr>
              <a:t>Exploration</a:t>
            </a:r>
          </a:p>
          <a:p>
            <a:pPr>
              <a:buFont typeface="Arial" charset="0"/>
              <a:buChar char="•"/>
            </a:pPr>
            <a:r>
              <a:rPr lang="en-US" sz="2600">
                <a:latin typeface="Calibri" pitchFamily="34" charset="0"/>
              </a:rPr>
              <a:t>Mission Benefits</a:t>
            </a:r>
          </a:p>
          <a:p>
            <a:pPr lvl="1">
              <a:buFont typeface="Arial" charset="0"/>
              <a:buChar char="•"/>
            </a:pPr>
            <a:r>
              <a:rPr lang="en-US" sz="2600">
                <a:latin typeface="Calibri" pitchFamily="34" charset="0"/>
              </a:rPr>
              <a:t>Manned Exploration</a:t>
            </a:r>
          </a:p>
          <a:p>
            <a:pPr lvl="1">
              <a:buFont typeface="Arial" charset="0"/>
              <a:buChar char="•"/>
            </a:pPr>
            <a:r>
              <a:rPr lang="en-US" sz="2600">
                <a:latin typeface="Calibri" pitchFamily="34" charset="0"/>
              </a:rPr>
              <a:t>Precursor to Phobos/Deimos and Mars Landing</a:t>
            </a:r>
          </a:p>
        </p:txBody>
      </p:sp>
      <p:graphicFrame>
        <p:nvGraphicFramePr>
          <p:cNvPr id="8" name="Table 7"/>
          <p:cNvGraphicFramePr>
            <a:graphicFrameLocks noGrp="1"/>
          </p:cNvGraphicFramePr>
          <p:nvPr/>
        </p:nvGraphicFramePr>
        <p:xfrm>
          <a:off x="1447800" y="4191000"/>
          <a:ext cx="6096000" cy="1381760"/>
        </p:xfrm>
        <a:graphic>
          <a:graphicData uri="http://schemas.openxmlformats.org/drawingml/2006/table">
            <a:tbl>
              <a:tblPr firstRow="1" bandRow="1">
                <a:tableStyleId>{5C22544A-7EE6-4342-B048-85BDC9FD1C3A}</a:tableStyleId>
              </a:tblPr>
              <a:tblGrid>
                <a:gridCol w="1524000"/>
                <a:gridCol w="1524000"/>
                <a:gridCol w="1600200"/>
                <a:gridCol w="1447800"/>
              </a:tblGrid>
              <a:tr h="370840">
                <a:tc>
                  <a:txBody>
                    <a:bodyPr/>
                    <a:lstStyle/>
                    <a:p>
                      <a:r>
                        <a:rPr lang="en-US" dirty="0" smtClean="0"/>
                        <a:t>Mission Duration</a:t>
                      </a:r>
                      <a:endParaRPr lang="en-US" dirty="0"/>
                    </a:p>
                  </a:txBody>
                  <a:tcPr/>
                </a:tc>
                <a:tc>
                  <a:txBody>
                    <a:bodyPr/>
                    <a:lstStyle/>
                    <a:p>
                      <a:r>
                        <a:rPr lang="en-US" dirty="0" smtClean="0"/>
                        <a:t>Outbound Delta-V</a:t>
                      </a:r>
                      <a:endParaRPr lang="en-US" dirty="0"/>
                    </a:p>
                  </a:txBody>
                  <a:tcPr/>
                </a:tc>
                <a:tc>
                  <a:txBody>
                    <a:bodyPr/>
                    <a:lstStyle/>
                    <a:p>
                      <a:r>
                        <a:rPr lang="en-US" dirty="0" smtClean="0"/>
                        <a:t>Return Delta-V</a:t>
                      </a:r>
                      <a:endParaRPr lang="en-US" dirty="0"/>
                    </a:p>
                  </a:txBody>
                  <a:tcPr/>
                </a:tc>
                <a:tc>
                  <a:txBody>
                    <a:bodyPr/>
                    <a:lstStyle/>
                    <a:p>
                      <a:r>
                        <a:rPr lang="en-US" dirty="0" smtClean="0"/>
                        <a:t>Total Delta-V</a:t>
                      </a:r>
                      <a:endParaRPr lang="en-US" dirty="0"/>
                    </a:p>
                  </a:txBody>
                  <a:tcPr/>
                </a:tc>
              </a:tr>
              <a:tr h="370840">
                <a:tc>
                  <a:txBody>
                    <a:bodyPr/>
                    <a:lstStyle/>
                    <a:p>
                      <a:r>
                        <a:rPr lang="en-US" dirty="0" smtClean="0"/>
                        <a:t>900 days</a:t>
                      </a:r>
                      <a:endParaRPr lang="en-US" dirty="0"/>
                    </a:p>
                  </a:txBody>
                  <a:tcPr/>
                </a:tc>
                <a:tc>
                  <a:txBody>
                    <a:bodyPr/>
                    <a:lstStyle/>
                    <a:p>
                      <a:r>
                        <a:rPr lang="en-US" dirty="0" smtClean="0"/>
                        <a:t>5.7 km/s</a:t>
                      </a:r>
                      <a:endParaRPr lang="en-US" dirty="0"/>
                    </a:p>
                  </a:txBody>
                  <a:tcPr/>
                </a:tc>
                <a:tc>
                  <a:txBody>
                    <a:bodyPr/>
                    <a:lstStyle/>
                    <a:p>
                      <a:r>
                        <a:rPr lang="en-US" dirty="0" smtClean="0"/>
                        <a:t>2.5 km/s</a:t>
                      </a:r>
                      <a:endParaRPr lang="en-US" dirty="0"/>
                    </a:p>
                  </a:txBody>
                  <a:tcPr/>
                </a:tc>
                <a:tc>
                  <a:txBody>
                    <a:bodyPr/>
                    <a:lstStyle/>
                    <a:p>
                      <a:r>
                        <a:rPr lang="en-US" dirty="0" smtClean="0"/>
                        <a:t>8.2 km/s</a:t>
                      </a:r>
                      <a:endParaRPr lang="en-US" dirty="0"/>
                    </a:p>
                  </a:txBody>
                  <a:tcPr/>
                </a:tc>
              </a:tr>
              <a:tr h="370840">
                <a:tc>
                  <a:txBody>
                    <a:bodyPr/>
                    <a:lstStyle/>
                    <a:p>
                      <a:r>
                        <a:rPr lang="en-US" dirty="0" smtClean="0"/>
                        <a:t>650 days</a:t>
                      </a:r>
                      <a:endParaRPr lang="en-US" dirty="0"/>
                    </a:p>
                  </a:txBody>
                  <a:tcPr/>
                </a:tc>
                <a:tc>
                  <a:txBody>
                    <a:bodyPr/>
                    <a:lstStyle/>
                    <a:p>
                      <a:r>
                        <a:rPr lang="en-US" dirty="0" smtClean="0"/>
                        <a:t>--</a:t>
                      </a:r>
                      <a:endParaRPr lang="en-US" dirty="0"/>
                    </a:p>
                  </a:txBody>
                  <a:tcPr/>
                </a:tc>
                <a:tc>
                  <a:txBody>
                    <a:bodyPr/>
                    <a:lstStyle/>
                    <a:p>
                      <a:r>
                        <a:rPr lang="en-US" dirty="0" smtClean="0"/>
                        <a:t>--</a:t>
                      </a:r>
                      <a:endParaRPr lang="en-US" dirty="0"/>
                    </a:p>
                  </a:txBody>
                  <a:tcPr/>
                </a:tc>
                <a:tc>
                  <a:txBody>
                    <a:bodyPr/>
                    <a:lstStyle/>
                    <a:p>
                      <a:r>
                        <a:rPr lang="en-US" dirty="0" smtClean="0"/>
                        <a:t>10 km/s*</a:t>
                      </a:r>
                      <a:endParaRPr lang="en-US" dirty="0"/>
                    </a:p>
                  </a:txBody>
                  <a:tcPr/>
                </a:tc>
              </a:tr>
            </a:tbl>
          </a:graphicData>
        </a:graphic>
      </p:graphicFrame>
      <p:sp>
        <p:nvSpPr>
          <p:cNvPr id="22554" name="TextBox 4"/>
          <p:cNvSpPr txBox="1">
            <a:spLocks noChangeArrowheads="1"/>
          </p:cNvSpPr>
          <p:nvPr/>
        </p:nvSpPr>
        <p:spPr bwMode="auto">
          <a:xfrm>
            <a:off x="1219200" y="5715000"/>
            <a:ext cx="6629400" cy="307975"/>
          </a:xfrm>
          <a:prstGeom prst="rect">
            <a:avLst/>
          </a:prstGeom>
          <a:noFill/>
          <a:ln w="9525">
            <a:noFill/>
            <a:miter lim="800000"/>
            <a:headEnd/>
            <a:tailEnd/>
          </a:ln>
        </p:spPr>
        <p:txBody>
          <a:bodyPr>
            <a:spAutoFit/>
          </a:bodyPr>
          <a:lstStyle/>
          <a:p>
            <a:r>
              <a:rPr lang="en-US" sz="1400">
                <a:latin typeface="Calibri" pitchFamily="34" charset="0"/>
              </a:rPr>
              <a:t>*Human Exploration of Mars – Design Reference Architecture 5.0, NASA/SP-2009-566</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LEO to </a:t>
            </a:r>
            <a:r>
              <a:rPr lang="en-US" dirty="0" err="1" smtClean="0"/>
              <a:t>Deimos</a:t>
            </a:r>
            <a:endParaRPr lang="en-US" dirty="0"/>
          </a:p>
        </p:txBody>
      </p:sp>
      <p:sp>
        <p:nvSpPr>
          <p:cNvPr id="23555" name="Rectangle 3"/>
          <p:cNvSpPr>
            <a:spLocks noChangeArrowheads="1"/>
          </p:cNvSpPr>
          <p:nvPr/>
        </p:nvSpPr>
        <p:spPr bwMode="auto">
          <a:xfrm>
            <a:off x="990600" y="1447800"/>
            <a:ext cx="6781800" cy="2892425"/>
          </a:xfrm>
          <a:prstGeom prst="rect">
            <a:avLst/>
          </a:prstGeom>
          <a:noFill/>
          <a:ln w="9525">
            <a:noFill/>
            <a:miter lim="800000"/>
            <a:headEnd/>
            <a:tailEnd/>
          </a:ln>
        </p:spPr>
        <p:txBody>
          <a:bodyPr>
            <a:spAutoFit/>
          </a:bodyPr>
          <a:lstStyle/>
          <a:p>
            <a:pPr>
              <a:buFont typeface="Arial" charset="0"/>
              <a:buChar char="•"/>
            </a:pPr>
            <a:r>
              <a:rPr lang="en-US" sz="2600" dirty="0">
                <a:latin typeface="Calibri" pitchFamily="34" charset="0"/>
              </a:rPr>
              <a:t>Mission Objectives</a:t>
            </a:r>
          </a:p>
          <a:p>
            <a:pPr lvl="1">
              <a:buFont typeface="Arial" charset="0"/>
              <a:buChar char="•"/>
            </a:pPr>
            <a:r>
              <a:rPr lang="en-US" sz="2600" dirty="0">
                <a:latin typeface="Calibri" pitchFamily="34" charset="0"/>
              </a:rPr>
              <a:t>Science</a:t>
            </a:r>
          </a:p>
          <a:p>
            <a:pPr lvl="1">
              <a:buFont typeface="Arial" charset="0"/>
              <a:buChar char="•"/>
            </a:pPr>
            <a:r>
              <a:rPr lang="en-US" sz="2600" dirty="0">
                <a:latin typeface="Calibri" pitchFamily="34" charset="0"/>
              </a:rPr>
              <a:t>Exploration</a:t>
            </a:r>
          </a:p>
          <a:p>
            <a:pPr>
              <a:buFont typeface="Arial" charset="0"/>
              <a:buChar char="•"/>
            </a:pPr>
            <a:r>
              <a:rPr lang="en-US" sz="2600" dirty="0">
                <a:latin typeface="Calibri" pitchFamily="34" charset="0"/>
              </a:rPr>
              <a:t>Benefits</a:t>
            </a:r>
          </a:p>
          <a:p>
            <a:pPr lvl="1">
              <a:buFont typeface="Arial" charset="0"/>
              <a:buChar char="•"/>
            </a:pPr>
            <a:r>
              <a:rPr lang="en-US" sz="2600" dirty="0">
                <a:latin typeface="Calibri" pitchFamily="34" charset="0"/>
              </a:rPr>
              <a:t>Manned Exploration</a:t>
            </a:r>
          </a:p>
          <a:p>
            <a:pPr lvl="1">
              <a:buFont typeface="Arial" charset="0"/>
              <a:buChar char="•"/>
            </a:pPr>
            <a:r>
              <a:rPr lang="en-US" sz="2600" dirty="0" err="1">
                <a:latin typeface="Calibri" pitchFamily="34" charset="0"/>
              </a:rPr>
              <a:t>Precurser</a:t>
            </a:r>
            <a:r>
              <a:rPr lang="en-US" sz="2600" dirty="0">
                <a:latin typeface="Calibri" pitchFamily="34" charset="0"/>
              </a:rPr>
              <a:t> to Mars Landing</a:t>
            </a:r>
          </a:p>
          <a:p>
            <a:pPr lvl="1">
              <a:buFont typeface="Arial" charset="0"/>
              <a:buChar char="•"/>
            </a:pPr>
            <a:r>
              <a:rPr lang="en-US" sz="2600" dirty="0">
                <a:latin typeface="Calibri" pitchFamily="34" charset="0"/>
              </a:rPr>
              <a:t>Not as hard as Mars Landing</a:t>
            </a:r>
          </a:p>
        </p:txBody>
      </p:sp>
      <p:graphicFrame>
        <p:nvGraphicFramePr>
          <p:cNvPr id="8" name="Table 7"/>
          <p:cNvGraphicFramePr>
            <a:graphicFrameLocks noGrp="1"/>
          </p:cNvGraphicFramePr>
          <p:nvPr/>
        </p:nvGraphicFramePr>
        <p:xfrm>
          <a:off x="1447800" y="4419600"/>
          <a:ext cx="6096000" cy="1381760"/>
        </p:xfrm>
        <a:graphic>
          <a:graphicData uri="http://schemas.openxmlformats.org/drawingml/2006/table">
            <a:tbl>
              <a:tblPr firstRow="1" bandRow="1">
                <a:tableStyleId>{5C22544A-7EE6-4342-B048-85BDC9FD1C3A}</a:tableStyleId>
              </a:tblPr>
              <a:tblGrid>
                <a:gridCol w="1524000"/>
                <a:gridCol w="1524000"/>
                <a:gridCol w="1600200"/>
                <a:gridCol w="1447800"/>
              </a:tblGrid>
              <a:tr h="370840">
                <a:tc>
                  <a:txBody>
                    <a:bodyPr/>
                    <a:lstStyle/>
                    <a:p>
                      <a:r>
                        <a:rPr lang="en-US" dirty="0" smtClean="0"/>
                        <a:t>Mission Duration</a:t>
                      </a:r>
                      <a:endParaRPr lang="en-US" dirty="0"/>
                    </a:p>
                  </a:txBody>
                  <a:tcPr/>
                </a:tc>
                <a:tc>
                  <a:txBody>
                    <a:bodyPr/>
                    <a:lstStyle/>
                    <a:p>
                      <a:r>
                        <a:rPr lang="en-US" dirty="0" smtClean="0"/>
                        <a:t>Outbound Delta-V</a:t>
                      </a:r>
                      <a:endParaRPr lang="en-US" dirty="0"/>
                    </a:p>
                  </a:txBody>
                  <a:tcPr/>
                </a:tc>
                <a:tc>
                  <a:txBody>
                    <a:bodyPr/>
                    <a:lstStyle/>
                    <a:p>
                      <a:r>
                        <a:rPr lang="en-US" dirty="0" smtClean="0"/>
                        <a:t>Return Delta-V</a:t>
                      </a:r>
                      <a:endParaRPr lang="en-US" dirty="0"/>
                    </a:p>
                  </a:txBody>
                  <a:tcPr/>
                </a:tc>
                <a:tc>
                  <a:txBody>
                    <a:bodyPr/>
                    <a:lstStyle/>
                    <a:p>
                      <a:r>
                        <a:rPr lang="en-US" dirty="0" smtClean="0"/>
                        <a:t>Total Delta-V</a:t>
                      </a:r>
                      <a:endParaRPr lang="en-US" dirty="0"/>
                    </a:p>
                  </a:txBody>
                  <a:tcPr/>
                </a:tc>
              </a:tr>
              <a:tr h="370840">
                <a:tc>
                  <a:txBody>
                    <a:bodyPr/>
                    <a:lstStyle/>
                    <a:p>
                      <a:r>
                        <a:rPr lang="en-US" dirty="0" smtClean="0"/>
                        <a:t>900 days</a:t>
                      </a:r>
                      <a:endParaRPr lang="en-US" dirty="0"/>
                    </a:p>
                  </a:txBody>
                  <a:tcPr/>
                </a:tc>
                <a:tc>
                  <a:txBody>
                    <a:bodyPr/>
                    <a:lstStyle/>
                    <a:p>
                      <a:r>
                        <a:rPr lang="en-US" dirty="0" smtClean="0"/>
                        <a:t>5.5 km/s</a:t>
                      </a:r>
                      <a:endParaRPr lang="en-US" dirty="0"/>
                    </a:p>
                  </a:txBody>
                  <a:tcPr/>
                </a:tc>
                <a:tc>
                  <a:txBody>
                    <a:bodyPr/>
                    <a:lstStyle/>
                    <a:p>
                      <a:r>
                        <a:rPr lang="en-US" dirty="0" smtClean="0"/>
                        <a:t>2.3 km/s</a:t>
                      </a:r>
                      <a:endParaRPr lang="en-US" dirty="0"/>
                    </a:p>
                  </a:txBody>
                  <a:tcPr/>
                </a:tc>
                <a:tc>
                  <a:txBody>
                    <a:bodyPr/>
                    <a:lstStyle/>
                    <a:p>
                      <a:r>
                        <a:rPr lang="en-US" dirty="0" smtClean="0"/>
                        <a:t>7.8 km/s</a:t>
                      </a:r>
                      <a:endParaRPr lang="en-US" dirty="0"/>
                    </a:p>
                  </a:txBody>
                  <a:tcPr/>
                </a:tc>
              </a:tr>
              <a:tr h="370840">
                <a:tc>
                  <a:txBody>
                    <a:bodyPr/>
                    <a:lstStyle/>
                    <a:p>
                      <a:r>
                        <a:rPr lang="en-US" dirty="0" smtClean="0"/>
                        <a:t>650 days</a:t>
                      </a:r>
                      <a:endParaRPr lang="en-US" dirty="0"/>
                    </a:p>
                  </a:txBody>
                  <a:tcPr/>
                </a:tc>
                <a:tc>
                  <a:txBody>
                    <a:bodyPr/>
                    <a:lstStyle/>
                    <a:p>
                      <a:r>
                        <a:rPr lang="en-US" dirty="0" smtClean="0"/>
                        <a:t> --</a:t>
                      </a:r>
                      <a:endParaRPr lang="en-US" dirty="0"/>
                    </a:p>
                  </a:txBody>
                  <a:tcPr/>
                </a:tc>
                <a:tc>
                  <a:txBody>
                    <a:bodyPr/>
                    <a:lstStyle/>
                    <a:p>
                      <a:r>
                        <a:rPr lang="en-US" dirty="0" smtClean="0"/>
                        <a:t>-- </a:t>
                      </a:r>
                      <a:endParaRPr lang="en-US" dirty="0"/>
                    </a:p>
                  </a:txBody>
                  <a:tcPr/>
                </a:tc>
                <a:tc>
                  <a:txBody>
                    <a:bodyPr/>
                    <a:lstStyle/>
                    <a:p>
                      <a:r>
                        <a:rPr lang="en-US" dirty="0" smtClean="0"/>
                        <a:t>10 km/s*</a:t>
                      </a:r>
                      <a:endParaRPr lang="en-US" dirty="0"/>
                    </a:p>
                  </a:txBody>
                  <a:tcPr/>
                </a:tc>
              </a:tr>
            </a:tbl>
          </a:graphicData>
        </a:graphic>
      </p:graphicFrame>
      <p:sp>
        <p:nvSpPr>
          <p:cNvPr id="23578" name="TextBox 4"/>
          <p:cNvSpPr txBox="1">
            <a:spLocks noChangeArrowheads="1"/>
          </p:cNvSpPr>
          <p:nvPr/>
        </p:nvSpPr>
        <p:spPr bwMode="auto">
          <a:xfrm>
            <a:off x="1219200" y="5943600"/>
            <a:ext cx="6629400" cy="307975"/>
          </a:xfrm>
          <a:prstGeom prst="rect">
            <a:avLst/>
          </a:prstGeom>
          <a:noFill/>
          <a:ln w="9525">
            <a:noFill/>
            <a:miter lim="800000"/>
            <a:headEnd/>
            <a:tailEnd/>
          </a:ln>
        </p:spPr>
        <p:txBody>
          <a:bodyPr>
            <a:spAutoFit/>
          </a:bodyPr>
          <a:lstStyle/>
          <a:p>
            <a:r>
              <a:rPr lang="en-US" sz="1400">
                <a:latin typeface="Calibri" pitchFamily="34" charset="0"/>
              </a:rPr>
              <a:t>*Human Exploration of Mars – Design Reference Architecture 5.0, NASA/SP-2009-566</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4" descr="Mars Mission.jpg"/>
          <p:cNvPicPr>
            <a:picLocks noChangeAspect="1"/>
          </p:cNvPicPr>
          <p:nvPr/>
        </p:nvPicPr>
        <p:blipFill>
          <a:blip r:embed="rId3" cstate="print"/>
          <a:srcRect/>
          <a:stretch>
            <a:fillRect/>
          </a:stretch>
        </p:blipFill>
        <p:spPr bwMode="auto">
          <a:xfrm>
            <a:off x="3657600" y="1981200"/>
            <a:ext cx="5135563" cy="4191000"/>
          </a:xfrm>
          <a:prstGeom prst="rect">
            <a:avLst/>
          </a:prstGeom>
          <a:noFill/>
          <a:ln w="9525">
            <a:noFill/>
            <a:miter lim="800000"/>
            <a:headEnd/>
            <a:tailEnd/>
          </a:ln>
        </p:spPr>
      </p:pic>
      <p:sp>
        <p:nvSpPr>
          <p:cNvPr id="2" name="Title 1"/>
          <p:cNvSpPr>
            <a:spLocks noGrp="1"/>
          </p:cNvSpPr>
          <p:nvPr>
            <p:ph type="title"/>
          </p:nvPr>
        </p:nvSpPr>
        <p:spPr/>
        <p:txBody>
          <a:bodyPr rtlCol="0">
            <a:normAutofit/>
          </a:bodyPr>
          <a:lstStyle/>
          <a:p>
            <a:pPr fontAlgn="auto">
              <a:spcAft>
                <a:spcPts val="0"/>
              </a:spcAft>
              <a:defRPr/>
            </a:pPr>
            <a:r>
              <a:rPr lang="en-US" dirty="0" smtClean="0"/>
              <a:t>Mars / </a:t>
            </a:r>
            <a:r>
              <a:rPr lang="en-US" dirty="0" err="1" smtClean="0"/>
              <a:t>Deimos</a:t>
            </a:r>
            <a:r>
              <a:rPr lang="en-US" dirty="0" smtClean="0"/>
              <a:t> Mission</a:t>
            </a:r>
            <a:endParaRPr lang="en-US" dirty="0"/>
          </a:p>
        </p:txBody>
      </p:sp>
      <p:sp>
        <p:nvSpPr>
          <p:cNvPr id="24580" name="TextBox 3"/>
          <p:cNvSpPr txBox="1">
            <a:spLocks noChangeArrowheads="1"/>
          </p:cNvSpPr>
          <p:nvPr/>
        </p:nvSpPr>
        <p:spPr bwMode="auto">
          <a:xfrm>
            <a:off x="152400" y="1981200"/>
            <a:ext cx="3429000" cy="3046988"/>
          </a:xfrm>
          <a:prstGeom prst="rect">
            <a:avLst/>
          </a:prstGeom>
          <a:noFill/>
          <a:ln w="9525">
            <a:noFill/>
            <a:miter lim="800000"/>
            <a:headEnd/>
            <a:tailEnd/>
          </a:ln>
        </p:spPr>
        <p:txBody>
          <a:bodyPr wrap="square">
            <a:spAutoFit/>
          </a:bodyPr>
          <a:lstStyle/>
          <a:p>
            <a:pPr>
              <a:buFont typeface="Arial" charset="0"/>
              <a:buChar char="•"/>
            </a:pPr>
            <a:r>
              <a:rPr lang="en-US" sz="2400" dirty="0">
                <a:latin typeface="Calibri" pitchFamily="34" charset="0"/>
              </a:rPr>
              <a:t>“Opposition Class” </a:t>
            </a:r>
            <a:r>
              <a:rPr lang="en-US" sz="2400" dirty="0" smtClean="0">
                <a:latin typeface="Calibri" pitchFamily="34" charset="0"/>
              </a:rPr>
              <a:t>Mission</a:t>
            </a:r>
          </a:p>
          <a:p>
            <a:pPr>
              <a:buFont typeface="Arial" charset="0"/>
              <a:buChar char="•"/>
            </a:pPr>
            <a:r>
              <a:rPr lang="en-US" sz="2400" dirty="0" smtClean="0">
                <a:latin typeface="Calibri" pitchFamily="34" charset="0"/>
              </a:rPr>
              <a:t>30 day Mars-vicinity stay</a:t>
            </a:r>
            <a:endParaRPr lang="en-US" sz="2400" dirty="0">
              <a:latin typeface="Calibri" pitchFamily="34" charset="0"/>
            </a:endParaRPr>
          </a:p>
          <a:p>
            <a:pPr lvl="1">
              <a:buFont typeface="Arial" charset="0"/>
              <a:buChar char="•"/>
            </a:pPr>
            <a:r>
              <a:rPr lang="en-US" sz="2400" dirty="0" err="1">
                <a:latin typeface="Calibri" pitchFamily="34" charset="0"/>
              </a:rPr>
              <a:t>Teleoperated</a:t>
            </a:r>
            <a:r>
              <a:rPr lang="en-US" sz="2400" dirty="0">
                <a:latin typeface="Calibri" pitchFamily="34" charset="0"/>
              </a:rPr>
              <a:t> Mars exploration</a:t>
            </a:r>
          </a:p>
          <a:p>
            <a:pPr lvl="1">
              <a:buFont typeface="Arial" charset="0"/>
              <a:buChar char="•"/>
            </a:pPr>
            <a:r>
              <a:rPr lang="en-US" sz="2400" dirty="0" err="1">
                <a:latin typeface="Calibri" pitchFamily="34" charset="0"/>
              </a:rPr>
              <a:t>Deimos</a:t>
            </a:r>
            <a:r>
              <a:rPr lang="en-US" sz="2400" dirty="0">
                <a:latin typeface="Calibri" pitchFamily="34" charset="0"/>
              </a:rPr>
              <a:t> Landing</a:t>
            </a:r>
          </a:p>
          <a:p>
            <a:pPr lvl="1">
              <a:buFont typeface="Arial" charset="0"/>
              <a:buChar char="•"/>
            </a:pPr>
            <a:r>
              <a:rPr lang="en-US" sz="2400" dirty="0">
                <a:latin typeface="Calibri" pitchFamily="34" charset="0"/>
              </a:rPr>
              <a:t>Mars </a:t>
            </a:r>
            <a:r>
              <a:rPr lang="en-US" sz="2400" dirty="0" smtClean="0">
                <a:latin typeface="Calibri" pitchFamily="34" charset="0"/>
              </a:rPr>
              <a:t>Landing</a:t>
            </a:r>
          </a:p>
          <a:p>
            <a:pPr>
              <a:buFont typeface="Arial" charset="0"/>
              <a:buChar char="•"/>
            </a:pPr>
            <a:r>
              <a:rPr lang="en-US" sz="2400" dirty="0" smtClean="0">
                <a:latin typeface="Calibri" pitchFamily="34" charset="0"/>
              </a:rPr>
              <a:t>Venus Flyby</a:t>
            </a:r>
            <a:endParaRPr lang="en-US" sz="2400" dirty="0">
              <a:latin typeface="Calibri" pitchFamily="34"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Mars Mission Challenges</a:t>
            </a:r>
            <a:endParaRPr lang="en-US" dirty="0"/>
          </a:p>
        </p:txBody>
      </p:sp>
      <p:sp>
        <p:nvSpPr>
          <p:cNvPr id="3" name="Rectangle 3"/>
          <p:cNvSpPr>
            <a:spLocks noChangeArrowheads="1"/>
          </p:cNvSpPr>
          <p:nvPr/>
        </p:nvSpPr>
        <p:spPr bwMode="auto">
          <a:xfrm>
            <a:off x="990600" y="1447800"/>
            <a:ext cx="6781800" cy="3416320"/>
          </a:xfrm>
          <a:prstGeom prst="rect">
            <a:avLst/>
          </a:prstGeom>
          <a:noFill/>
          <a:ln w="9525">
            <a:noFill/>
            <a:miter lim="800000"/>
            <a:headEnd/>
            <a:tailEnd/>
          </a:ln>
        </p:spPr>
        <p:txBody>
          <a:bodyPr>
            <a:spAutoFit/>
          </a:bodyPr>
          <a:lstStyle/>
          <a:p>
            <a:pPr>
              <a:buFont typeface="Arial" charset="0"/>
              <a:buChar char="•"/>
            </a:pPr>
            <a:r>
              <a:rPr lang="en-US" sz="2400" dirty="0" smtClean="0">
                <a:latin typeface="Calibri" pitchFamily="34" charset="0"/>
              </a:rPr>
              <a:t> Substantially higher Delta-V requirement</a:t>
            </a:r>
          </a:p>
          <a:p>
            <a:pPr lvl="1">
              <a:buFont typeface="Arial" charset="0"/>
              <a:buChar char="•"/>
            </a:pPr>
            <a:r>
              <a:rPr lang="en-US" sz="2400" dirty="0" smtClean="0">
                <a:latin typeface="Calibri" pitchFamily="34" charset="0"/>
              </a:rPr>
              <a:t>Likely need to consider cryogenic propulsion</a:t>
            </a:r>
          </a:p>
          <a:p>
            <a:pPr lvl="2">
              <a:buFont typeface="Arial" charset="0"/>
              <a:buChar char="•"/>
            </a:pPr>
            <a:r>
              <a:rPr lang="en-US" sz="2400" dirty="0" smtClean="0">
                <a:latin typeface="Calibri" pitchFamily="34" charset="0"/>
              </a:rPr>
              <a:t>Need “zero boil-off” technologies</a:t>
            </a:r>
          </a:p>
          <a:p>
            <a:pPr lvl="1">
              <a:buFont typeface="Arial" charset="0"/>
              <a:buChar char="•"/>
            </a:pPr>
            <a:r>
              <a:rPr lang="en-US" sz="2400" dirty="0" smtClean="0">
                <a:latin typeface="Calibri" pitchFamily="34" charset="0"/>
              </a:rPr>
              <a:t>May need in-situ propellant production for Mars </a:t>
            </a:r>
            <a:r>
              <a:rPr lang="en-US" sz="2400" dirty="0" err="1" smtClean="0">
                <a:latin typeface="Calibri" pitchFamily="34" charset="0"/>
              </a:rPr>
              <a:t>lander</a:t>
            </a:r>
            <a:r>
              <a:rPr lang="en-US" sz="2400" dirty="0" smtClean="0">
                <a:latin typeface="Calibri" pitchFamily="34" charset="0"/>
              </a:rPr>
              <a:t> missions</a:t>
            </a:r>
          </a:p>
          <a:p>
            <a:pPr>
              <a:buFont typeface="Arial" charset="0"/>
              <a:buChar char="•"/>
            </a:pPr>
            <a:r>
              <a:rPr lang="en-US" sz="2400" dirty="0" smtClean="0">
                <a:latin typeface="Calibri" pitchFamily="34" charset="0"/>
              </a:rPr>
              <a:t>Mars landing is hard</a:t>
            </a:r>
          </a:p>
          <a:p>
            <a:pPr lvl="1">
              <a:buFont typeface="Arial" charset="0"/>
              <a:buChar char="•"/>
            </a:pPr>
            <a:r>
              <a:rPr lang="en-US" sz="2400" dirty="0" smtClean="0">
                <a:latin typeface="Calibri" pitchFamily="34" charset="0"/>
              </a:rPr>
              <a:t>Landing a large mass through an atmosphere is challenging</a:t>
            </a:r>
          </a:p>
          <a:p>
            <a:pPr>
              <a:buFont typeface="Arial" charset="0"/>
              <a:buChar char="•"/>
            </a:pPr>
            <a:r>
              <a:rPr lang="en-US" sz="2400" dirty="0" smtClean="0">
                <a:latin typeface="Calibri" pitchFamily="34" charset="0"/>
              </a:rPr>
              <a:t>Long, long duration missions</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Mars Mission Considerations</a:t>
            </a:r>
            <a:endParaRPr lang="en-US" dirty="0"/>
          </a:p>
        </p:txBody>
      </p:sp>
      <p:sp>
        <p:nvSpPr>
          <p:cNvPr id="3" name="Rectangle 3"/>
          <p:cNvSpPr>
            <a:spLocks noChangeArrowheads="1"/>
          </p:cNvSpPr>
          <p:nvPr/>
        </p:nvSpPr>
        <p:spPr bwMode="auto">
          <a:xfrm>
            <a:off x="990600" y="1447800"/>
            <a:ext cx="6781800" cy="2677656"/>
          </a:xfrm>
          <a:prstGeom prst="rect">
            <a:avLst/>
          </a:prstGeom>
          <a:noFill/>
          <a:ln w="9525">
            <a:noFill/>
            <a:miter lim="800000"/>
            <a:headEnd/>
            <a:tailEnd/>
          </a:ln>
        </p:spPr>
        <p:txBody>
          <a:bodyPr>
            <a:spAutoFit/>
          </a:bodyPr>
          <a:lstStyle/>
          <a:p>
            <a:pPr>
              <a:buFont typeface="Arial" charset="0"/>
              <a:buChar char="•"/>
            </a:pPr>
            <a:r>
              <a:rPr lang="en-US" sz="2400" dirty="0" smtClean="0">
                <a:latin typeface="Calibri" pitchFamily="34" charset="0"/>
              </a:rPr>
              <a:t> Adapt current architecture for Mars</a:t>
            </a:r>
          </a:p>
          <a:p>
            <a:pPr lvl="1">
              <a:buFont typeface="Arial" charset="0"/>
              <a:buChar char="•"/>
            </a:pPr>
            <a:r>
              <a:rPr lang="en-US" sz="2400" dirty="0" smtClean="0">
                <a:latin typeface="Calibri" pitchFamily="34" charset="0"/>
              </a:rPr>
              <a:t>Cryogenic PnP module</a:t>
            </a:r>
          </a:p>
          <a:p>
            <a:pPr lvl="1">
              <a:buFont typeface="Arial" charset="0"/>
              <a:buChar char="•"/>
            </a:pPr>
            <a:r>
              <a:rPr lang="en-US" sz="2400" dirty="0" smtClean="0">
                <a:latin typeface="Calibri" pitchFamily="34" charset="0"/>
              </a:rPr>
              <a:t>Expand Habitable volume</a:t>
            </a:r>
          </a:p>
          <a:p>
            <a:pPr lvl="2">
              <a:buFont typeface="Arial" charset="0"/>
              <a:buChar char="•"/>
            </a:pPr>
            <a:r>
              <a:rPr lang="en-US" sz="2400" dirty="0" smtClean="0">
                <a:latin typeface="Calibri" pitchFamily="34" charset="0"/>
              </a:rPr>
              <a:t>Consider Bigelow-style inflatable add-ons</a:t>
            </a:r>
          </a:p>
          <a:p>
            <a:pPr lvl="2">
              <a:buFont typeface="Arial" charset="0"/>
              <a:buChar char="•"/>
            </a:pPr>
            <a:r>
              <a:rPr lang="en-US" sz="2400" dirty="0" smtClean="0">
                <a:latin typeface="Calibri" pitchFamily="34" charset="0"/>
              </a:rPr>
              <a:t>Mate with existing Hub module</a:t>
            </a:r>
          </a:p>
          <a:p>
            <a:pPr lvl="1">
              <a:buFont typeface="Arial" charset="0"/>
              <a:buChar char="•"/>
            </a:pPr>
            <a:r>
              <a:rPr lang="en-US" sz="2400" dirty="0" smtClean="0">
                <a:latin typeface="Calibri" pitchFamily="34" charset="0"/>
              </a:rPr>
              <a:t>Pre-stage return PnP modules in Martian orbit</a:t>
            </a:r>
          </a:p>
          <a:p>
            <a:pPr lvl="2">
              <a:buFont typeface="Arial" charset="0"/>
              <a:buChar char="•"/>
            </a:pPr>
            <a:r>
              <a:rPr lang="en-US" sz="2400" dirty="0" smtClean="0">
                <a:latin typeface="Calibri" pitchFamily="34" charset="0"/>
              </a:rPr>
              <a:t>Again, would need zero boil-off technology</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Mission Breakout</a:t>
            </a:r>
            <a:endParaRPr lang="en-US" dirty="0"/>
          </a:p>
        </p:txBody>
      </p:sp>
      <p:sp>
        <p:nvSpPr>
          <p:cNvPr id="3" name="TextBox 2"/>
          <p:cNvSpPr txBox="1"/>
          <p:nvPr/>
        </p:nvSpPr>
        <p:spPr>
          <a:xfrm>
            <a:off x="1143000" y="3352800"/>
            <a:ext cx="6553200" cy="1754326"/>
          </a:xfrm>
          <a:prstGeom prst="rect">
            <a:avLst/>
          </a:prstGeom>
          <a:noFill/>
        </p:spPr>
        <p:txBody>
          <a:bodyPr wrap="square" rtlCol="0">
            <a:spAutoFit/>
          </a:bodyPr>
          <a:lstStyle/>
          <a:p>
            <a:pPr>
              <a:buFont typeface="Arial" pitchFamily="34" charset="0"/>
              <a:buChar char="•"/>
            </a:pPr>
            <a:r>
              <a:rPr lang="en-US" dirty="0" smtClean="0"/>
              <a:t>  Flight tests on Delta IV Heavy human rated launch vehicle and various payloads</a:t>
            </a:r>
          </a:p>
          <a:p>
            <a:pPr>
              <a:buFont typeface="Arial" pitchFamily="34" charset="0"/>
              <a:buChar char="•"/>
            </a:pPr>
            <a:endParaRPr lang="en-US" dirty="0" smtClean="0"/>
          </a:p>
          <a:p>
            <a:pPr>
              <a:buFont typeface="Arial" pitchFamily="34" charset="0"/>
              <a:buChar char="•"/>
            </a:pPr>
            <a:r>
              <a:rPr lang="en-US" dirty="0" smtClean="0"/>
              <a:t> Support quarterly servicing missions to ISS (Short Duration)</a:t>
            </a:r>
          </a:p>
          <a:p>
            <a:pPr>
              <a:buFont typeface="Arial" pitchFamily="34" charset="0"/>
              <a:buChar char="•"/>
            </a:pPr>
            <a:endParaRPr lang="en-US" dirty="0" smtClean="0"/>
          </a:p>
          <a:p>
            <a:pPr>
              <a:buFont typeface="Arial" pitchFamily="34" charset="0"/>
              <a:buChar char="•"/>
            </a:pPr>
            <a:r>
              <a:rPr lang="en-US" dirty="0" smtClean="0"/>
              <a:t> Regular missions to the Moon and NEOs </a:t>
            </a:r>
          </a:p>
        </p:txBody>
      </p:sp>
      <p:pic>
        <p:nvPicPr>
          <p:cNvPr id="1027" name="Picture 3"/>
          <p:cNvPicPr>
            <a:picLocks noChangeAspect="1" noChangeArrowheads="1"/>
          </p:cNvPicPr>
          <p:nvPr/>
        </p:nvPicPr>
        <p:blipFill>
          <a:blip r:embed="rId3" cstate="print"/>
          <a:srcRect/>
          <a:stretch>
            <a:fillRect/>
          </a:stretch>
        </p:blipFill>
        <p:spPr bwMode="auto">
          <a:xfrm>
            <a:off x="533400" y="1600200"/>
            <a:ext cx="8286750" cy="1343025"/>
          </a:xfrm>
          <a:prstGeom prst="rect">
            <a:avLst/>
          </a:prstGeom>
          <a:solidFill>
            <a:schemeClr val="bg1"/>
          </a:solidFill>
          <a:ln w="9525">
            <a:noFill/>
            <a:miter lim="800000"/>
            <a:headEnd/>
            <a:tailEnd/>
          </a:ln>
          <a:effec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Spares</a:t>
            </a:r>
            <a:endParaRPr lang="en-US" dirty="0"/>
          </a:p>
        </p:txBody>
      </p:sp>
      <p:graphicFrame>
        <p:nvGraphicFramePr>
          <p:cNvPr id="3" name="Table 2"/>
          <p:cNvGraphicFramePr>
            <a:graphicFrameLocks noGrp="1"/>
          </p:cNvGraphicFramePr>
          <p:nvPr/>
        </p:nvGraphicFramePr>
        <p:xfrm>
          <a:off x="1219200" y="3962400"/>
          <a:ext cx="6096000" cy="2123440"/>
        </p:xfrm>
        <a:graphic>
          <a:graphicData uri="http://schemas.openxmlformats.org/drawingml/2006/table">
            <a:tbl>
              <a:tblPr firstRow="1" bandRow="1">
                <a:tableStyleId>{5C22544A-7EE6-4342-B048-85BDC9FD1C3A}</a:tableStyleId>
              </a:tblPr>
              <a:tblGrid>
                <a:gridCol w="2032000"/>
                <a:gridCol w="2032000"/>
                <a:gridCol w="2032000"/>
              </a:tblGrid>
              <a:tr h="370840">
                <a:tc>
                  <a:txBody>
                    <a:bodyPr/>
                    <a:lstStyle/>
                    <a:p>
                      <a:r>
                        <a:rPr lang="en-US" dirty="0" smtClean="0"/>
                        <a:t>Module</a:t>
                      </a:r>
                      <a:endParaRPr lang="en-US" dirty="0"/>
                    </a:p>
                  </a:txBody>
                  <a:tcPr/>
                </a:tc>
                <a:tc>
                  <a:txBody>
                    <a:bodyPr/>
                    <a:lstStyle/>
                    <a:p>
                      <a:r>
                        <a:rPr lang="en-US" dirty="0" smtClean="0"/>
                        <a:t>Total #</a:t>
                      </a:r>
                      <a:r>
                        <a:rPr lang="en-US" baseline="0" dirty="0" smtClean="0"/>
                        <a:t> Required</a:t>
                      </a:r>
                      <a:endParaRPr lang="en-US" dirty="0"/>
                    </a:p>
                  </a:txBody>
                  <a:tcPr/>
                </a:tc>
                <a:tc>
                  <a:txBody>
                    <a:bodyPr/>
                    <a:lstStyle/>
                    <a:p>
                      <a:r>
                        <a:rPr lang="en-US" dirty="0" smtClean="0"/>
                        <a:t># of Spare Accounted for</a:t>
                      </a:r>
                      <a:endParaRPr lang="en-US" dirty="0"/>
                    </a:p>
                  </a:txBody>
                  <a:tcPr/>
                </a:tc>
              </a:tr>
              <a:tr h="370840">
                <a:tc>
                  <a:txBody>
                    <a:bodyPr/>
                    <a:lstStyle/>
                    <a:p>
                      <a:r>
                        <a:rPr lang="en-US" dirty="0" smtClean="0"/>
                        <a:t>Crew Module</a:t>
                      </a:r>
                      <a:endParaRPr lang="en-US" dirty="0"/>
                    </a:p>
                  </a:txBody>
                  <a:tcPr/>
                </a:tc>
                <a:tc>
                  <a:txBody>
                    <a:bodyPr/>
                    <a:lstStyle/>
                    <a:p>
                      <a:r>
                        <a:rPr lang="en-US" dirty="0" smtClean="0"/>
                        <a:t>81</a:t>
                      </a:r>
                      <a:endParaRPr lang="en-US" dirty="0"/>
                    </a:p>
                  </a:txBody>
                  <a:tcPr/>
                </a:tc>
                <a:tc>
                  <a:txBody>
                    <a:bodyPr/>
                    <a:lstStyle/>
                    <a:p>
                      <a:r>
                        <a:rPr lang="en-US" dirty="0" smtClean="0"/>
                        <a:t>8</a:t>
                      </a:r>
                      <a:endParaRPr lang="en-US" dirty="0"/>
                    </a:p>
                  </a:txBody>
                  <a:tcPr/>
                </a:tc>
              </a:tr>
              <a:tr h="370840">
                <a:tc>
                  <a:txBody>
                    <a:bodyPr/>
                    <a:lstStyle/>
                    <a:p>
                      <a:r>
                        <a:rPr lang="en-US" dirty="0" smtClean="0"/>
                        <a:t>PnP</a:t>
                      </a:r>
                      <a:r>
                        <a:rPr lang="en-US" baseline="0" dirty="0" smtClean="0"/>
                        <a:t> Module</a:t>
                      </a:r>
                      <a:endParaRPr lang="en-US" dirty="0"/>
                    </a:p>
                  </a:txBody>
                  <a:tcPr/>
                </a:tc>
                <a:tc>
                  <a:txBody>
                    <a:bodyPr/>
                    <a:lstStyle/>
                    <a:p>
                      <a:r>
                        <a:rPr lang="en-US" dirty="0" smtClean="0"/>
                        <a:t>110</a:t>
                      </a:r>
                      <a:endParaRPr lang="en-US" dirty="0"/>
                    </a:p>
                  </a:txBody>
                  <a:tcPr/>
                </a:tc>
                <a:tc>
                  <a:txBody>
                    <a:bodyPr/>
                    <a:lstStyle/>
                    <a:p>
                      <a:r>
                        <a:rPr lang="en-US" dirty="0" smtClean="0"/>
                        <a:t>10</a:t>
                      </a:r>
                      <a:endParaRPr lang="en-US" dirty="0"/>
                    </a:p>
                  </a:txBody>
                  <a:tcPr/>
                </a:tc>
              </a:tr>
              <a:tr h="370840">
                <a:tc>
                  <a:txBody>
                    <a:bodyPr/>
                    <a:lstStyle/>
                    <a:p>
                      <a:r>
                        <a:rPr lang="en-US" dirty="0" smtClean="0"/>
                        <a:t>Hub</a:t>
                      </a:r>
                      <a:r>
                        <a:rPr lang="en-US" baseline="0" dirty="0" smtClean="0"/>
                        <a:t> Module</a:t>
                      </a:r>
                      <a:endParaRPr lang="en-US" dirty="0"/>
                    </a:p>
                  </a:txBody>
                  <a:tcPr/>
                </a:tc>
                <a:tc>
                  <a:txBody>
                    <a:bodyPr/>
                    <a:lstStyle/>
                    <a:p>
                      <a:r>
                        <a:rPr lang="en-US" dirty="0" smtClean="0"/>
                        <a:t>7</a:t>
                      </a:r>
                      <a:endParaRPr lang="en-US" dirty="0"/>
                    </a:p>
                  </a:txBody>
                  <a:tcPr/>
                </a:tc>
                <a:tc>
                  <a:txBody>
                    <a:bodyPr/>
                    <a:lstStyle/>
                    <a:p>
                      <a:r>
                        <a:rPr lang="en-US" dirty="0" smtClean="0"/>
                        <a:t>1</a:t>
                      </a:r>
                      <a:endParaRPr lang="en-US" dirty="0"/>
                    </a:p>
                  </a:txBody>
                  <a:tcPr/>
                </a:tc>
              </a:tr>
              <a:tr h="370840">
                <a:tc>
                  <a:txBody>
                    <a:bodyPr/>
                    <a:lstStyle/>
                    <a:p>
                      <a:r>
                        <a:rPr lang="en-US" dirty="0" smtClean="0"/>
                        <a:t>Lunar Module</a:t>
                      </a:r>
                      <a:endParaRPr lang="en-US" dirty="0"/>
                    </a:p>
                  </a:txBody>
                  <a:tcPr/>
                </a:tc>
                <a:tc>
                  <a:txBody>
                    <a:bodyPr/>
                    <a:lstStyle/>
                    <a:p>
                      <a:r>
                        <a:rPr lang="en-US" dirty="0" smtClean="0"/>
                        <a:t>17</a:t>
                      </a:r>
                      <a:endParaRPr lang="en-US" dirty="0"/>
                    </a:p>
                  </a:txBody>
                  <a:tcPr/>
                </a:tc>
                <a:tc>
                  <a:txBody>
                    <a:bodyPr/>
                    <a:lstStyle/>
                    <a:p>
                      <a:r>
                        <a:rPr lang="en-US" dirty="0" smtClean="0"/>
                        <a:t>1</a:t>
                      </a:r>
                      <a:endParaRPr lang="en-US" dirty="0"/>
                    </a:p>
                  </a:txBody>
                  <a:tcPr/>
                </a:tc>
              </a:tr>
            </a:tbl>
          </a:graphicData>
        </a:graphic>
      </p:graphicFrame>
      <p:sp>
        <p:nvSpPr>
          <p:cNvPr id="4" name="TextBox 3"/>
          <p:cNvSpPr txBox="1"/>
          <p:nvPr/>
        </p:nvSpPr>
        <p:spPr>
          <a:xfrm>
            <a:off x="1066800" y="1524000"/>
            <a:ext cx="6324600" cy="1938992"/>
          </a:xfrm>
          <a:prstGeom prst="rect">
            <a:avLst/>
          </a:prstGeom>
          <a:noFill/>
        </p:spPr>
        <p:txBody>
          <a:bodyPr wrap="square" rtlCol="0">
            <a:spAutoFit/>
          </a:bodyPr>
          <a:lstStyle/>
          <a:p>
            <a:pPr>
              <a:buFont typeface="Arial" pitchFamily="34" charset="0"/>
              <a:buChar char="•"/>
            </a:pPr>
            <a:r>
              <a:rPr lang="en-US" sz="2400" dirty="0" smtClean="0">
                <a:latin typeface="+mn-lt"/>
              </a:rPr>
              <a:t>Spares strategy looked at the 20 year program as a whole</a:t>
            </a:r>
          </a:p>
          <a:p>
            <a:pPr>
              <a:buFont typeface="Arial" pitchFamily="34" charset="0"/>
              <a:buChar char="•"/>
            </a:pPr>
            <a:r>
              <a:rPr lang="en-US" sz="2400" dirty="0" smtClean="0">
                <a:latin typeface="+mn-lt"/>
              </a:rPr>
              <a:t>Had difficulty computing success probabilities – resorted to making best judgment estimations for # of spares </a:t>
            </a:r>
            <a:endParaRPr lang="en-US" sz="2400" dirty="0">
              <a:latin typeface="+mn-lt"/>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Spares</a:t>
            </a:r>
            <a:endParaRPr lang="en-US" dirty="0"/>
          </a:p>
        </p:txBody>
      </p:sp>
      <p:sp>
        <p:nvSpPr>
          <p:cNvPr id="3" name="TextBox 2"/>
          <p:cNvSpPr txBox="1"/>
          <p:nvPr/>
        </p:nvSpPr>
        <p:spPr>
          <a:xfrm>
            <a:off x="1066800" y="1524000"/>
            <a:ext cx="6324600" cy="3231654"/>
          </a:xfrm>
          <a:prstGeom prst="rect">
            <a:avLst/>
          </a:prstGeom>
          <a:noFill/>
        </p:spPr>
        <p:txBody>
          <a:bodyPr wrap="square" rtlCol="0">
            <a:spAutoFit/>
          </a:bodyPr>
          <a:lstStyle/>
          <a:p>
            <a:pPr>
              <a:buFont typeface="Arial" pitchFamily="34" charset="0"/>
              <a:buChar char="•"/>
            </a:pPr>
            <a:r>
              <a:rPr lang="en-US" sz="2400" dirty="0" smtClean="0">
                <a:latin typeface="+mn-lt"/>
              </a:rPr>
              <a:t>In more detail –</a:t>
            </a:r>
          </a:p>
          <a:p>
            <a:pPr lvl="1">
              <a:buFont typeface="Arial" pitchFamily="34" charset="0"/>
              <a:buChar char="•"/>
            </a:pPr>
            <a:r>
              <a:rPr lang="en-US" sz="2000" dirty="0" smtClean="0">
                <a:latin typeface="+mn-lt"/>
              </a:rPr>
              <a:t>We attempted to use the equations (and reliability assumptions) from the Lecture 7 notes</a:t>
            </a:r>
          </a:p>
          <a:p>
            <a:pPr lvl="1">
              <a:buFont typeface="Arial" pitchFamily="34" charset="0"/>
              <a:buChar char="•"/>
            </a:pPr>
            <a:r>
              <a:rPr lang="en-US" sz="2000" dirty="0" smtClean="0">
                <a:latin typeface="+mn-lt"/>
              </a:rPr>
              <a:t>Unfortunately, every attempt to calculate and plot success probabilities (akin to chart on slide 21) failed</a:t>
            </a:r>
          </a:p>
          <a:p>
            <a:pPr lvl="1">
              <a:buFont typeface="Arial" pitchFamily="34" charset="0"/>
              <a:buChar char="•"/>
            </a:pPr>
            <a:r>
              <a:rPr lang="en-US" sz="2000" dirty="0" smtClean="0">
                <a:latin typeface="+mn-lt"/>
              </a:rPr>
              <a:t>Our best guess is that the equations listed in the notes may have a typo of some sort in them – unfortunately the resources we had (both textbook, work resources, and web resources) didn’t seem to have a comparable, simple, spares estimation process</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Resiliency</a:t>
            </a:r>
            <a:endParaRPr lang="en-US" dirty="0"/>
          </a:p>
        </p:txBody>
      </p:sp>
      <p:graphicFrame>
        <p:nvGraphicFramePr>
          <p:cNvPr id="4" name="Table 3"/>
          <p:cNvGraphicFramePr>
            <a:graphicFrameLocks noGrp="1"/>
          </p:cNvGraphicFramePr>
          <p:nvPr/>
        </p:nvGraphicFramePr>
        <p:xfrm>
          <a:off x="2133600" y="3810000"/>
          <a:ext cx="4724400" cy="2308860"/>
        </p:xfrm>
        <a:graphic>
          <a:graphicData uri="http://schemas.openxmlformats.org/drawingml/2006/table">
            <a:tbl>
              <a:tblPr/>
              <a:tblGrid>
                <a:gridCol w="3385953"/>
                <a:gridCol w="573620"/>
                <a:gridCol w="764827"/>
              </a:tblGrid>
              <a:tr h="247650">
                <a:tc>
                  <a:txBody>
                    <a:bodyPr/>
                    <a:lstStyle/>
                    <a:p>
                      <a:pPr algn="ctr" fontAlgn="b"/>
                      <a:r>
                        <a:rPr lang="en-US" sz="1600" b="1" i="0" u="none" strike="noStrike" dirty="0" smtClean="0">
                          <a:solidFill>
                            <a:srgbClr val="000000"/>
                          </a:solidFill>
                          <a:latin typeface="Calibri"/>
                        </a:rPr>
                        <a:t>Definition</a:t>
                      </a:r>
                      <a:endParaRPr lang="en-US" sz="1600" b="1"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endParaRPr lang="en-US" sz="1600" b="0"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endParaRPr lang="en-US" sz="1600" b="0"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285750">
                <a:tc>
                  <a:txBody>
                    <a:bodyPr/>
                    <a:lstStyle/>
                    <a:p>
                      <a:pPr algn="ctr" fontAlgn="b"/>
                      <a:r>
                        <a:rPr lang="en-US" sz="1600" b="0" i="0" u="none" strike="noStrike" dirty="0">
                          <a:solidFill>
                            <a:srgbClr val="000000"/>
                          </a:solidFill>
                          <a:latin typeface="Calibri"/>
                        </a:rPr>
                        <a:t>nominal flight rate, </a:t>
                      </a:r>
                      <a:r>
                        <a:rPr lang="en-US" sz="1600" b="0" i="0" u="none" strike="noStrike" dirty="0" err="1">
                          <a:solidFill>
                            <a:srgbClr val="000000"/>
                          </a:solidFill>
                          <a:latin typeface="Calibri"/>
                        </a:rPr>
                        <a:t>flts</a:t>
                      </a:r>
                      <a:r>
                        <a:rPr lang="en-US" sz="1600" b="0" i="0" u="none" strike="noStrike" dirty="0">
                          <a:solidFill>
                            <a:srgbClr val="000000"/>
                          </a:solidFill>
                          <a:latin typeface="Calibri"/>
                        </a:rPr>
                        <a:t>/yr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1600" b="0" i="0" u="none" strike="noStrike" dirty="0">
                          <a:solidFill>
                            <a:srgbClr val="000000"/>
                          </a:solidFill>
                          <a:latin typeface="Calibri"/>
                        </a:rPr>
                        <a:t>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en-US" sz="1600" b="0" i="0" u="none" strike="noStrike">
                          <a:solidFill>
                            <a:srgbClr val="000000"/>
                          </a:solidFill>
                          <a:latin typeface="Calibri"/>
                        </a:rPr>
                        <a:t>16.5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304800">
                <a:tc>
                  <a:txBody>
                    <a:bodyPr/>
                    <a:lstStyle/>
                    <a:p>
                      <a:pPr algn="ctr" fontAlgn="b"/>
                      <a:r>
                        <a:rPr lang="en-US" sz="1600" b="0" i="0" u="none" strike="noStrike" dirty="0">
                          <a:solidFill>
                            <a:srgbClr val="000000"/>
                          </a:solidFill>
                          <a:latin typeface="Calibri"/>
                        </a:rPr>
                        <a:t>down time following failure (yrs)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1600" b="0" i="0" u="none" strike="noStrike" dirty="0">
                          <a:solidFill>
                            <a:srgbClr val="000000"/>
                          </a:solidFill>
                          <a:latin typeface="Calibri"/>
                        </a:rPr>
                        <a:t>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en-US" sz="1600" b="0" i="0" u="none" strike="noStrike">
                          <a:solidFill>
                            <a:srgbClr val="000000"/>
                          </a:solidFill>
                          <a:latin typeface="Calibri"/>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228600">
                <a:tc>
                  <a:txBody>
                    <a:bodyPr/>
                    <a:lstStyle/>
                    <a:p>
                      <a:pPr algn="ctr" fontAlgn="b"/>
                      <a:r>
                        <a:rPr lang="en-US" sz="1600" b="0" i="0" u="none" strike="noStrike" dirty="0">
                          <a:solidFill>
                            <a:srgbClr val="000000"/>
                          </a:solidFill>
                          <a:latin typeface="Calibri"/>
                        </a:rPr>
                        <a:t>fraction of flights in backlog retained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1600" b="0" i="0" u="none" strike="noStrike" dirty="0">
                          <a:solidFill>
                            <a:srgbClr val="000000"/>
                          </a:solidFill>
                          <a:latin typeface="Calibri"/>
                        </a:rPr>
                        <a:t>k</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en-US" sz="1600" b="0" i="0" u="none" strike="noStrike">
                          <a:solidFill>
                            <a:srgbClr val="000000"/>
                          </a:solidFill>
                          <a:latin typeface="Calibri"/>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228600">
                <a:tc>
                  <a:txBody>
                    <a:bodyPr/>
                    <a:lstStyle/>
                    <a:p>
                      <a:pPr algn="ctr" fontAlgn="b"/>
                      <a:r>
                        <a:rPr lang="en-US" sz="1600" b="0" i="0" u="none" strike="noStrike" dirty="0">
                          <a:solidFill>
                            <a:srgbClr val="000000"/>
                          </a:solidFill>
                          <a:latin typeface="Calibri"/>
                        </a:rPr>
                        <a:t>surge flight rate/nominal flight rate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1600" b="0" i="0" u="none" strike="noStrike" dirty="0">
                          <a:solidFill>
                            <a:srgbClr val="000000"/>
                          </a:solidFill>
                          <a:latin typeface="Calibri"/>
                        </a:rPr>
                        <a:t>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en-US" sz="1600" b="0" i="0" u="none" strike="noStrike" dirty="0" smtClean="0">
                          <a:solidFill>
                            <a:srgbClr val="000000"/>
                          </a:solidFill>
                          <a:latin typeface="Calibri"/>
                        </a:rPr>
                        <a:t>2</a:t>
                      </a:r>
                      <a:endParaRPr lang="en-US" sz="1600" b="0"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228600">
                <a:tc>
                  <a:txBody>
                    <a:bodyPr/>
                    <a:lstStyle/>
                    <a:p>
                      <a:pPr algn="ctr" fontAlgn="b"/>
                      <a:r>
                        <a:rPr lang="en-US" sz="1600" b="0" i="0" u="none" strike="noStrike" dirty="0">
                          <a:solidFill>
                            <a:srgbClr val="000000"/>
                          </a:solidFill>
                          <a:latin typeface="Calibri"/>
                        </a:rPr>
                        <a:t>average/expected flights between failures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1600" b="0" i="0" u="none" strike="noStrike" dirty="0">
                          <a:solidFill>
                            <a:srgbClr val="000000"/>
                          </a:solidFill>
                          <a:latin typeface="Calibri"/>
                        </a:rPr>
                        <a:t>m</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en-US" sz="1600" b="0" i="0" u="none" strike="noStrike" dirty="0" smtClean="0">
                          <a:solidFill>
                            <a:srgbClr val="000000"/>
                          </a:solidFill>
                          <a:latin typeface="Calibri"/>
                        </a:rPr>
                        <a:t>45</a:t>
                      </a:r>
                      <a:endParaRPr lang="en-US" sz="1600" b="0"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247650">
                <a:tc>
                  <a:txBody>
                    <a:bodyPr/>
                    <a:lstStyle/>
                    <a:p>
                      <a:pPr algn="ctr" fontAlgn="b"/>
                      <a:r>
                        <a:rPr lang="en-US" sz="1600" b="0" i="0" u="none" strike="noStrike" dirty="0">
                          <a:solidFill>
                            <a:srgbClr val="000000"/>
                          </a:solidFill>
                          <a:latin typeface="Calibri"/>
                        </a:rPr>
                        <a:t>number of missed flights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1600" b="0" i="0" u="none" strike="noStrike" dirty="0">
                          <a:solidFill>
                            <a:srgbClr val="000000"/>
                          </a:solidFill>
                          <a:latin typeface="Calibri"/>
                        </a:rPr>
                        <a:t>rd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en-US" sz="1600" b="0" i="0" u="none" strike="noStrike">
                          <a:solidFill>
                            <a:srgbClr val="000000"/>
                          </a:solidFill>
                          <a:latin typeface="Calibri"/>
                        </a:rPr>
                        <a:t>24.75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247650">
                <a:tc>
                  <a:txBody>
                    <a:bodyPr/>
                    <a:lstStyle/>
                    <a:p>
                      <a:pPr algn="ctr" fontAlgn="b"/>
                      <a:r>
                        <a:rPr lang="en-US" sz="1600" b="0" i="0" u="none" strike="noStrike" dirty="0">
                          <a:solidFill>
                            <a:srgbClr val="000000"/>
                          </a:solidFill>
                          <a:latin typeface="Calibri"/>
                        </a:rPr>
                        <a:t>number of flights in backlog</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1600" b="0" i="0" u="none" strike="noStrike" dirty="0" err="1">
                          <a:solidFill>
                            <a:srgbClr val="000000"/>
                          </a:solidFill>
                          <a:latin typeface="Calibri"/>
                        </a:rPr>
                        <a:t>krd</a:t>
                      </a:r>
                      <a:endParaRPr lang="en-US" sz="1600" b="0"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r" fontAlgn="b"/>
                      <a:r>
                        <a:rPr lang="en-US" sz="1600" b="0" i="0" u="none" strike="noStrike" dirty="0">
                          <a:solidFill>
                            <a:srgbClr val="000000"/>
                          </a:solidFill>
                          <a:latin typeface="Calibri"/>
                        </a:rPr>
                        <a:t>24.75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bl>
          </a:graphicData>
        </a:graphic>
      </p:graphicFrame>
      <p:sp>
        <p:nvSpPr>
          <p:cNvPr id="5" name="TextBox 4"/>
          <p:cNvSpPr txBox="1"/>
          <p:nvPr/>
        </p:nvSpPr>
        <p:spPr>
          <a:xfrm>
            <a:off x="304800" y="1524000"/>
            <a:ext cx="8382000" cy="1631216"/>
          </a:xfrm>
          <a:prstGeom prst="rect">
            <a:avLst/>
          </a:prstGeom>
          <a:noFill/>
        </p:spPr>
        <p:txBody>
          <a:bodyPr wrap="square" rtlCol="0">
            <a:spAutoFit/>
          </a:bodyPr>
          <a:lstStyle/>
          <a:p>
            <a:pPr>
              <a:buFont typeface="Arial" pitchFamily="34" charset="0"/>
              <a:buChar char="•"/>
            </a:pPr>
            <a:r>
              <a:rPr lang="en-US" sz="2000" dirty="0" smtClean="0">
                <a:latin typeface="+mn-lt"/>
              </a:rPr>
              <a:t>Delta IV has had 13 successful flights out of 14 attempts</a:t>
            </a:r>
          </a:p>
          <a:p>
            <a:pPr lvl="1">
              <a:buFont typeface="Arial" pitchFamily="34" charset="0"/>
              <a:buChar char="•"/>
            </a:pPr>
            <a:r>
              <a:rPr lang="en-US" sz="2000" dirty="0" smtClean="0">
                <a:latin typeface="+mn-lt"/>
              </a:rPr>
              <a:t>At a nominal flight rate of 16.5 / year, the system can never be resilient if the expected # of flights between failures is only 13</a:t>
            </a:r>
          </a:p>
          <a:p>
            <a:pPr>
              <a:buFont typeface="Arial" pitchFamily="34" charset="0"/>
              <a:buChar char="•"/>
            </a:pPr>
            <a:r>
              <a:rPr lang="en-US" sz="2000" dirty="0" smtClean="0">
                <a:latin typeface="+mn-lt"/>
              </a:rPr>
              <a:t>If system matures and can achieve at least 45 flights between failure, there is a much better chance of the overall system achieving  resiliency.</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Payload Fairing Options</a:t>
            </a:r>
            <a:endParaRPr lang="en-US" dirty="0"/>
          </a:p>
        </p:txBody>
      </p:sp>
      <p:sp>
        <p:nvSpPr>
          <p:cNvPr id="28675" name="TextBox 2"/>
          <p:cNvSpPr txBox="1">
            <a:spLocks noChangeArrowheads="1"/>
          </p:cNvSpPr>
          <p:nvPr/>
        </p:nvSpPr>
        <p:spPr bwMode="auto">
          <a:xfrm>
            <a:off x="457200" y="1600200"/>
            <a:ext cx="4114800" cy="3693319"/>
          </a:xfrm>
          <a:prstGeom prst="rect">
            <a:avLst/>
          </a:prstGeom>
          <a:noFill/>
          <a:ln w="9525">
            <a:noFill/>
            <a:miter lim="800000"/>
            <a:headEnd/>
            <a:tailEnd/>
          </a:ln>
        </p:spPr>
        <p:txBody>
          <a:bodyPr wrap="square">
            <a:spAutoFit/>
          </a:bodyPr>
          <a:lstStyle/>
          <a:p>
            <a:pPr>
              <a:buFont typeface="Arial" pitchFamily="34" charset="0"/>
              <a:buChar char="•"/>
            </a:pPr>
            <a:r>
              <a:rPr lang="en-US" sz="2400" dirty="0">
                <a:latin typeface="Calibri" pitchFamily="34" charset="0"/>
              </a:rPr>
              <a:t>Two payload fairing options:</a:t>
            </a:r>
            <a:r>
              <a:rPr lang="en-US" dirty="0">
                <a:latin typeface="Calibri" pitchFamily="34" charset="0"/>
              </a:rPr>
              <a:t>  </a:t>
            </a:r>
          </a:p>
          <a:p>
            <a:pPr lvl="1">
              <a:buFont typeface="Arial" pitchFamily="34" charset="0"/>
              <a:buChar char="•"/>
            </a:pPr>
            <a:r>
              <a:rPr lang="en-US" dirty="0" smtClean="0">
                <a:latin typeface="Calibri" pitchFamily="34" charset="0"/>
              </a:rPr>
              <a:t>Composite </a:t>
            </a:r>
            <a:endParaRPr lang="en-US" dirty="0">
              <a:latin typeface="Calibri" pitchFamily="34" charset="0"/>
            </a:endParaRPr>
          </a:p>
          <a:p>
            <a:pPr lvl="1">
              <a:buFont typeface="Arial" pitchFamily="34" charset="0"/>
              <a:buChar char="•"/>
            </a:pPr>
            <a:r>
              <a:rPr lang="en-US" dirty="0" smtClean="0">
                <a:latin typeface="Calibri" pitchFamily="34" charset="0"/>
              </a:rPr>
              <a:t>Metallic</a:t>
            </a:r>
            <a:endParaRPr lang="en-US" dirty="0">
              <a:latin typeface="Calibri" pitchFamily="34" charset="0"/>
            </a:endParaRPr>
          </a:p>
          <a:p>
            <a:pPr>
              <a:buFont typeface="Arial" pitchFamily="34" charset="0"/>
              <a:buChar char="•"/>
            </a:pPr>
            <a:endParaRPr lang="en-US" dirty="0">
              <a:latin typeface="Calibri" pitchFamily="34" charset="0"/>
            </a:endParaRPr>
          </a:p>
          <a:p>
            <a:pPr>
              <a:buFont typeface="Arial" pitchFamily="34" charset="0"/>
              <a:buChar char="•"/>
            </a:pPr>
            <a:r>
              <a:rPr lang="en-US" sz="2400" dirty="0">
                <a:latin typeface="Calibri" pitchFamily="34" charset="0"/>
              </a:rPr>
              <a:t>Composite</a:t>
            </a:r>
          </a:p>
          <a:p>
            <a:pPr lvl="1">
              <a:buFont typeface="Arial" pitchFamily="34" charset="0"/>
              <a:buChar char="•"/>
            </a:pPr>
            <a:r>
              <a:rPr lang="en-US" dirty="0" smtClean="0">
                <a:latin typeface="Calibri" pitchFamily="34" charset="0"/>
              </a:rPr>
              <a:t>Mass: 419 </a:t>
            </a:r>
            <a:r>
              <a:rPr lang="en-US" dirty="0">
                <a:latin typeface="Calibri" pitchFamily="34" charset="0"/>
              </a:rPr>
              <a:t>kg (1666-5)</a:t>
            </a:r>
          </a:p>
          <a:p>
            <a:pPr lvl="1">
              <a:buFont typeface="Arial" pitchFamily="34" charset="0"/>
              <a:buChar char="•"/>
            </a:pPr>
            <a:r>
              <a:rPr lang="en-US" dirty="0" smtClean="0">
                <a:latin typeface="Calibri" pitchFamily="34" charset="0"/>
              </a:rPr>
              <a:t>More </a:t>
            </a:r>
            <a:r>
              <a:rPr lang="en-US" dirty="0">
                <a:latin typeface="Calibri" pitchFamily="34" charset="0"/>
              </a:rPr>
              <a:t>interfacing options with </a:t>
            </a:r>
            <a:r>
              <a:rPr lang="en-US" dirty="0" smtClean="0">
                <a:latin typeface="Calibri" pitchFamily="34" charset="0"/>
              </a:rPr>
              <a:t>payload </a:t>
            </a:r>
            <a:r>
              <a:rPr lang="en-US" dirty="0">
                <a:latin typeface="Calibri" pitchFamily="34" charset="0"/>
              </a:rPr>
              <a:t>attached fittings (PAF)</a:t>
            </a:r>
          </a:p>
          <a:p>
            <a:pPr>
              <a:buFont typeface="Arial" pitchFamily="34" charset="0"/>
              <a:buChar char="•"/>
            </a:pPr>
            <a:endParaRPr lang="en-US" dirty="0">
              <a:latin typeface="Calibri" pitchFamily="34" charset="0"/>
            </a:endParaRPr>
          </a:p>
          <a:p>
            <a:pPr>
              <a:buFont typeface="Arial" pitchFamily="34" charset="0"/>
              <a:buChar char="•"/>
            </a:pPr>
            <a:r>
              <a:rPr lang="en-US" sz="2400" dirty="0">
                <a:latin typeface="Calibri" pitchFamily="34" charset="0"/>
              </a:rPr>
              <a:t>Metallic</a:t>
            </a:r>
          </a:p>
          <a:p>
            <a:pPr lvl="1">
              <a:buFont typeface="Arial" pitchFamily="34" charset="0"/>
              <a:buChar char="•"/>
            </a:pPr>
            <a:r>
              <a:rPr lang="en-US" dirty="0" smtClean="0">
                <a:latin typeface="Calibri" pitchFamily="34" charset="0"/>
              </a:rPr>
              <a:t>385 </a:t>
            </a:r>
            <a:r>
              <a:rPr lang="en-US" dirty="0">
                <a:latin typeface="Calibri" pitchFamily="34" charset="0"/>
              </a:rPr>
              <a:t>kg (4394-5)</a:t>
            </a:r>
          </a:p>
          <a:p>
            <a:pPr lvl="1">
              <a:buFont typeface="Arial" pitchFamily="34" charset="0"/>
              <a:buChar char="•"/>
            </a:pPr>
            <a:r>
              <a:rPr lang="en-US" dirty="0" smtClean="0">
                <a:latin typeface="Calibri" pitchFamily="34" charset="0"/>
              </a:rPr>
              <a:t>Only one option with the PAF	</a:t>
            </a:r>
            <a:endParaRPr lang="en-US" dirty="0">
              <a:latin typeface="Calibri" pitchFamily="34" charset="0"/>
            </a:endParaRPr>
          </a:p>
        </p:txBody>
      </p:sp>
      <p:pic>
        <p:nvPicPr>
          <p:cNvPr id="28676" name="Picture 4"/>
          <p:cNvPicPr>
            <a:picLocks noChangeAspect="1" noChangeArrowheads="1"/>
          </p:cNvPicPr>
          <p:nvPr/>
        </p:nvPicPr>
        <p:blipFill>
          <a:blip r:embed="rId3" cstate="print"/>
          <a:srcRect/>
          <a:stretch>
            <a:fillRect/>
          </a:stretch>
        </p:blipFill>
        <p:spPr bwMode="auto">
          <a:xfrm>
            <a:off x="4953000" y="1295400"/>
            <a:ext cx="3910013" cy="2490788"/>
          </a:xfrm>
          <a:prstGeom prst="rect">
            <a:avLst/>
          </a:prstGeom>
          <a:noFill/>
          <a:ln w="9525">
            <a:noFill/>
            <a:miter lim="800000"/>
            <a:headEnd/>
            <a:tailEnd/>
          </a:ln>
        </p:spPr>
      </p:pic>
      <p:pic>
        <p:nvPicPr>
          <p:cNvPr id="28677" name="Picture 3"/>
          <p:cNvPicPr>
            <a:picLocks noChangeAspect="1" noChangeArrowheads="1"/>
          </p:cNvPicPr>
          <p:nvPr/>
        </p:nvPicPr>
        <p:blipFill>
          <a:blip r:embed="rId4" cstate="print"/>
          <a:srcRect/>
          <a:stretch>
            <a:fillRect/>
          </a:stretch>
        </p:blipFill>
        <p:spPr bwMode="auto">
          <a:xfrm>
            <a:off x="4953000" y="3733800"/>
            <a:ext cx="3962400" cy="2503488"/>
          </a:xfrm>
          <a:prstGeom prst="rect">
            <a:avLst/>
          </a:prstGeom>
          <a:noFill/>
          <a:ln w="9525">
            <a:noFill/>
            <a:miter lim="800000"/>
            <a:headEnd/>
            <a:tailEnd/>
          </a:ln>
        </p:spPr>
      </p:pic>
      <p:sp>
        <p:nvSpPr>
          <p:cNvPr id="6" name="Oval 5"/>
          <p:cNvSpPr/>
          <p:nvPr/>
        </p:nvSpPr>
        <p:spPr>
          <a:xfrm>
            <a:off x="6934200" y="3200400"/>
            <a:ext cx="762000" cy="304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Oval 6"/>
          <p:cNvSpPr/>
          <p:nvPr/>
        </p:nvSpPr>
        <p:spPr>
          <a:xfrm>
            <a:off x="7410450" y="5572125"/>
            <a:ext cx="762000" cy="304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9" name="Straight Arrow Connector 8"/>
          <p:cNvCxnSpPr>
            <a:endCxn id="7" idx="2"/>
          </p:cNvCxnSpPr>
          <p:nvPr/>
        </p:nvCxnSpPr>
        <p:spPr>
          <a:xfrm>
            <a:off x="4419600" y="5334000"/>
            <a:ext cx="2990850" cy="390525"/>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4343400" y="3200400"/>
            <a:ext cx="2590800" cy="45720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Resiliency</a:t>
            </a:r>
            <a:endParaRPr lang="en-US" dirty="0"/>
          </a:p>
        </p:txBody>
      </p:sp>
      <p:graphicFrame>
        <p:nvGraphicFramePr>
          <p:cNvPr id="3" name="Chart 2"/>
          <p:cNvGraphicFramePr/>
          <p:nvPr/>
        </p:nvGraphicFramePr>
        <p:xfrm>
          <a:off x="4191000" y="1524000"/>
          <a:ext cx="4800600" cy="4495800"/>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304800" y="1524000"/>
            <a:ext cx="3810000" cy="4093428"/>
          </a:xfrm>
          <a:prstGeom prst="rect">
            <a:avLst/>
          </a:prstGeom>
          <a:noFill/>
        </p:spPr>
        <p:txBody>
          <a:bodyPr wrap="square" rtlCol="0">
            <a:spAutoFit/>
          </a:bodyPr>
          <a:lstStyle/>
          <a:p>
            <a:pPr>
              <a:buFont typeface="Arial" pitchFamily="34" charset="0"/>
              <a:buChar char="•"/>
            </a:pPr>
            <a:r>
              <a:rPr lang="en-US" sz="2000" dirty="0" smtClean="0">
                <a:latin typeface="+mn-lt"/>
              </a:rPr>
              <a:t>Achieving system resiliency with such a high flight rate is difficult</a:t>
            </a:r>
          </a:p>
          <a:p>
            <a:pPr>
              <a:buFont typeface="Arial" pitchFamily="34" charset="0"/>
              <a:buChar char="•"/>
            </a:pPr>
            <a:r>
              <a:rPr lang="en-US" sz="2000" dirty="0" smtClean="0">
                <a:latin typeface="+mn-lt"/>
              </a:rPr>
              <a:t>If the Delta IV achieves 45 flights between expected failures, the required surge rate would be around 2.</a:t>
            </a:r>
          </a:p>
          <a:p>
            <a:pPr>
              <a:buFont typeface="Arial" pitchFamily="34" charset="0"/>
              <a:buChar char="•"/>
            </a:pPr>
            <a:endParaRPr lang="en-US" sz="2000" dirty="0" smtClean="0">
              <a:latin typeface="+mn-lt"/>
            </a:endParaRPr>
          </a:p>
          <a:p>
            <a:pPr>
              <a:buFont typeface="Arial" pitchFamily="34" charset="0"/>
              <a:buChar char="•"/>
            </a:pPr>
            <a:r>
              <a:rPr lang="en-US" sz="2000" dirty="0" smtClean="0">
                <a:latin typeface="+mn-lt"/>
              </a:rPr>
              <a:t> Accommodating that surge rate may depend on the commercial / military demand for the rocket and what type of peak production rates Boeing / ULA is able to achieve</a:t>
            </a:r>
            <a:endParaRPr lang="en-US" sz="2000" dirty="0">
              <a:latin typeface="+mn-lt"/>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Module/Flight Breakout</a:t>
            </a:r>
            <a:endParaRPr lang="en-US" dirty="0"/>
          </a:p>
        </p:txBody>
      </p:sp>
      <p:pic>
        <p:nvPicPr>
          <p:cNvPr id="2051" name="Picture 3"/>
          <p:cNvPicPr>
            <a:picLocks noChangeAspect="1" noChangeArrowheads="1"/>
          </p:cNvPicPr>
          <p:nvPr/>
        </p:nvPicPr>
        <p:blipFill>
          <a:blip r:embed="rId2" cstate="print"/>
          <a:srcRect/>
          <a:stretch>
            <a:fillRect/>
          </a:stretch>
        </p:blipFill>
        <p:spPr bwMode="auto">
          <a:xfrm>
            <a:off x="1066800" y="4648200"/>
            <a:ext cx="7058025" cy="1533525"/>
          </a:xfrm>
          <a:prstGeom prst="rect">
            <a:avLst/>
          </a:prstGeom>
          <a:solidFill>
            <a:schemeClr val="bg1"/>
          </a:solidFill>
          <a:ln w="9525">
            <a:noFill/>
            <a:miter lim="800000"/>
            <a:headEnd/>
            <a:tailEnd/>
          </a:ln>
          <a:effectLst/>
        </p:spPr>
      </p:pic>
      <p:pic>
        <p:nvPicPr>
          <p:cNvPr id="2052" name="Picture 4"/>
          <p:cNvPicPr>
            <a:picLocks noChangeAspect="1" noChangeArrowheads="1"/>
          </p:cNvPicPr>
          <p:nvPr/>
        </p:nvPicPr>
        <p:blipFill>
          <a:blip r:embed="rId3" cstate="print"/>
          <a:srcRect/>
          <a:stretch>
            <a:fillRect/>
          </a:stretch>
        </p:blipFill>
        <p:spPr bwMode="auto">
          <a:xfrm>
            <a:off x="1524000" y="2743200"/>
            <a:ext cx="5867400" cy="1533525"/>
          </a:xfrm>
          <a:prstGeom prst="rect">
            <a:avLst/>
          </a:prstGeom>
          <a:solidFill>
            <a:schemeClr val="bg1"/>
          </a:solidFill>
          <a:ln w="9525">
            <a:noFill/>
            <a:miter lim="800000"/>
            <a:headEnd/>
            <a:tailEnd/>
          </a:ln>
          <a:effectLst/>
        </p:spPr>
      </p:pic>
      <p:pic>
        <p:nvPicPr>
          <p:cNvPr id="2053" name="Picture 5"/>
          <p:cNvPicPr>
            <a:picLocks noChangeAspect="1" noChangeArrowheads="1"/>
          </p:cNvPicPr>
          <p:nvPr/>
        </p:nvPicPr>
        <p:blipFill>
          <a:blip r:embed="rId4" cstate="print"/>
          <a:srcRect/>
          <a:stretch>
            <a:fillRect/>
          </a:stretch>
        </p:blipFill>
        <p:spPr bwMode="auto">
          <a:xfrm>
            <a:off x="3124200" y="1371600"/>
            <a:ext cx="3048000" cy="1152525"/>
          </a:xfrm>
          <a:prstGeom prst="rect">
            <a:avLst/>
          </a:prstGeom>
          <a:solidFill>
            <a:schemeClr val="bg1"/>
          </a:solidFill>
          <a:ln w="9525">
            <a:noFill/>
            <a:miter lim="800000"/>
            <a:headEnd/>
            <a:tailEnd/>
          </a:ln>
          <a:effec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Item Costs</a:t>
            </a:r>
            <a:endParaRPr lang="en-US" dirty="0"/>
          </a:p>
        </p:txBody>
      </p:sp>
      <p:pic>
        <p:nvPicPr>
          <p:cNvPr id="3074" name="Picture 2"/>
          <p:cNvPicPr>
            <a:picLocks noChangeAspect="1" noChangeArrowheads="1"/>
          </p:cNvPicPr>
          <p:nvPr/>
        </p:nvPicPr>
        <p:blipFill>
          <a:blip r:embed="rId2" cstate="print"/>
          <a:srcRect/>
          <a:stretch>
            <a:fillRect/>
          </a:stretch>
        </p:blipFill>
        <p:spPr bwMode="auto">
          <a:xfrm>
            <a:off x="1066800" y="1600200"/>
            <a:ext cx="3848100" cy="1724025"/>
          </a:xfrm>
          <a:prstGeom prst="rect">
            <a:avLst/>
          </a:prstGeom>
          <a:solidFill>
            <a:schemeClr val="bg1"/>
          </a:solidFill>
          <a:ln w="9525">
            <a:noFill/>
            <a:miter lim="800000"/>
            <a:headEnd/>
            <a:tailEnd/>
          </a:ln>
          <a:effectLst/>
        </p:spPr>
      </p:pic>
      <p:pic>
        <p:nvPicPr>
          <p:cNvPr id="3075" name="Picture 3"/>
          <p:cNvPicPr>
            <a:picLocks noChangeAspect="1" noChangeArrowheads="1"/>
          </p:cNvPicPr>
          <p:nvPr/>
        </p:nvPicPr>
        <p:blipFill>
          <a:blip r:embed="rId3" cstate="print"/>
          <a:srcRect/>
          <a:stretch>
            <a:fillRect/>
          </a:stretch>
        </p:blipFill>
        <p:spPr bwMode="auto">
          <a:xfrm>
            <a:off x="1066800" y="3962400"/>
            <a:ext cx="4333875" cy="1343025"/>
          </a:xfrm>
          <a:prstGeom prst="rect">
            <a:avLst/>
          </a:prstGeom>
          <a:solidFill>
            <a:schemeClr val="bg1"/>
          </a:solidFill>
          <a:ln w="9525">
            <a:noFill/>
            <a:miter lim="800000"/>
            <a:headEnd/>
            <a:tailEnd/>
          </a:ln>
          <a:effectLst/>
        </p:spPr>
      </p:pic>
      <p:sp>
        <p:nvSpPr>
          <p:cNvPr id="5" name="TextBox 4"/>
          <p:cNvSpPr txBox="1"/>
          <p:nvPr/>
        </p:nvSpPr>
        <p:spPr>
          <a:xfrm>
            <a:off x="5105400" y="1524000"/>
            <a:ext cx="3657600" cy="2308324"/>
          </a:xfrm>
          <a:prstGeom prst="rect">
            <a:avLst/>
          </a:prstGeom>
          <a:noFill/>
        </p:spPr>
        <p:txBody>
          <a:bodyPr wrap="square" rtlCol="0">
            <a:spAutoFit/>
          </a:bodyPr>
          <a:lstStyle/>
          <a:p>
            <a:pPr>
              <a:buFont typeface="Arial" pitchFamily="34" charset="0"/>
              <a:buChar char="•"/>
            </a:pPr>
            <a:r>
              <a:rPr lang="en-US" dirty="0" smtClean="0"/>
              <a:t> Applied NASA’s Spacecraft/Vehicle Level Cost Model for Development and Production overall costs (corrected for $FY10)</a:t>
            </a:r>
          </a:p>
          <a:p>
            <a:pPr>
              <a:buFont typeface="Arial" pitchFamily="34" charset="0"/>
              <a:buChar char="•"/>
            </a:pPr>
            <a:endParaRPr lang="en-US" dirty="0" smtClean="0"/>
          </a:p>
          <a:p>
            <a:pPr>
              <a:buFont typeface="Arial" pitchFamily="34" charset="0"/>
              <a:buChar char="•"/>
            </a:pPr>
            <a:r>
              <a:rPr lang="en-US" dirty="0" smtClean="0"/>
              <a:t> 80% Learning Curve</a:t>
            </a:r>
          </a:p>
          <a:p>
            <a:pPr>
              <a:buFont typeface="Arial" pitchFamily="34" charset="0"/>
              <a:buChar char="•"/>
            </a:pPr>
            <a:endParaRPr lang="en-US" dirty="0"/>
          </a:p>
        </p:txBody>
      </p:sp>
      <p:sp>
        <p:nvSpPr>
          <p:cNvPr id="6" name="TextBox 5"/>
          <p:cNvSpPr txBox="1"/>
          <p:nvPr/>
        </p:nvSpPr>
        <p:spPr>
          <a:xfrm>
            <a:off x="5791200" y="4267200"/>
            <a:ext cx="2590800" cy="1200329"/>
          </a:xfrm>
          <a:prstGeom prst="rect">
            <a:avLst/>
          </a:prstGeom>
          <a:noFill/>
        </p:spPr>
        <p:txBody>
          <a:bodyPr wrap="square" rtlCol="0">
            <a:spAutoFit/>
          </a:bodyPr>
          <a:lstStyle/>
          <a:p>
            <a:pPr>
              <a:buFont typeface="Arial" pitchFamily="34" charset="0"/>
              <a:buChar char="•"/>
            </a:pPr>
            <a:r>
              <a:rPr lang="en-US" dirty="0" smtClean="0"/>
              <a:t> Beta spreading of development costs in a normal distribution</a:t>
            </a:r>
          </a:p>
          <a:p>
            <a:pPr>
              <a:buFont typeface="Arial" pitchFamily="34" charset="0"/>
              <a:buChar char="•"/>
            </a:pPr>
            <a:endParaRPr lang="en-US" dirty="0" smtClean="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prstClr val="white"/>
        </a:solidFill>
        <a:effectLst/>
      </p:bgPr>
    </p:bg>
    <p:spTree>
      <p:nvGrpSpPr>
        <p:cNvPr id="1" name=""/>
        <p:cNvGrpSpPr/>
        <p:nvPr/>
      </p:nvGrpSpPr>
      <p:grpSpPr>
        <a:xfrm>
          <a:off x="0" y="0"/>
          <a:ext cx="0" cy="0"/>
          <a:chOff x="0" y="0"/>
          <a:chExt cx="0" cy="0"/>
        </a:xfrm>
      </p:grpSpPr>
      <p:sp>
        <p:nvSpPr>
          <p:cNvPr id="100" name="Rectangle 99"/>
          <p:cNvSpPr/>
          <p:nvPr/>
        </p:nvSpPr>
        <p:spPr>
          <a:xfrm>
            <a:off x="0" y="1447800"/>
            <a:ext cx="9070109" cy="990600"/>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472"/>
          <p:cNvGrpSpPr>
            <a:grpSpLocks/>
          </p:cNvGrpSpPr>
          <p:nvPr/>
        </p:nvGrpSpPr>
        <p:grpSpPr bwMode="auto">
          <a:xfrm>
            <a:off x="0" y="1068388"/>
            <a:ext cx="9144000" cy="5484812"/>
            <a:chOff x="0" y="1068388"/>
            <a:chExt cx="9144000" cy="5484811"/>
          </a:xfrm>
        </p:grpSpPr>
        <p:grpSp>
          <p:nvGrpSpPr>
            <p:cNvPr id="3" name="Group 8"/>
            <p:cNvGrpSpPr>
              <a:grpSpLocks/>
            </p:cNvGrpSpPr>
            <p:nvPr/>
          </p:nvGrpSpPr>
          <p:grpSpPr bwMode="auto">
            <a:xfrm>
              <a:off x="0" y="1077913"/>
              <a:ext cx="9075742" cy="188912"/>
              <a:chOff x="204" y="876"/>
              <a:chExt cx="5189" cy="113"/>
            </a:xfrm>
          </p:grpSpPr>
          <p:sp>
            <p:nvSpPr>
              <p:cNvPr id="67" name="Rectangle 9"/>
              <p:cNvSpPr>
                <a:spLocks noChangeArrowheads="1"/>
              </p:cNvSpPr>
              <p:nvPr/>
            </p:nvSpPr>
            <p:spPr bwMode="auto">
              <a:xfrm>
                <a:off x="204" y="876"/>
                <a:ext cx="518" cy="113"/>
              </a:xfrm>
              <a:prstGeom prst="rect">
                <a:avLst/>
              </a:prstGeom>
              <a:solidFill>
                <a:srgbClr val="CCECFF"/>
              </a:solidFill>
              <a:ln w="9525">
                <a:noFill/>
                <a:miter lim="800000"/>
                <a:headEnd/>
                <a:tailEnd/>
              </a:ln>
            </p:spPr>
            <p:txBody>
              <a:bodyPr/>
              <a:lstStyle/>
              <a:p>
                <a:endParaRPr lang="en-US"/>
              </a:p>
            </p:txBody>
          </p:sp>
          <p:sp>
            <p:nvSpPr>
              <p:cNvPr id="68" name="Rectangle 10"/>
              <p:cNvSpPr>
                <a:spLocks noChangeArrowheads="1"/>
              </p:cNvSpPr>
              <p:nvPr/>
            </p:nvSpPr>
            <p:spPr bwMode="auto">
              <a:xfrm>
                <a:off x="722" y="876"/>
                <a:ext cx="405" cy="113"/>
              </a:xfrm>
              <a:prstGeom prst="rect">
                <a:avLst/>
              </a:prstGeom>
              <a:solidFill>
                <a:srgbClr val="CAEBFF"/>
              </a:solidFill>
              <a:ln w="9525">
                <a:noFill/>
                <a:miter lim="800000"/>
                <a:headEnd/>
                <a:tailEnd/>
              </a:ln>
            </p:spPr>
            <p:txBody>
              <a:bodyPr/>
              <a:lstStyle/>
              <a:p>
                <a:endParaRPr lang="en-US"/>
              </a:p>
            </p:txBody>
          </p:sp>
          <p:sp>
            <p:nvSpPr>
              <p:cNvPr id="69" name="Rectangle 11"/>
              <p:cNvSpPr>
                <a:spLocks noChangeArrowheads="1"/>
              </p:cNvSpPr>
              <p:nvPr/>
            </p:nvSpPr>
            <p:spPr bwMode="auto">
              <a:xfrm>
                <a:off x="1127" y="876"/>
                <a:ext cx="242" cy="113"/>
              </a:xfrm>
              <a:prstGeom prst="rect">
                <a:avLst/>
              </a:prstGeom>
              <a:solidFill>
                <a:srgbClr val="C8EAFF"/>
              </a:solidFill>
              <a:ln w="9525">
                <a:noFill/>
                <a:miter lim="800000"/>
                <a:headEnd/>
                <a:tailEnd/>
              </a:ln>
            </p:spPr>
            <p:txBody>
              <a:bodyPr/>
              <a:lstStyle/>
              <a:p>
                <a:endParaRPr lang="en-US"/>
              </a:p>
            </p:txBody>
          </p:sp>
          <p:sp>
            <p:nvSpPr>
              <p:cNvPr id="70" name="Rectangle 12"/>
              <p:cNvSpPr>
                <a:spLocks noChangeArrowheads="1"/>
              </p:cNvSpPr>
              <p:nvPr/>
            </p:nvSpPr>
            <p:spPr bwMode="auto">
              <a:xfrm>
                <a:off x="1369" y="876"/>
                <a:ext cx="142" cy="113"/>
              </a:xfrm>
              <a:prstGeom prst="rect">
                <a:avLst/>
              </a:prstGeom>
              <a:solidFill>
                <a:srgbClr val="C7E8FF"/>
              </a:solidFill>
              <a:ln w="9525">
                <a:noFill/>
                <a:miter lim="800000"/>
                <a:headEnd/>
                <a:tailEnd/>
              </a:ln>
            </p:spPr>
            <p:txBody>
              <a:bodyPr/>
              <a:lstStyle/>
              <a:p>
                <a:endParaRPr lang="en-US"/>
              </a:p>
            </p:txBody>
          </p:sp>
          <p:sp>
            <p:nvSpPr>
              <p:cNvPr id="71" name="Rectangle 13"/>
              <p:cNvSpPr>
                <a:spLocks noChangeArrowheads="1"/>
              </p:cNvSpPr>
              <p:nvPr/>
            </p:nvSpPr>
            <p:spPr bwMode="auto">
              <a:xfrm>
                <a:off x="1511" y="876"/>
                <a:ext cx="183" cy="113"/>
              </a:xfrm>
              <a:prstGeom prst="rect">
                <a:avLst/>
              </a:prstGeom>
              <a:solidFill>
                <a:srgbClr val="C5E8FF"/>
              </a:solidFill>
              <a:ln w="9525">
                <a:noFill/>
                <a:miter lim="800000"/>
                <a:headEnd/>
                <a:tailEnd/>
              </a:ln>
            </p:spPr>
            <p:txBody>
              <a:bodyPr/>
              <a:lstStyle/>
              <a:p>
                <a:endParaRPr lang="en-US"/>
              </a:p>
            </p:txBody>
          </p:sp>
          <p:sp>
            <p:nvSpPr>
              <p:cNvPr id="72" name="Rectangle 14"/>
              <p:cNvSpPr>
                <a:spLocks noChangeArrowheads="1"/>
              </p:cNvSpPr>
              <p:nvPr/>
            </p:nvSpPr>
            <p:spPr bwMode="auto">
              <a:xfrm>
                <a:off x="1694" y="876"/>
                <a:ext cx="122" cy="113"/>
              </a:xfrm>
              <a:prstGeom prst="rect">
                <a:avLst/>
              </a:prstGeom>
              <a:solidFill>
                <a:srgbClr val="C4E6FF"/>
              </a:solidFill>
              <a:ln w="9525">
                <a:noFill/>
                <a:miter lim="800000"/>
                <a:headEnd/>
                <a:tailEnd/>
              </a:ln>
            </p:spPr>
            <p:txBody>
              <a:bodyPr/>
              <a:lstStyle/>
              <a:p>
                <a:endParaRPr lang="en-US"/>
              </a:p>
            </p:txBody>
          </p:sp>
          <p:sp>
            <p:nvSpPr>
              <p:cNvPr id="73" name="Rectangle 15"/>
              <p:cNvSpPr>
                <a:spLocks noChangeArrowheads="1"/>
              </p:cNvSpPr>
              <p:nvPr/>
            </p:nvSpPr>
            <p:spPr bwMode="auto">
              <a:xfrm>
                <a:off x="1816" y="876"/>
                <a:ext cx="162" cy="113"/>
              </a:xfrm>
              <a:prstGeom prst="rect">
                <a:avLst/>
              </a:prstGeom>
              <a:solidFill>
                <a:srgbClr val="C2E6FF"/>
              </a:solidFill>
              <a:ln w="9525">
                <a:noFill/>
                <a:miter lim="800000"/>
                <a:headEnd/>
                <a:tailEnd/>
              </a:ln>
            </p:spPr>
            <p:txBody>
              <a:bodyPr/>
              <a:lstStyle/>
              <a:p>
                <a:endParaRPr lang="en-US"/>
              </a:p>
            </p:txBody>
          </p:sp>
          <p:sp>
            <p:nvSpPr>
              <p:cNvPr id="74" name="Rectangle 16"/>
              <p:cNvSpPr>
                <a:spLocks noChangeArrowheads="1"/>
              </p:cNvSpPr>
              <p:nvPr/>
            </p:nvSpPr>
            <p:spPr bwMode="auto">
              <a:xfrm>
                <a:off x="1978" y="876"/>
                <a:ext cx="161" cy="113"/>
              </a:xfrm>
              <a:prstGeom prst="rect">
                <a:avLst/>
              </a:prstGeom>
              <a:solidFill>
                <a:srgbClr val="C0E4FF"/>
              </a:solidFill>
              <a:ln w="9525">
                <a:noFill/>
                <a:miter lim="800000"/>
                <a:headEnd/>
                <a:tailEnd/>
              </a:ln>
            </p:spPr>
            <p:txBody>
              <a:bodyPr/>
              <a:lstStyle/>
              <a:p>
                <a:endParaRPr lang="en-US"/>
              </a:p>
            </p:txBody>
          </p:sp>
          <p:sp>
            <p:nvSpPr>
              <p:cNvPr id="75" name="Rectangle 17"/>
              <p:cNvSpPr>
                <a:spLocks noChangeArrowheads="1"/>
              </p:cNvSpPr>
              <p:nvPr/>
            </p:nvSpPr>
            <p:spPr bwMode="auto">
              <a:xfrm>
                <a:off x="2139" y="876"/>
                <a:ext cx="142" cy="113"/>
              </a:xfrm>
              <a:prstGeom prst="rect">
                <a:avLst/>
              </a:prstGeom>
              <a:solidFill>
                <a:srgbClr val="BEE3FF"/>
              </a:solidFill>
              <a:ln w="9525">
                <a:noFill/>
                <a:miter lim="800000"/>
                <a:headEnd/>
                <a:tailEnd/>
              </a:ln>
            </p:spPr>
            <p:txBody>
              <a:bodyPr/>
              <a:lstStyle/>
              <a:p>
                <a:endParaRPr lang="en-US"/>
              </a:p>
            </p:txBody>
          </p:sp>
          <p:sp>
            <p:nvSpPr>
              <p:cNvPr id="76" name="Rectangle 18"/>
              <p:cNvSpPr>
                <a:spLocks noChangeArrowheads="1"/>
              </p:cNvSpPr>
              <p:nvPr/>
            </p:nvSpPr>
            <p:spPr bwMode="auto">
              <a:xfrm>
                <a:off x="2281" y="876"/>
                <a:ext cx="142" cy="113"/>
              </a:xfrm>
              <a:prstGeom prst="rect">
                <a:avLst/>
              </a:prstGeom>
              <a:solidFill>
                <a:srgbClr val="BCE2FF"/>
              </a:solidFill>
              <a:ln w="9525">
                <a:noFill/>
                <a:miter lim="800000"/>
                <a:headEnd/>
                <a:tailEnd/>
              </a:ln>
            </p:spPr>
            <p:txBody>
              <a:bodyPr/>
              <a:lstStyle/>
              <a:p>
                <a:endParaRPr lang="en-US"/>
              </a:p>
            </p:txBody>
          </p:sp>
          <p:sp>
            <p:nvSpPr>
              <p:cNvPr id="77" name="Rectangle 19"/>
              <p:cNvSpPr>
                <a:spLocks noChangeArrowheads="1"/>
              </p:cNvSpPr>
              <p:nvPr/>
            </p:nvSpPr>
            <p:spPr bwMode="auto">
              <a:xfrm>
                <a:off x="2423" y="876"/>
                <a:ext cx="142" cy="113"/>
              </a:xfrm>
              <a:prstGeom prst="rect">
                <a:avLst/>
              </a:prstGeom>
              <a:solidFill>
                <a:srgbClr val="BAE0FF"/>
              </a:solidFill>
              <a:ln w="9525">
                <a:noFill/>
                <a:miter lim="800000"/>
                <a:headEnd/>
                <a:tailEnd/>
              </a:ln>
            </p:spPr>
            <p:txBody>
              <a:bodyPr/>
              <a:lstStyle/>
              <a:p>
                <a:endParaRPr lang="en-US"/>
              </a:p>
            </p:txBody>
          </p:sp>
          <p:sp>
            <p:nvSpPr>
              <p:cNvPr id="78" name="Rectangle 20"/>
              <p:cNvSpPr>
                <a:spLocks noChangeArrowheads="1"/>
              </p:cNvSpPr>
              <p:nvPr/>
            </p:nvSpPr>
            <p:spPr bwMode="auto">
              <a:xfrm>
                <a:off x="2565" y="876"/>
                <a:ext cx="123" cy="113"/>
              </a:xfrm>
              <a:prstGeom prst="rect">
                <a:avLst/>
              </a:prstGeom>
              <a:solidFill>
                <a:srgbClr val="B8DFFF"/>
              </a:solidFill>
              <a:ln w="9525">
                <a:noFill/>
                <a:miter lim="800000"/>
                <a:headEnd/>
                <a:tailEnd/>
              </a:ln>
            </p:spPr>
            <p:txBody>
              <a:bodyPr/>
              <a:lstStyle/>
              <a:p>
                <a:endParaRPr lang="en-US"/>
              </a:p>
            </p:txBody>
          </p:sp>
          <p:sp>
            <p:nvSpPr>
              <p:cNvPr id="79" name="Rectangle 21"/>
              <p:cNvSpPr>
                <a:spLocks noChangeArrowheads="1"/>
              </p:cNvSpPr>
              <p:nvPr/>
            </p:nvSpPr>
            <p:spPr bwMode="auto">
              <a:xfrm>
                <a:off x="2688" y="876"/>
                <a:ext cx="121" cy="113"/>
              </a:xfrm>
              <a:prstGeom prst="rect">
                <a:avLst/>
              </a:prstGeom>
              <a:solidFill>
                <a:srgbClr val="B6DEFF"/>
              </a:solidFill>
              <a:ln w="9525">
                <a:noFill/>
                <a:miter lim="800000"/>
                <a:headEnd/>
                <a:tailEnd/>
              </a:ln>
            </p:spPr>
            <p:txBody>
              <a:bodyPr/>
              <a:lstStyle/>
              <a:p>
                <a:endParaRPr lang="en-US"/>
              </a:p>
            </p:txBody>
          </p:sp>
          <p:sp>
            <p:nvSpPr>
              <p:cNvPr id="80" name="Rectangle 22"/>
              <p:cNvSpPr>
                <a:spLocks noChangeArrowheads="1"/>
              </p:cNvSpPr>
              <p:nvPr/>
            </p:nvSpPr>
            <p:spPr bwMode="auto">
              <a:xfrm>
                <a:off x="2809" y="876"/>
                <a:ext cx="102" cy="113"/>
              </a:xfrm>
              <a:prstGeom prst="rect">
                <a:avLst/>
              </a:prstGeom>
              <a:solidFill>
                <a:srgbClr val="B4DDFF"/>
              </a:solidFill>
              <a:ln w="9525">
                <a:noFill/>
                <a:miter lim="800000"/>
                <a:headEnd/>
                <a:tailEnd/>
              </a:ln>
            </p:spPr>
            <p:txBody>
              <a:bodyPr/>
              <a:lstStyle/>
              <a:p>
                <a:endParaRPr lang="en-US"/>
              </a:p>
            </p:txBody>
          </p:sp>
          <p:sp>
            <p:nvSpPr>
              <p:cNvPr id="81" name="Rectangle 23"/>
              <p:cNvSpPr>
                <a:spLocks noChangeArrowheads="1"/>
              </p:cNvSpPr>
              <p:nvPr/>
            </p:nvSpPr>
            <p:spPr bwMode="auto">
              <a:xfrm>
                <a:off x="2911" y="876"/>
                <a:ext cx="80" cy="113"/>
              </a:xfrm>
              <a:prstGeom prst="rect">
                <a:avLst/>
              </a:prstGeom>
              <a:solidFill>
                <a:srgbClr val="B3DBFF"/>
              </a:solidFill>
              <a:ln w="9525">
                <a:noFill/>
                <a:miter lim="800000"/>
                <a:headEnd/>
                <a:tailEnd/>
              </a:ln>
            </p:spPr>
            <p:txBody>
              <a:bodyPr/>
              <a:lstStyle/>
              <a:p>
                <a:endParaRPr lang="en-US"/>
              </a:p>
            </p:txBody>
          </p:sp>
          <p:sp>
            <p:nvSpPr>
              <p:cNvPr id="82" name="Rectangle 24"/>
              <p:cNvSpPr>
                <a:spLocks noChangeArrowheads="1"/>
              </p:cNvSpPr>
              <p:nvPr/>
            </p:nvSpPr>
            <p:spPr bwMode="auto">
              <a:xfrm>
                <a:off x="2991" y="876"/>
                <a:ext cx="121" cy="113"/>
              </a:xfrm>
              <a:prstGeom prst="rect">
                <a:avLst/>
              </a:prstGeom>
              <a:solidFill>
                <a:srgbClr val="B1DBFF"/>
              </a:solidFill>
              <a:ln w="9525">
                <a:noFill/>
                <a:miter lim="800000"/>
                <a:headEnd/>
                <a:tailEnd/>
              </a:ln>
            </p:spPr>
            <p:txBody>
              <a:bodyPr/>
              <a:lstStyle/>
              <a:p>
                <a:endParaRPr lang="en-US"/>
              </a:p>
            </p:txBody>
          </p:sp>
          <p:sp>
            <p:nvSpPr>
              <p:cNvPr id="83" name="Rectangle 25"/>
              <p:cNvSpPr>
                <a:spLocks noChangeArrowheads="1"/>
              </p:cNvSpPr>
              <p:nvPr/>
            </p:nvSpPr>
            <p:spPr bwMode="auto">
              <a:xfrm>
                <a:off x="3112" y="876"/>
                <a:ext cx="123" cy="113"/>
              </a:xfrm>
              <a:prstGeom prst="rect">
                <a:avLst/>
              </a:prstGeom>
              <a:solidFill>
                <a:srgbClr val="AFD9FF"/>
              </a:solidFill>
              <a:ln w="9525">
                <a:noFill/>
                <a:miter lim="800000"/>
                <a:headEnd/>
                <a:tailEnd/>
              </a:ln>
            </p:spPr>
            <p:txBody>
              <a:bodyPr/>
              <a:lstStyle/>
              <a:p>
                <a:endParaRPr lang="en-US"/>
              </a:p>
            </p:txBody>
          </p:sp>
          <p:sp>
            <p:nvSpPr>
              <p:cNvPr id="84" name="Rectangle 26"/>
              <p:cNvSpPr>
                <a:spLocks noChangeArrowheads="1"/>
              </p:cNvSpPr>
              <p:nvPr/>
            </p:nvSpPr>
            <p:spPr bwMode="auto">
              <a:xfrm>
                <a:off x="3235" y="876"/>
                <a:ext cx="121" cy="113"/>
              </a:xfrm>
              <a:prstGeom prst="rect">
                <a:avLst/>
              </a:prstGeom>
              <a:solidFill>
                <a:srgbClr val="ADD8FF"/>
              </a:solidFill>
              <a:ln w="9525">
                <a:noFill/>
                <a:miter lim="800000"/>
                <a:headEnd/>
                <a:tailEnd/>
              </a:ln>
            </p:spPr>
            <p:txBody>
              <a:bodyPr/>
              <a:lstStyle/>
              <a:p>
                <a:endParaRPr lang="en-US"/>
              </a:p>
            </p:txBody>
          </p:sp>
          <p:sp>
            <p:nvSpPr>
              <p:cNvPr id="85" name="Rectangle 27"/>
              <p:cNvSpPr>
                <a:spLocks noChangeArrowheads="1"/>
              </p:cNvSpPr>
              <p:nvPr/>
            </p:nvSpPr>
            <p:spPr bwMode="auto">
              <a:xfrm>
                <a:off x="3356" y="876"/>
                <a:ext cx="142" cy="113"/>
              </a:xfrm>
              <a:prstGeom prst="rect">
                <a:avLst/>
              </a:prstGeom>
              <a:solidFill>
                <a:srgbClr val="ABD7FF"/>
              </a:solidFill>
              <a:ln w="9525">
                <a:noFill/>
                <a:miter lim="800000"/>
                <a:headEnd/>
                <a:tailEnd/>
              </a:ln>
            </p:spPr>
            <p:txBody>
              <a:bodyPr/>
              <a:lstStyle/>
              <a:p>
                <a:endParaRPr lang="en-US"/>
              </a:p>
            </p:txBody>
          </p:sp>
          <p:sp>
            <p:nvSpPr>
              <p:cNvPr id="86" name="Rectangle 28"/>
              <p:cNvSpPr>
                <a:spLocks noChangeArrowheads="1"/>
              </p:cNvSpPr>
              <p:nvPr/>
            </p:nvSpPr>
            <p:spPr bwMode="auto">
              <a:xfrm>
                <a:off x="3498" y="876"/>
                <a:ext cx="142" cy="113"/>
              </a:xfrm>
              <a:prstGeom prst="rect">
                <a:avLst/>
              </a:prstGeom>
              <a:solidFill>
                <a:srgbClr val="A9D6FF"/>
              </a:solidFill>
              <a:ln w="9525">
                <a:noFill/>
                <a:miter lim="800000"/>
                <a:headEnd/>
                <a:tailEnd/>
              </a:ln>
            </p:spPr>
            <p:txBody>
              <a:bodyPr/>
              <a:lstStyle/>
              <a:p>
                <a:endParaRPr lang="en-US"/>
              </a:p>
            </p:txBody>
          </p:sp>
          <p:sp>
            <p:nvSpPr>
              <p:cNvPr id="87" name="Rectangle 29"/>
              <p:cNvSpPr>
                <a:spLocks noChangeArrowheads="1"/>
              </p:cNvSpPr>
              <p:nvPr/>
            </p:nvSpPr>
            <p:spPr bwMode="auto">
              <a:xfrm>
                <a:off x="3640" y="876"/>
                <a:ext cx="121" cy="113"/>
              </a:xfrm>
              <a:prstGeom prst="rect">
                <a:avLst/>
              </a:prstGeom>
              <a:solidFill>
                <a:srgbClr val="A7D4FF"/>
              </a:solidFill>
              <a:ln w="9525">
                <a:noFill/>
                <a:miter lim="800000"/>
                <a:headEnd/>
                <a:tailEnd/>
              </a:ln>
            </p:spPr>
            <p:txBody>
              <a:bodyPr/>
              <a:lstStyle/>
              <a:p>
                <a:endParaRPr lang="en-US"/>
              </a:p>
            </p:txBody>
          </p:sp>
          <p:sp>
            <p:nvSpPr>
              <p:cNvPr id="88" name="Rectangle 30"/>
              <p:cNvSpPr>
                <a:spLocks noChangeArrowheads="1"/>
              </p:cNvSpPr>
              <p:nvPr/>
            </p:nvSpPr>
            <p:spPr bwMode="auto">
              <a:xfrm>
                <a:off x="3761" y="876"/>
                <a:ext cx="162" cy="113"/>
              </a:xfrm>
              <a:prstGeom prst="rect">
                <a:avLst/>
              </a:prstGeom>
              <a:solidFill>
                <a:srgbClr val="A5D3FF"/>
              </a:solidFill>
              <a:ln w="9525">
                <a:noFill/>
                <a:miter lim="800000"/>
                <a:headEnd/>
                <a:tailEnd/>
              </a:ln>
            </p:spPr>
            <p:txBody>
              <a:bodyPr/>
              <a:lstStyle/>
              <a:p>
                <a:endParaRPr lang="en-US"/>
              </a:p>
            </p:txBody>
          </p:sp>
          <p:sp>
            <p:nvSpPr>
              <p:cNvPr id="89" name="Rectangle 31"/>
              <p:cNvSpPr>
                <a:spLocks noChangeArrowheads="1"/>
              </p:cNvSpPr>
              <p:nvPr/>
            </p:nvSpPr>
            <p:spPr bwMode="auto">
              <a:xfrm>
                <a:off x="3923" y="876"/>
                <a:ext cx="163" cy="113"/>
              </a:xfrm>
              <a:prstGeom prst="rect">
                <a:avLst/>
              </a:prstGeom>
              <a:solidFill>
                <a:srgbClr val="A3D2FF"/>
              </a:solidFill>
              <a:ln w="9525">
                <a:noFill/>
                <a:miter lim="800000"/>
                <a:headEnd/>
                <a:tailEnd/>
              </a:ln>
            </p:spPr>
            <p:txBody>
              <a:bodyPr/>
              <a:lstStyle/>
              <a:p>
                <a:endParaRPr lang="en-US"/>
              </a:p>
            </p:txBody>
          </p:sp>
          <p:sp>
            <p:nvSpPr>
              <p:cNvPr id="90" name="Rectangle 32"/>
              <p:cNvSpPr>
                <a:spLocks noChangeArrowheads="1"/>
              </p:cNvSpPr>
              <p:nvPr/>
            </p:nvSpPr>
            <p:spPr bwMode="auto">
              <a:xfrm>
                <a:off x="4086" y="876"/>
                <a:ext cx="201" cy="113"/>
              </a:xfrm>
              <a:prstGeom prst="rect">
                <a:avLst/>
              </a:prstGeom>
              <a:solidFill>
                <a:srgbClr val="A1D1FF"/>
              </a:solidFill>
              <a:ln w="9525">
                <a:noFill/>
                <a:miter lim="800000"/>
                <a:headEnd/>
                <a:tailEnd/>
              </a:ln>
            </p:spPr>
            <p:txBody>
              <a:bodyPr/>
              <a:lstStyle/>
              <a:p>
                <a:endParaRPr lang="en-US"/>
              </a:p>
            </p:txBody>
          </p:sp>
          <p:sp>
            <p:nvSpPr>
              <p:cNvPr id="91" name="Rectangle 33"/>
              <p:cNvSpPr>
                <a:spLocks noChangeArrowheads="1"/>
              </p:cNvSpPr>
              <p:nvPr/>
            </p:nvSpPr>
            <p:spPr bwMode="auto">
              <a:xfrm>
                <a:off x="4287" y="876"/>
                <a:ext cx="225" cy="113"/>
              </a:xfrm>
              <a:prstGeom prst="rect">
                <a:avLst/>
              </a:prstGeom>
              <a:solidFill>
                <a:srgbClr val="9FD0FF"/>
              </a:solidFill>
              <a:ln w="9525">
                <a:noFill/>
                <a:miter lim="800000"/>
                <a:headEnd/>
                <a:tailEnd/>
              </a:ln>
            </p:spPr>
            <p:txBody>
              <a:bodyPr/>
              <a:lstStyle/>
              <a:p>
                <a:endParaRPr lang="en-US"/>
              </a:p>
            </p:txBody>
          </p:sp>
          <p:sp>
            <p:nvSpPr>
              <p:cNvPr id="92" name="Rectangle 34"/>
              <p:cNvSpPr>
                <a:spLocks noChangeArrowheads="1"/>
              </p:cNvSpPr>
              <p:nvPr/>
            </p:nvSpPr>
            <p:spPr bwMode="auto">
              <a:xfrm>
                <a:off x="4512" y="876"/>
                <a:ext cx="282" cy="113"/>
              </a:xfrm>
              <a:prstGeom prst="rect">
                <a:avLst/>
              </a:prstGeom>
              <a:solidFill>
                <a:srgbClr val="9DCEFF"/>
              </a:solidFill>
              <a:ln w="9525">
                <a:noFill/>
                <a:miter lim="800000"/>
                <a:headEnd/>
                <a:tailEnd/>
              </a:ln>
            </p:spPr>
            <p:txBody>
              <a:bodyPr/>
              <a:lstStyle/>
              <a:p>
                <a:endParaRPr lang="en-US"/>
              </a:p>
            </p:txBody>
          </p:sp>
          <p:sp>
            <p:nvSpPr>
              <p:cNvPr id="93" name="Rectangle 35"/>
              <p:cNvSpPr>
                <a:spLocks noChangeArrowheads="1"/>
              </p:cNvSpPr>
              <p:nvPr/>
            </p:nvSpPr>
            <p:spPr bwMode="auto">
              <a:xfrm>
                <a:off x="4794" y="876"/>
                <a:ext cx="467" cy="113"/>
              </a:xfrm>
              <a:prstGeom prst="rect">
                <a:avLst/>
              </a:prstGeom>
              <a:solidFill>
                <a:srgbClr val="9BCDFF"/>
              </a:solidFill>
              <a:ln w="9525">
                <a:noFill/>
                <a:miter lim="800000"/>
                <a:headEnd/>
                <a:tailEnd/>
              </a:ln>
            </p:spPr>
            <p:txBody>
              <a:bodyPr/>
              <a:lstStyle/>
              <a:p>
                <a:endParaRPr lang="en-US"/>
              </a:p>
            </p:txBody>
          </p:sp>
          <p:sp>
            <p:nvSpPr>
              <p:cNvPr id="94" name="Rectangle 36"/>
              <p:cNvSpPr>
                <a:spLocks noChangeArrowheads="1"/>
              </p:cNvSpPr>
              <p:nvPr/>
            </p:nvSpPr>
            <p:spPr bwMode="auto">
              <a:xfrm>
                <a:off x="5261" y="876"/>
                <a:ext cx="132" cy="113"/>
              </a:xfrm>
              <a:prstGeom prst="rect">
                <a:avLst/>
              </a:prstGeom>
              <a:solidFill>
                <a:srgbClr val="99CCFF"/>
              </a:solidFill>
              <a:ln w="9525">
                <a:noFill/>
                <a:miter lim="800000"/>
                <a:headEnd/>
                <a:tailEnd/>
              </a:ln>
            </p:spPr>
            <p:txBody>
              <a:bodyPr/>
              <a:lstStyle/>
              <a:p>
                <a:endParaRPr lang="en-US"/>
              </a:p>
            </p:txBody>
          </p:sp>
        </p:grpSp>
        <p:sp>
          <p:nvSpPr>
            <p:cNvPr id="6" name="Rectangle 37"/>
            <p:cNvSpPr>
              <a:spLocks noChangeArrowheads="1"/>
            </p:cNvSpPr>
            <p:nvPr/>
          </p:nvSpPr>
          <p:spPr bwMode="auto">
            <a:xfrm>
              <a:off x="36513" y="1085850"/>
              <a:ext cx="565861" cy="153888"/>
            </a:xfrm>
            <a:prstGeom prst="rect">
              <a:avLst/>
            </a:prstGeom>
            <a:noFill/>
            <a:ln w="9525">
              <a:noFill/>
              <a:miter lim="800000"/>
              <a:headEnd/>
              <a:tailEnd/>
            </a:ln>
          </p:spPr>
          <p:txBody>
            <a:bodyPr wrap="none" lIns="0" tIns="0" rIns="0" bIns="0">
              <a:spAutoFit/>
            </a:bodyPr>
            <a:lstStyle/>
            <a:p>
              <a:r>
                <a:rPr lang="en-US" sz="1000" b="1" i="1" dirty="0" smtClean="0">
                  <a:solidFill>
                    <a:srgbClr val="111111"/>
                  </a:solidFill>
                </a:rPr>
                <a:t>Fiscal </a:t>
              </a:r>
              <a:r>
                <a:rPr lang="en-US" sz="1000" b="1" i="1" dirty="0">
                  <a:solidFill>
                    <a:srgbClr val="111111"/>
                  </a:solidFill>
                </a:rPr>
                <a:t>Year</a:t>
              </a:r>
              <a:endParaRPr lang="en-US" dirty="0"/>
            </a:p>
          </p:txBody>
        </p:sp>
        <p:sp>
          <p:nvSpPr>
            <p:cNvPr id="7" name="Text Box 46"/>
            <p:cNvSpPr txBox="1">
              <a:spLocks noChangeArrowheads="1"/>
            </p:cNvSpPr>
            <p:nvPr/>
          </p:nvSpPr>
          <p:spPr bwMode="auto">
            <a:xfrm>
              <a:off x="1425575" y="1239838"/>
              <a:ext cx="488950" cy="246191"/>
            </a:xfrm>
            <a:prstGeom prst="rect">
              <a:avLst/>
            </a:prstGeom>
            <a:noFill/>
            <a:ln w="28575">
              <a:noFill/>
              <a:miter lim="800000"/>
              <a:headEnd/>
              <a:tailEnd/>
            </a:ln>
          </p:spPr>
          <p:txBody>
            <a:bodyPr lIns="91412" tIns="45705" rIns="91412" bIns="45705">
              <a:spAutoFit/>
            </a:bodyPr>
            <a:lstStyle/>
            <a:p>
              <a:pPr eaLnBrk="0" hangingPunct="0">
                <a:spcBef>
                  <a:spcPct val="50000"/>
                </a:spcBef>
              </a:pPr>
              <a:r>
                <a:rPr lang="en-US" sz="1000" b="1"/>
                <a:t>FY11</a:t>
              </a:r>
            </a:p>
          </p:txBody>
        </p:sp>
        <p:sp>
          <p:nvSpPr>
            <p:cNvPr id="8" name="Line 137"/>
            <p:cNvSpPr>
              <a:spLocks noChangeShapeType="1"/>
            </p:cNvSpPr>
            <p:nvPr/>
          </p:nvSpPr>
          <p:spPr bwMode="auto">
            <a:xfrm>
              <a:off x="1479550" y="1068388"/>
              <a:ext cx="0" cy="5459412"/>
            </a:xfrm>
            <a:prstGeom prst="line">
              <a:avLst/>
            </a:prstGeom>
            <a:noFill/>
            <a:ln w="3175" cap="rnd">
              <a:solidFill>
                <a:srgbClr val="000000"/>
              </a:solidFill>
              <a:round/>
              <a:headEnd/>
              <a:tailEnd/>
            </a:ln>
          </p:spPr>
          <p:txBody>
            <a:bodyPr/>
            <a:lstStyle/>
            <a:p>
              <a:endParaRPr lang="en-US"/>
            </a:p>
          </p:txBody>
        </p:sp>
        <p:sp>
          <p:nvSpPr>
            <p:cNvPr id="9" name="Freeform 139"/>
            <p:cNvSpPr>
              <a:spLocks noEditPoints="1"/>
            </p:cNvSpPr>
            <p:nvPr/>
          </p:nvSpPr>
          <p:spPr bwMode="auto">
            <a:xfrm>
              <a:off x="2228850" y="1425575"/>
              <a:ext cx="9525" cy="4935538"/>
            </a:xfrm>
            <a:custGeom>
              <a:avLst/>
              <a:gdLst>
                <a:gd name="T0" fmla="*/ 2147483647 w 25"/>
                <a:gd name="T1" fmla="*/ 0 h 13562"/>
                <a:gd name="T2" fmla="*/ 0 w 25"/>
                <a:gd name="T3" fmla="*/ 2147483647 h 13562"/>
                <a:gd name="T4" fmla="*/ 0 w 25"/>
                <a:gd name="T5" fmla="*/ 2147483647 h 13562"/>
                <a:gd name="T6" fmla="*/ 2147483647 w 25"/>
                <a:gd name="T7" fmla="*/ 2147483647 h 13562"/>
                <a:gd name="T8" fmla="*/ 2147483647 w 25"/>
                <a:gd name="T9" fmla="*/ 2147483647 h 13562"/>
                <a:gd name="T10" fmla="*/ 2147483647 w 25"/>
                <a:gd name="T11" fmla="*/ 2147483647 h 13562"/>
                <a:gd name="T12" fmla="*/ 2147483647 w 25"/>
                <a:gd name="T13" fmla="*/ 2147483647 h 13562"/>
                <a:gd name="T14" fmla="*/ 2147483647 w 25"/>
                <a:gd name="T15" fmla="*/ 2147483647 h 13562"/>
                <a:gd name="T16" fmla="*/ 0 w 25"/>
                <a:gd name="T17" fmla="*/ 2147483647 h 13562"/>
                <a:gd name="T18" fmla="*/ 0 w 25"/>
                <a:gd name="T19" fmla="*/ 2147483647 h 13562"/>
                <a:gd name="T20" fmla="*/ 2147483647 w 25"/>
                <a:gd name="T21" fmla="*/ 2147483647 h 13562"/>
                <a:gd name="T22" fmla="*/ 2147483647 w 25"/>
                <a:gd name="T23" fmla="*/ 2147483647 h 13562"/>
                <a:gd name="T24" fmla="*/ 2147483647 w 25"/>
                <a:gd name="T25" fmla="*/ 2147483647 h 13562"/>
                <a:gd name="T26" fmla="*/ 2147483647 w 25"/>
                <a:gd name="T27" fmla="*/ 2147483647 h 13562"/>
                <a:gd name="T28" fmla="*/ 2147483647 w 25"/>
                <a:gd name="T29" fmla="*/ 2147483647 h 13562"/>
                <a:gd name="T30" fmla="*/ 0 w 25"/>
                <a:gd name="T31" fmla="*/ 2147483647 h 13562"/>
                <a:gd name="T32" fmla="*/ 0 w 25"/>
                <a:gd name="T33" fmla="*/ 2147483647 h 13562"/>
                <a:gd name="T34" fmla="*/ 2147483647 w 25"/>
                <a:gd name="T35" fmla="*/ 2147483647 h 13562"/>
                <a:gd name="T36" fmla="*/ 2147483647 w 25"/>
                <a:gd name="T37" fmla="*/ 2147483647 h 13562"/>
                <a:gd name="T38" fmla="*/ 2147483647 w 25"/>
                <a:gd name="T39" fmla="*/ 2147483647 h 13562"/>
                <a:gd name="T40" fmla="*/ 2147483647 w 25"/>
                <a:gd name="T41" fmla="*/ 2147483647 h 13562"/>
                <a:gd name="T42" fmla="*/ 2147483647 w 25"/>
                <a:gd name="T43" fmla="*/ 2147483647 h 13562"/>
                <a:gd name="T44" fmla="*/ 0 w 25"/>
                <a:gd name="T45" fmla="*/ 2147483647 h 13562"/>
                <a:gd name="T46" fmla="*/ 0 w 25"/>
                <a:gd name="T47" fmla="*/ 2147483647 h 13562"/>
                <a:gd name="T48" fmla="*/ 2147483647 w 25"/>
                <a:gd name="T49" fmla="*/ 2147483647 h 13562"/>
                <a:gd name="T50" fmla="*/ 2147483647 w 25"/>
                <a:gd name="T51" fmla="*/ 2147483647 h 13562"/>
                <a:gd name="T52" fmla="*/ 2147483647 w 25"/>
                <a:gd name="T53" fmla="*/ 2147483647 h 13562"/>
                <a:gd name="T54" fmla="*/ 2147483647 w 25"/>
                <a:gd name="T55" fmla="*/ 2147483647 h 13562"/>
                <a:gd name="T56" fmla="*/ 2147483647 w 25"/>
                <a:gd name="T57" fmla="*/ 2147483647 h 13562"/>
                <a:gd name="T58" fmla="*/ 0 w 25"/>
                <a:gd name="T59" fmla="*/ 2147483647 h 13562"/>
                <a:gd name="T60" fmla="*/ 0 w 25"/>
                <a:gd name="T61" fmla="*/ 2147483647 h 13562"/>
                <a:gd name="T62" fmla="*/ 2147483647 w 25"/>
                <a:gd name="T63" fmla="*/ 2147483647 h 13562"/>
                <a:gd name="T64" fmla="*/ 2147483647 w 25"/>
                <a:gd name="T65" fmla="*/ 2147483647 h 13562"/>
                <a:gd name="T66" fmla="*/ 2147483647 w 25"/>
                <a:gd name="T67" fmla="*/ 2147483647 h 13562"/>
                <a:gd name="T68" fmla="*/ 2147483647 w 25"/>
                <a:gd name="T69" fmla="*/ 2147483647 h 13562"/>
                <a:gd name="T70" fmla="*/ 2147483647 w 25"/>
                <a:gd name="T71" fmla="*/ 2147483647 h 13562"/>
                <a:gd name="T72" fmla="*/ 0 w 25"/>
                <a:gd name="T73" fmla="*/ 2147483647 h 13562"/>
                <a:gd name="T74" fmla="*/ 0 w 25"/>
                <a:gd name="T75" fmla="*/ 2147483647 h 13562"/>
                <a:gd name="T76" fmla="*/ 2147483647 w 25"/>
                <a:gd name="T77" fmla="*/ 2147483647 h 13562"/>
                <a:gd name="T78" fmla="*/ 2147483647 w 25"/>
                <a:gd name="T79" fmla="*/ 2147483647 h 13562"/>
                <a:gd name="T80" fmla="*/ 2147483647 w 25"/>
                <a:gd name="T81" fmla="*/ 2147483647 h 13562"/>
                <a:gd name="T82" fmla="*/ 2147483647 w 25"/>
                <a:gd name="T83" fmla="*/ 2147483647 h 13562"/>
                <a:gd name="T84" fmla="*/ 2147483647 w 25"/>
                <a:gd name="T85" fmla="*/ 2147483647 h 13562"/>
                <a:gd name="T86" fmla="*/ 0 w 25"/>
                <a:gd name="T87" fmla="*/ 2147483647 h 13562"/>
                <a:gd name="T88" fmla="*/ 0 w 25"/>
                <a:gd name="T89" fmla="*/ 2147483647 h 13562"/>
                <a:gd name="T90" fmla="*/ 2147483647 w 25"/>
                <a:gd name="T91" fmla="*/ 2147483647 h 13562"/>
                <a:gd name="T92" fmla="*/ 2147483647 w 25"/>
                <a:gd name="T93" fmla="*/ 2147483647 h 13562"/>
                <a:gd name="T94" fmla="*/ 2147483647 w 25"/>
                <a:gd name="T95" fmla="*/ 2147483647 h 13562"/>
                <a:gd name="T96" fmla="*/ 2147483647 w 25"/>
                <a:gd name="T97" fmla="*/ 2147483647 h 13562"/>
                <a:gd name="T98" fmla="*/ 2147483647 w 25"/>
                <a:gd name="T99" fmla="*/ 2147483647 h 13562"/>
                <a:gd name="T100" fmla="*/ 0 w 25"/>
                <a:gd name="T101" fmla="*/ 2147483647 h 13562"/>
                <a:gd name="T102" fmla="*/ 0 w 25"/>
                <a:gd name="T103" fmla="*/ 2147483647 h 13562"/>
                <a:gd name="T104" fmla="*/ 2147483647 w 25"/>
                <a:gd name="T105" fmla="*/ 2147483647 h 13562"/>
                <a:gd name="T106" fmla="*/ 2147483647 w 25"/>
                <a:gd name="T107" fmla="*/ 2147483647 h 13562"/>
                <a:gd name="T108" fmla="*/ 2147483647 w 25"/>
                <a:gd name="T109" fmla="*/ 2147483647 h 13562"/>
                <a:gd name="T110" fmla="*/ 2147483647 w 25"/>
                <a:gd name="T111" fmla="*/ 2147483647 h 13562"/>
                <a:gd name="T112" fmla="*/ 2147483647 w 25"/>
                <a:gd name="T113" fmla="*/ 2147483647 h 13562"/>
                <a:gd name="T114" fmla="*/ 0 w 25"/>
                <a:gd name="T115" fmla="*/ 2147483647 h 1356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5"/>
                <a:gd name="T175" fmla="*/ 0 h 13562"/>
                <a:gd name="T176" fmla="*/ 25 w 25"/>
                <a:gd name="T177" fmla="*/ 13562 h 1356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5" h="13562">
                  <a:moveTo>
                    <a:pt x="25" y="12"/>
                  </a:moveTo>
                  <a:lnTo>
                    <a:pt x="25" y="187"/>
                  </a:lnTo>
                  <a:cubicBezTo>
                    <a:pt x="25" y="194"/>
                    <a:pt x="19" y="200"/>
                    <a:pt x="12" y="200"/>
                  </a:cubicBezTo>
                  <a:cubicBezTo>
                    <a:pt x="6" y="200"/>
                    <a:pt x="0" y="194"/>
                    <a:pt x="0" y="187"/>
                  </a:cubicBezTo>
                  <a:lnTo>
                    <a:pt x="0" y="12"/>
                  </a:lnTo>
                  <a:cubicBezTo>
                    <a:pt x="0" y="5"/>
                    <a:pt x="6" y="0"/>
                    <a:pt x="12" y="0"/>
                  </a:cubicBezTo>
                  <a:cubicBezTo>
                    <a:pt x="19" y="0"/>
                    <a:pt x="25" y="5"/>
                    <a:pt x="25" y="12"/>
                  </a:cubicBezTo>
                  <a:close/>
                  <a:moveTo>
                    <a:pt x="25" y="287"/>
                  </a:moveTo>
                  <a:lnTo>
                    <a:pt x="25" y="462"/>
                  </a:lnTo>
                  <a:cubicBezTo>
                    <a:pt x="25" y="469"/>
                    <a:pt x="19" y="475"/>
                    <a:pt x="12" y="475"/>
                  </a:cubicBezTo>
                  <a:cubicBezTo>
                    <a:pt x="6" y="475"/>
                    <a:pt x="0" y="469"/>
                    <a:pt x="0" y="462"/>
                  </a:cubicBezTo>
                  <a:lnTo>
                    <a:pt x="0" y="287"/>
                  </a:lnTo>
                  <a:cubicBezTo>
                    <a:pt x="0" y="280"/>
                    <a:pt x="6" y="275"/>
                    <a:pt x="12" y="275"/>
                  </a:cubicBezTo>
                  <a:cubicBezTo>
                    <a:pt x="19" y="275"/>
                    <a:pt x="25" y="280"/>
                    <a:pt x="25" y="287"/>
                  </a:cubicBezTo>
                  <a:close/>
                  <a:moveTo>
                    <a:pt x="25" y="562"/>
                  </a:moveTo>
                  <a:lnTo>
                    <a:pt x="25" y="737"/>
                  </a:lnTo>
                  <a:cubicBezTo>
                    <a:pt x="25" y="744"/>
                    <a:pt x="19" y="750"/>
                    <a:pt x="12" y="750"/>
                  </a:cubicBezTo>
                  <a:cubicBezTo>
                    <a:pt x="6" y="750"/>
                    <a:pt x="0" y="744"/>
                    <a:pt x="0" y="737"/>
                  </a:cubicBezTo>
                  <a:lnTo>
                    <a:pt x="0" y="562"/>
                  </a:lnTo>
                  <a:cubicBezTo>
                    <a:pt x="0" y="555"/>
                    <a:pt x="6" y="550"/>
                    <a:pt x="12" y="550"/>
                  </a:cubicBezTo>
                  <a:cubicBezTo>
                    <a:pt x="19" y="550"/>
                    <a:pt x="25" y="555"/>
                    <a:pt x="25" y="562"/>
                  </a:cubicBezTo>
                  <a:close/>
                  <a:moveTo>
                    <a:pt x="25" y="837"/>
                  </a:moveTo>
                  <a:lnTo>
                    <a:pt x="25" y="1012"/>
                  </a:lnTo>
                  <a:cubicBezTo>
                    <a:pt x="25" y="1019"/>
                    <a:pt x="19" y="1025"/>
                    <a:pt x="12" y="1025"/>
                  </a:cubicBezTo>
                  <a:cubicBezTo>
                    <a:pt x="6" y="1025"/>
                    <a:pt x="0" y="1019"/>
                    <a:pt x="0" y="1012"/>
                  </a:cubicBezTo>
                  <a:lnTo>
                    <a:pt x="0" y="837"/>
                  </a:lnTo>
                  <a:cubicBezTo>
                    <a:pt x="0" y="830"/>
                    <a:pt x="6" y="825"/>
                    <a:pt x="12" y="825"/>
                  </a:cubicBezTo>
                  <a:cubicBezTo>
                    <a:pt x="19" y="825"/>
                    <a:pt x="25" y="830"/>
                    <a:pt x="25" y="837"/>
                  </a:cubicBezTo>
                  <a:close/>
                  <a:moveTo>
                    <a:pt x="25" y="1112"/>
                  </a:moveTo>
                  <a:lnTo>
                    <a:pt x="25" y="1287"/>
                  </a:lnTo>
                  <a:cubicBezTo>
                    <a:pt x="25" y="1294"/>
                    <a:pt x="19" y="1300"/>
                    <a:pt x="12" y="1300"/>
                  </a:cubicBezTo>
                  <a:cubicBezTo>
                    <a:pt x="6" y="1300"/>
                    <a:pt x="0" y="1294"/>
                    <a:pt x="0" y="1287"/>
                  </a:cubicBezTo>
                  <a:lnTo>
                    <a:pt x="0" y="1112"/>
                  </a:lnTo>
                  <a:cubicBezTo>
                    <a:pt x="0" y="1105"/>
                    <a:pt x="6" y="1100"/>
                    <a:pt x="12" y="1100"/>
                  </a:cubicBezTo>
                  <a:cubicBezTo>
                    <a:pt x="19" y="1100"/>
                    <a:pt x="25" y="1105"/>
                    <a:pt x="25" y="1112"/>
                  </a:cubicBezTo>
                  <a:close/>
                  <a:moveTo>
                    <a:pt x="25" y="1387"/>
                  </a:moveTo>
                  <a:lnTo>
                    <a:pt x="25" y="1562"/>
                  </a:lnTo>
                  <a:cubicBezTo>
                    <a:pt x="25" y="1569"/>
                    <a:pt x="19" y="1575"/>
                    <a:pt x="12" y="1575"/>
                  </a:cubicBezTo>
                  <a:cubicBezTo>
                    <a:pt x="6" y="1575"/>
                    <a:pt x="0" y="1569"/>
                    <a:pt x="0" y="1562"/>
                  </a:cubicBezTo>
                  <a:lnTo>
                    <a:pt x="0" y="1387"/>
                  </a:lnTo>
                  <a:cubicBezTo>
                    <a:pt x="0" y="1380"/>
                    <a:pt x="6" y="1375"/>
                    <a:pt x="12" y="1375"/>
                  </a:cubicBezTo>
                  <a:cubicBezTo>
                    <a:pt x="19" y="1375"/>
                    <a:pt x="25" y="1380"/>
                    <a:pt x="25" y="1387"/>
                  </a:cubicBezTo>
                  <a:close/>
                  <a:moveTo>
                    <a:pt x="25" y="1662"/>
                  </a:moveTo>
                  <a:lnTo>
                    <a:pt x="25" y="1837"/>
                  </a:lnTo>
                  <a:cubicBezTo>
                    <a:pt x="25" y="1844"/>
                    <a:pt x="19" y="1850"/>
                    <a:pt x="12" y="1850"/>
                  </a:cubicBezTo>
                  <a:cubicBezTo>
                    <a:pt x="6" y="1850"/>
                    <a:pt x="0" y="1844"/>
                    <a:pt x="0" y="1837"/>
                  </a:cubicBezTo>
                  <a:lnTo>
                    <a:pt x="0" y="1662"/>
                  </a:lnTo>
                  <a:cubicBezTo>
                    <a:pt x="0" y="1655"/>
                    <a:pt x="6" y="1650"/>
                    <a:pt x="12" y="1650"/>
                  </a:cubicBezTo>
                  <a:cubicBezTo>
                    <a:pt x="19" y="1650"/>
                    <a:pt x="25" y="1655"/>
                    <a:pt x="25" y="1662"/>
                  </a:cubicBezTo>
                  <a:close/>
                  <a:moveTo>
                    <a:pt x="25" y="1937"/>
                  </a:moveTo>
                  <a:lnTo>
                    <a:pt x="25" y="2112"/>
                  </a:lnTo>
                  <a:cubicBezTo>
                    <a:pt x="25" y="2119"/>
                    <a:pt x="19" y="2125"/>
                    <a:pt x="12" y="2125"/>
                  </a:cubicBezTo>
                  <a:cubicBezTo>
                    <a:pt x="6" y="2125"/>
                    <a:pt x="0" y="2119"/>
                    <a:pt x="0" y="2112"/>
                  </a:cubicBezTo>
                  <a:lnTo>
                    <a:pt x="0" y="1937"/>
                  </a:lnTo>
                  <a:cubicBezTo>
                    <a:pt x="0" y="1930"/>
                    <a:pt x="6" y="1925"/>
                    <a:pt x="12" y="1925"/>
                  </a:cubicBezTo>
                  <a:cubicBezTo>
                    <a:pt x="19" y="1925"/>
                    <a:pt x="25" y="1930"/>
                    <a:pt x="25" y="1937"/>
                  </a:cubicBezTo>
                  <a:close/>
                  <a:moveTo>
                    <a:pt x="25" y="2212"/>
                  </a:moveTo>
                  <a:lnTo>
                    <a:pt x="25" y="2387"/>
                  </a:lnTo>
                  <a:cubicBezTo>
                    <a:pt x="25" y="2394"/>
                    <a:pt x="19" y="2400"/>
                    <a:pt x="12" y="2400"/>
                  </a:cubicBezTo>
                  <a:cubicBezTo>
                    <a:pt x="6" y="2400"/>
                    <a:pt x="0" y="2394"/>
                    <a:pt x="0" y="2387"/>
                  </a:cubicBezTo>
                  <a:lnTo>
                    <a:pt x="0" y="2212"/>
                  </a:lnTo>
                  <a:cubicBezTo>
                    <a:pt x="0" y="2205"/>
                    <a:pt x="6" y="2200"/>
                    <a:pt x="12" y="2200"/>
                  </a:cubicBezTo>
                  <a:cubicBezTo>
                    <a:pt x="19" y="2200"/>
                    <a:pt x="25" y="2205"/>
                    <a:pt x="25" y="2212"/>
                  </a:cubicBezTo>
                  <a:close/>
                  <a:moveTo>
                    <a:pt x="25" y="2487"/>
                  </a:moveTo>
                  <a:lnTo>
                    <a:pt x="25" y="2662"/>
                  </a:lnTo>
                  <a:cubicBezTo>
                    <a:pt x="25" y="2669"/>
                    <a:pt x="19" y="2675"/>
                    <a:pt x="12" y="2675"/>
                  </a:cubicBezTo>
                  <a:cubicBezTo>
                    <a:pt x="6" y="2675"/>
                    <a:pt x="0" y="2669"/>
                    <a:pt x="0" y="2662"/>
                  </a:cubicBezTo>
                  <a:lnTo>
                    <a:pt x="0" y="2487"/>
                  </a:lnTo>
                  <a:cubicBezTo>
                    <a:pt x="0" y="2480"/>
                    <a:pt x="6" y="2475"/>
                    <a:pt x="12" y="2475"/>
                  </a:cubicBezTo>
                  <a:cubicBezTo>
                    <a:pt x="19" y="2475"/>
                    <a:pt x="25" y="2480"/>
                    <a:pt x="25" y="2487"/>
                  </a:cubicBezTo>
                  <a:close/>
                  <a:moveTo>
                    <a:pt x="25" y="2762"/>
                  </a:moveTo>
                  <a:lnTo>
                    <a:pt x="25" y="2937"/>
                  </a:lnTo>
                  <a:cubicBezTo>
                    <a:pt x="25" y="2944"/>
                    <a:pt x="19" y="2950"/>
                    <a:pt x="12" y="2950"/>
                  </a:cubicBezTo>
                  <a:cubicBezTo>
                    <a:pt x="6" y="2950"/>
                    <a:pt x="0" y="2944"/>
                    <a:pt x="0" y="2937"/>
                  </a:cubicBezTo>
                  <a:lnTo>
                    <a:pt x="0" y="2762"/>
                  </a:lnTo>
                  <a:cubicBezTo>
                    <a:pt x="0" y="2755"/>
                    <a:pt x="6" y="2750"/>
                    <a:pt x="12" y="2750"/>
                  </a:cubicBezTo>
                  <a:cubicBezTo>
                    <a:pt x="19" y="2750"/>
                    <a:pt x="25" y="2755"/>
                    <a:pt x="25" y="2762"/>
                  </a:cubicBezTo>
                  <a:close/>
                  <a:moveTo>
                    <a:pt x="25" y="3037"/>
                  </a:moveTo>
                  <a:lnTo>
                    <a:pt x="25" y="3212"/>
                  </a:lnTo>
                  <a:cubicBezTo>
                    <a:pt x="25" y="3219"/>
                    <a:pt x="19" y="3225"/>
                    <a:pt x="12" y="3225"/>
                  </a:cubicBezTo>
                  <a:cubicBezTo>
                    <a:pt x="6" y="3225"/>
                    <a:pt x="0" y="3219"/>
                    <a:pt x="0" y="3212"/>
                  </a:cubicBezTo>
                  <a:lnTo>
                    <a:pt x="0" y="3037"/>
                  </a:lnTo>
                  <a:cubicBezTo>
                    <a:pt x="0" y="3030"/>
                    <a:pt x="6" y="3025"/>
                    <a:pt x="12" y="3025"/>
                  </a:cubicBezTo>
                  <a:cubicBezTo>
                    <a:pt x="19" y="3025"/>
                    <a:pt x="25" y="3030"/>
                    <a:pt x="25" y="3037"/>
                  </a:cubicBezTo>
                  <a:close/>
                  <a:moveTo>
                    <a:pt x="25" y="3312"/>
                  </a:moveTo>
                  <a:lnTo>
                    <a:pt x="25" y="3487"/>
                  </a:lnTo>
                  <a:cubicBezTo>
                    <a:pt x="25" y="3494"/>
                    <a:pt x="19" y="3500"/>
                    <a:pt x="12" y="3500"/>
                  </a:cubicBezTo>
                  <a:cubicBezTo>
                    <a:pt x="6" y="3500"/>
                    <a:pt x="0" y="3494"/>
                    <a:pt x="0" y="3487"/>
                  </a:cubicBezTo>
                  <a:lnTo>
                    <a:pt x="0" y="3312"/>
                  </a:lnTo>
                  <a:cubicBezTo>
                    <a:pt x="0" y="3305"/>
                    <a:pt x="6" y="3300"/>
                    <a:pt x="12" y="3300"/>
                  </a:cubicBezTo>
                  <a:cubicBezTo>
                    <a:pt x="19" y="3300"/>
                    <a:pt x="25" y="3305"/>
                    <a:pt x="25" y="3312"/>
                  </a:cubicBezTo>
                  <a:close/>
                  <a:moveTo>
                    <a:pt x="25" y="3587"/>
                  </a:moveTo>
                  <a:lnTo>
                    <a:pt x="25" y="3762"/>
                  </a:lnTo>
                  <a:cubicBezTo>
                    <a:pt x="25" y="3769"/>
                    <a:pt x="19" y="3775"/>
                    <a:pt x="12" y="3775"/>
                  </a:cubicBezTo>
                  <a:cubicBezTo>
                    <a:pt x="6" y="3775"/>
                    <a:pt x="0" y="3769"/>
                    <a:pt x="0" y="3762"/>
                  </a:cubicBezTo>
                  <a:lnTo>
                    <a:pt x="0" y="3587"/>
                  </a:lnTo>
                  <a:cubicBezTo>
                    <a:pt x="0" y="3580"/>
                    <a:pt x="6" y="3575"/>
                    <a:pt x="12" y="3575"/>
                  </a:cubicBezTo>
                  <a:cubicBezTo>
                    <a:pt x="19" y="3575"/>
                    <a:pt x="25" y="3580"/>
                    <a:pt x="25" y="3587"/>
                  </a:cubicBezTo>
                  <a:close/>
                  <a:moveTo>
                    <a:pt x="25" y="3862"/>
                  </a:moveTo>
                  <a:lnTo>
                    <a:pt x="25" y="4037"/>
                  </a:lnTo>
                  <a:cubicBezTo>
                    <a:pt x="25" y="4044"/>
                    <a:pt x="19" y="4050"/>
                    <a:pt x="12" y="4050"/>
                  </a:cubicBezTo>
                  <a:cubicBezTo>
                    <a:pt x="6" y="4050"/>
                    <a:pt x="0" y="4044"/>
                    <a:pt x="0" y="4037"/>
                  </a:cubicBezTo>
                  <a:lnTo>
                    <a:pt x="0" y="3862"/>
                  </a:lnTo>
                  <a:cubicBezTo>
                    <a:pt x="0" y="3855"/>
                    <a:pt x="6" y="3850"/>
                    <a:pt x="12" y="3850"/>
                  </a:cubicBezTo>
                  <a:cubicBezTo>
                    <a:pt x="19" y="3850"/>
                    <a:pt x="25" y="3855"/>
                    <a:pt x="25" y="3862"/>
                  </a:cubicBezTo>
                  <a:close/>
                  <a:moveTo>
                    <a:pt x="25" y="4137"/>
                  </a:moveTo>
                  <a:lnTo>
                    <a:pt x="25" y="4312"/>
                  </a:lnTo>
                  <a:cubicBezTo>
                    <a:pt x="25" y="4319"/>
                    <a:pt x="19" y="4325"/>
                    <a:pt x="12" y="4325"/>
                  </a:cubicBezTo>
                  <a:cubicBezTo>
                    <a:pt x="6" y="4325"/>
                    <a:pt x="0" y="4319"/>
                    <a:pt x="0" y="4312"/>
                  </a:cubicBezTo>
                  <a:lnTo>
                    <a:pt x="0" y="4137"/>
                  </a:lnTo>
                  <a:cubicBezTo>
                    <a:pt x="0" y="4130"/>
                    <a:pt x="6" y="4125"/>
                    <a:pt x="12" y="4125"/>
                  </a:cubicBezTo>
                  <a:cubicBezTo>
                    <a:pt x="19" y="4125"/>
                    <a:pt x="25" y="4130"/>
                    <a:pt x="25" y="4137"/>
                  </a:cubicBezTo>
                  <a:close/>
                  <a:moveTo>
                    <a:pt x="25" y="4412"/>
                  </a:moveTo>
                  <a:lnTo>
                    <a:pt x="25" y="4587"/>
                  </a:lnTo>
                  <a:cubicBezTo>
                    <a:pt x="25" y="4594"/>
                    <a:pt x="19" y="4600"/>
                    <a:pt x="12" y="4600"/>
                  </a:cubicBezTo>
                  <a:cubicBezTo>
                    <a:pt x="6" y="4600"/>
                    <a:pt x="0" y="4594"/>
                    <a:pt x="0" y="4587"/>
                  </a:cubicBezTo>
                  <a:lnTo>
                    <a:pt x="0" y="4412"/>
                  </a:lnTo>
                  <a:cubicBezTo>
                    <a:pt x="0" y="4405"/>
                    <a:pt x="6" y="4400"/>
                    <a:pt x="12" y="4400"/>
                  </a:cubicBezTo>
                  <a:cubicBezTo>
                    <a:pt x="19" y="4400"/>
                    <a:pt x="25" y="4405"/>
                    <a:pt x="25" y="4412"/>
                  </a:cubicBezTo>
                  <a:close/>
                  <a:moveTo>
                    <a:pt x="25" y="4687"/>
                  </a:moveTo>
                  <a:lnTo>
                    <a:pt x="25" y="4862"/>
                  </a:lnTo>
                  <a:cubicBezTo>
                    <a:pt x="25" y="4869"/>
                    <a:pt x="19" y="4875"/>
                    <a:pt x="12" y="4875"/>
                  </a:cubicBezTo>
                  <a:cubicBezTo>
                    <a:pt x="6" y="4875"/>
                    <a:pt x="0" y="4869"/>
                    <a:pt x="0" y="4862"/>
                  </a:cubicBezTo>
                  <a:lnTo>
                    <a:pt x="0" y="4687"/>
                  </a:lnTo>
                  <a:cubicBezTo>
                    <a:pt x="0" y="4680"/>
                    <a:pt x="6" y="4675"/>
                    <a:pt x="12" y="4675"/>
                  </a:cubicBezTo>
                  <a:cubicBezTo>
                    <a:pt x="19" y="4675"/>
                    <a:pt x="25" y="4680"/>
                    <a:pt x="25" y="4687"/>
                  </a:cubicBezTo>
                  <a:close/>
                  <a:moveTo>
                    <a:pt x="25" y="4962"/>
                  </a:moveTo>
                  <a:lnTo>
                    <a:pt x="25" y="5137"/>
                  </a:lnTo>
                  <a:cubicBezTo>
                    <a:pt x="25" y="5144"/>
                    <a:pt x="19" y="5150"/>
                    <a:pt x="12" y="5150"/>
                  </a:cubicBezTo>
                  <a:cubicBezTo>
                    <a:pt x="6" y="5150"/>
                    <a:pt x="0" y="5144"/>
                    <a:pt x="0" y="5137"/>
                  </a:cubicBezTo>
                  <a:lnTo>
                    <a:pt x="0" y="4962"/>
                  </a:lnTo>
                  <a:cubicBezTo>
                    <a:pt x="0" y="4955"/>
                    <a:pt x="6" y="4950"/>
                    <a:pt x="12" y="4950"/>
                  </a:cubicBezTo>
                  <a:cubicBezTo>
                    <a:pt x="19" y="4950"/>
                    <a:pt x="25" y="4955"/>
                    <a:pt x="25" y="4962"/>
                  </a:cubicBezTo>
                  <a:close/>
                  <a:moveTo>
                    <a:pt x="25" y="5237"/>
                  </a:moveTo>
                  <a:lnTo>
                    <a:pt x="25" y="5412"/>
                  </a:lnTo>
                  <a:cubicBezTo>
                    <a:pt x="25" y="5419"/>
                    <a:pt x="19" y="5425"/>
                    <a:pt x="12" y="5425"/>
                  </a:cubicBezTo>
                  <a:cubicBezTo>
                    <a:pt x="6" y="5425"/>
                    <a:pt x="0" y="5419"/>
                    <a:pt x="0" y="5412"/>
                  </a:cubicBezTo>
                  <a:lnTo>
                    <a:pt x="0" y="5237"/>
                  </a:lnTo>
                  <a:cubicBezTo>
                    <a:pt x="0" y="5230"/>
                    <a:pt x="6" y="5225"/>
                    <a:pt x="12" y="5225"/>
                  </a:cubicBezTo>
                  <a:cubicBezTo>
                    <a:pt x="19" y="5225"/>
                    <a:pt x="25" y="5230"/>
                    <a:pt x="25" y="5237"/>
                  </a:cubicBezTo>
                  <a:close/>
                  <a:moveTo>
                    <a:pt x="25" y="5512"/>
                  </a:moveTo>
                  <a:lnTo>
                    <a:pt x="25" y="5687"/>
                  </a:lnTo>
                  <a:cubicBezTo>
                    <a:pt x="25" y="5694"/>
                    <a:pt x="19" y="5700"/>
                    <a:pt x="12" y="5700"/>
                  </a:cubicBezTo>
                  <a:cubicBezTo>
                    <a:pt x="6" y="5700"/>
                    <a:pt x="0" y="5694"/>
                    <a:pt x="0" y="5687"/>
                  </a:cubicBezTo>
                  <a:lnTo>
                    <a:pt x="0" y="5512"/>
                  </a:lnTo>
                  <a:cubicBezTo>
                    <a:pt x="0" y="5505"/>
                    <a:pt x="6" y="5500"/>
                    <a:pt x="12" y="5500"/>
                  </a:cubicBezTo>
                  <a:cubicBezTo>
                    <a:pt x="19" y="5500"/>
                    <a:pt x="25" y="5505"/>
                    <a:pt x="25" y="5512"/>
                  </a:cubicBezTo>
                  <a:close/>
                  <a:moveTo>
                    <a:pt x="25" y="5787"/>
                  </a:moveTo>
                  <a:lnTo>
                    <a:pt x="25" y="5962"/>
                  </a:lnTo>
                  <a:cubicBezTo>
                    <a:pt x="25" y="5969"/>
                    <a:pt x="19" y="5975"/>
                    <a:pt x="12" y="5975"/>
                  </a:cubicBezTo>
                  <a:cubicBezTo>
                    <a:pt x="6" y="5975"/>
                    <a:pt x="0" y="5969"/>
                    <a:pt x="0" y="5962"/>
                  </a:cubicBezTo>
                  <a:lnTo>
                    <a:pt x="0" y="5787"/>
                  </a:lnTo>
                  <a:cubicBezTo>
                    <a:pt x="0" y="5780"/>
                    <a:pt x="6" y="5775"/>
                    <a:pt x="12" y="5775"/>
                  </a:cubicBezTo>
                  <a:cubicBezTo>
                    <a:pt x="19" y="5775"/>
                    <a:pt x="25" y="5780"/>
                    <a:pt x="25" y="5787"/>
                  </a:cubicBezTo>
                  <a:close/>
                  <a:moveTo>
                    <a:pt x="25" y="6062"/>
                  </a:moveTo>
                  <a:lnTo>
                    <a:pt x="25" y="6237"/>
                  </a:lnTo>
                  <a:cubicBezTo>
                    <a:pt x="25" y="6244"/>
                    <a:pt x="19" y="6250"/>
                    <a:pt x="12" y="6250"/>
                  </a:cubicBezTo>
                  <a:cubicBezTo>
                    <a:pt x="6" y="6250"/>
                    <a:pt x="0" y="6244"/>
                    <a:pt x="0" y="6237"/>
                  </a:cubicBezTo>
                  <a:lnTo>
                    <a:pt x="0" y="6062"/>
                  </a:lnTo>
                  <a:cubicBezTo>
                    <a:pt x="0" y="6055"/>
                    <a:pt x="6" y="6050"/>
                    <a:pt x="12" y="6050"/>
                  </a:cubicBezTo>
                  <a:cubicBezTo>
                    <a:pt x="19" y="6050"/>
                    <a:pt x="25" y="6055"/>
                    <a:pt x="25" y="6062"/>
                  </a:cubicBezTo>
                  <a:close/>
                  <a:moveTo>
                    <a:pt x="25" y="6337"/>
                  </a:moveTo>
                  <a:lnTo>
                    <a:pt x="25" y="6512"/>
                  </a:lnTo>
                  <a:cubicBezTo>
                    <a:pt x="25" y="6519"/>
                    <a:pt x="19" y="6525"/>
                    <a:pt x="12" y="6525"/>
                  </a:cubicBezTo>
                  <a:cubicBezTo>
                    <a:pt x="6" y="6525"/>
                    <a:pt x="0" y="6519"/>
                    <a:pt x="0" y="6512"/>
                  </a:cubicBezTo>
                  <a:lnTo>
                    <a:pt x="0" y="6337"/>
                  </a:lnTo>
                  <a:cubicBezTo>
                    <a:pt x="0" y="6330"/>
                    <a:pt x="6" y="6325"/>
                    <a:pt x="12" y="6325"/>
                  </a:cubicBezTo>
                  <a:cubicBezTo>
                    <a:pt x="19" y="6325"/>
                    <a:pt x="25" y="6330"/>
                    <a:pt x="25" y="6337"/>
                  </a:cubicBezTo>
                  <a:close/>
                  <a:moveTo>
                    <a:pt x="25" y="6612"/>
                  </a:moveTo>
                  <a:lnTo>
                    <a:pt x="25" y="6787"/>
                  </a:lnTo>
                  <a:cubicBezTo>
                    <a:pt x="25" y="6794"/>
                    <a:pt x="19" y="6800"/>
                    <a:pt x="12" y="6800"/>
                  </a:cubicBezTo>
                  <a:cubicBezTo>
                    <a:pt x="6" y="6800"/>
                    <a:pt x="0" y="6794"/>
                    <a:pt x="0" y="6787"/>
                  </a:cubicBezTo>
                  <a:lnTo>
                    <a:pt x="0" y="6612"/>
                  </a:lnTo>
                  <a:cubicBezTo>
                    <a:pt x="0" y="6605"/>
                    <a:pt x="6" y="6600"/>
                    <a:pt x="12" y="6600"/>
                  </a:cubicBezTo>
                  <a:cubicBezTo>
                    <a:pt x="19" y="6600"/>
                    <a:pt x="25" y="6605"/>
                    <a:pt x="25" y="6612"/>
                  </a:cubicBezTo>
                  <a:close/>
                  <a:moveTo>
                    <a:pt x="25" y="6887"/>
                  </a:moveTo>
                  <a:lnTo>
                    <a:pt x="25" y="7062"/>
                  </a:lnTo>
                  <a:cubicBezTo>
                    <a:pt x="25" y="7069"/>
                    <a:pt x="19" y="7075"/>
                    <a:pt x="12" y="7075"/>
                  </a:cubicBezTo>
                  <a:cubicBezTo>
                    <a:pt x="6" y="7075"/>
                    <a:pt x="0" y="7069"/>
                    <a:pt x="0" y="7062"/>
                  </a:cubicBezTo>
                  <a:lnTo>
                    <a:pt x="0" y="6887"/>
                  </a:lnTo>
                  <a:cubicBezTo>
                    <a:pt x="0" y="6880"/>
                    <a:pt x="6" y="6875"/>
                    <a:pt x="12" y="6875"/>
                  </a:cubicBezTo>
                  <a:cubicBezTo>
                    <a:pt x="19" y="6875"/>
                    <a:pt x="25" y="6880"/>
                    <a:pt x="25" y="6887"/>
                  </a:cubicBezTo>
                  <a:close/>
                  <a:moveTo>
                    <a:pt x="25" y="7162"/>
                  </a:moveTo>
                  <a:lnTo>
                    <a:pt x="25" y="7337"/>
                  </a:lnTo>
                  <a:cubicBezTo>
                    <a:pt x="25" y="7344"/>
                    <a:pt x="19" y="7350"/>
                    <a:pt x="12" y="7350"/>
                  </a:cubicBezTo>
                  <a:cubicBezTo>
                    <a:pt x="6" y="7350"/>
                    <a:pt x="0" y="7344"/>
                    <a:pt x="0" y="7337"/>
                  </a:cubicBezTo>
                  <a:lnTo>
                    <a:pt x="0" y="7162"/>
                  </a:lnTo>
                  <a:cubicBezTo>
                    <a:pt x="0" y="7155"/>
                    <a:pt x="6" y="7150"/>
                    <a:pt x="12" y="7150"/>
                  </a:cubicBezTo>
                  <a:cubicBezTo>
                    <a:pt x="19" y="7150"/>
                    <a:pt x="25" y="7155"/>
                    <a:pt x="25" y="7162"/>
                  </a:cubicBezTo>
                  <a:close/>
                  <a:moveTo>
                    <a:pt x="25" y="7437"/>
                  </a:moveTo>
                  <a:lnTo>
                    <a:pt x="25" y="7612"/>
                  </a:lnTo>
                  <a:cubicBezTo>
                    <a:pt x="25" y="7619"/>
                    <a:pt x="19" y="7625"/>
                    <a:pt x="12" y="7625"/>
                  </a:cubicBezTo>
                  <a:cubicBezTo>
                    <a:pt x="6" y="7625"/>
                    <a:pt x="0" y="7619"/>
                    <a:pt x="0" y="7612"/>
                  </a:cubicBezTo>
                  <a:lnTo>
                    <a:pt x="0" y="7437"/>
                  </a:lnTo>
                  <a:cubicBezTo>
                    <a:pt x="0" y="7430"/>
                    <a:pt x="6" y="7425"/>
                    <a:pt x="12" y="7425"/>
                  </a:cubicBezTo>
                  <a:cubicBezTo>
                    <a:pt x="19" y="7425"/>
                    <a:pt x="25" y="7430"/>
                    <a:pt x="25" y="7437"/>
                  </a:cubicBezTo>
                  <a:close/>
                  <a:moveTo>
                    <a:pt x="25" y="7712"/>
                  </a:moveTo>
                  <a:lnTo>
                    <a:pt x="25" y="7887"/>
                  </a:lnTo>
                  <a:cubicBezTo>
                    <a:pt x="25" y="7894"/>
                    <a:pt x="19" y="7900"/>
                    <a:pt x="12" y="7900"/>
                  </a:cubicBezTo>
                  <a:cubicBezTo>
                    <a:pt x="6" y="7900"/>
                    <a:pt x="0" y="7894"/>
                    <a:pt x="0" y="7887"/>
                  </a:cubicBezTo>
                  <a:lnTo>
                    <a:pt x="0" y="7712"/>
                  </a:lnTo>
                  <a:cubicBezTo>
                    <a:pt x="0" y="7705"/>
                    <a:pt x="6" y="7700"/>
                    <a:pt x="12" y="7700"/>
                  </a:cubicBezTo>
                  <a:cubicBezTo>
                    <a:pt x="19" y="7700"/>
                    <a:pt x="25" y="7705"/>
                    <a:pt x="25" y="7712"/>
                  </a:cubicBezTo>
                  <a:close/>
                  <a:moveTo>
                    <a:pt x="25" y="7987"/>
                  </a:moveTo>
                  <a:lnTo>
                    <a:pt x="25" y="8162"/>
                  </a:lnTo>
                  <a:cubicBezTo>
                    <a:pt x="25" y="8169"/>
                    <a:pt x="19" y="8175"/>
                    <a:pt x="12" y="8175"/>
                  </a:cubicBezTo>
                  <a:cubicBezTo>
                    <a:pt x="6" y="8175"/>
                    <a:pt x="0" y="8169"/>
                    <a:pt x="0" y="8162"/>
                  </a:cubicBezTo>
                  <a:lnTo>
                    <a:pt x="0" y="7987"/>
                  </a:lnTo>
                  <a:cubicBezTo>
                    <a:pt x="0" y="7980"/>
                    <a:pt x="6" y="7975"/>
                    <a:pt x="12" y="7975"/>
                  </a:cubicBezTo>
                  <a:cubicBezTo>
                    <a:pt x="19" y="7975"/>
                    <a:pt x="25" y="7980"/>
                    <a:pt x="25" y="7987"/>
                  </a:cubicBezTo>
                  <a:close/>
                  <a:moveTo>
                    <a:pt x="25" y="8262"/>
                  </a:moveTo>
                  <a:lnTo>
                    <a:pt x="25" y="8437"/>
                  </a:lnTo>
                  <a:cubicBezTo>
                    <a:pt x="25" y="8444"/>
                    <a:pt x="19" y="8450"/>
                    <a:pt x="12" y="8450"/>
                  </a:cubicBezTo>
                  <a:cubicBezTo>
                    <a:pt x="6" y="8450"/>
                    <a:pt x="0" y="8444"/>
                    <a:pt x="0" y="8437"/>
                  </a:cubicBezTo>
                  <a:lnTo>
                    <a:pt x="0" y="8262"/>
                  </a:lnTo>
                  <a:cubicBezTo>
                    <a:pt x="0" y="8255"/>
                    <a:pt x="6" y="8250"/>
                    <a:pt x="12" y="8250"/>
                  </a:cubicBezTo>
                  <a:cubicBezTo>
                    <a:pt x="19" y="8250"/>
                    <a:pt x="25" y="8255"/>
                    <a:pt x="25" y="8262"/>
                  </a:cubicBezTo>
                  <a:close/>
                  <a:moveTo>
                    <a:pt x="25" y="8537"/>
                  </a:moveTo>
                  <a:lnTo>
                    <a:pt x="25" y="8712"/>
                  </a:lnTo>
                  <a:cubicBezTo>
                    <a:pt x="25" y="8719"/>
                    <a:pt x="19" y="8725"/>
                    <a:pt x="12" y="8725"/>
                  </a:cubicBezTo>
                  <a:cubicBezTo>
                    <a:pt x="6" y="8725"/>
                    <a:pt x="0" y="8719"/>
                    <a:pt x="0" y="8712"/>
                  </a:cubicBezTo>
                  <a:lnTo>
                    <a:pt x="0" y="8537"/>
                  </a:lnTo>
                  <a:cubicBezTo>
                    <a:pt x="0" y="8530"/>
                    <a:pt x="6" y="8525"/>
                    <a:pt x="12" y="8525"/>
                  </a:cubicBezTo>
                  <a:cubicBezTo>
                    <a:pt x="19" y="8525"/>
                    <a:pt x="25" y="8530"/>
                    <a:pt x="25" y="8537"/>
                  </a:cubicBezTo>
                  <a:close/>
                  <a:moveTo>
                    <a:pt x="25" y="8812"/>
                  </a:moveTo>
                  <a:lnTo>
                    <a:pt x="25" y="8987"/>
                  </a:lnTo>
                  <a:cubicBezTo>
                    <a:pt x="25" y="8994"/>
                    <a:pt x="19" y="9000"/>
                    <a:pt x="12" y="9000"/>
                  </a:cubicBezTo>
                  <a:cubicBezTo>
                    <a:pt x="6" y="9000"/>
                    <a:pt x="0" y="8994"/>
                    <a:pt x="0" y="8987"/>
                  </a:cubicBezTo>
                  <a:lnTo>
                    <a:pt x="0" y="8812"/>
                  </a:lnTo>
                  <a:cubicBezTo>
                    <a:pt x="0" y="8805"/>
                    <a:pt x="6" y="8800"/>
                    <a:pt x="12" y="8800"/>
                  </a:cubicBezTo>
                  <a:cubicBezTo>
                    <a:pt x="19" y="8800"/>
                    <a:pt x="25" y="8805"/>
                    <a:pt x="25" y="8812"/>
                  </a:cubicBezTo>
                  <a:close/>
                  <a:moveTo>
                    <a:pt x="25" y="9087"/>
                  </a:moveTo>
                  <a:lnTo>
                    <a:pt x="25" y="9262"/>
                  </a:lnTo>
                  <a:cubicBezTo>
                    <a:pt x="25" y="9269"/>
                    <a:pt x="19" y="9275"/>
                    <a:pt x="12" y="9275"/>
                  </a:cubicBezTo>
                  <a:cubicBezTo>
                    <a:pt x="6" y="9275"/>
                    <a:pt x="0" y="9269"/>
                    <a:pt x="0" y="9262"/>
                  </a:cubicBezTo>
                  <a:lnTo>
                    <a:pt x="0" y="9087"/>
                  </a:lnTo>
                  <a:cubicBezTo>
                    <a:pt x="0" y="9080"/>
                    <a:pt x="6" y="9075"/>
                    <a:pt x="12" y="9075"/>
                  </a:cubicBezTo>
                  <a:cubicBezTo>
                    <a:pt x="19" y="9075"/>
                    <a:pt x="25" y="9080"/>
                    <a:pt x="25" y="9087"/>
                  </a:cubicBezTo>
                  <a:close/>
                  <a:moveTo>
                    <a:pt x="25" y="9362"/>
                  </a:moveTo>
                  <a:lnTo>
                    <a:pt x="25" y="9537"/>
                  </a:lnTo>
                  <a:cubicBezTo>
                    <a:pt x="25" y="9544"/>
                    <a:pt x="19" y="9550"/>
                    <a:pt x="12" y="9550"/>
                  </a:cubicBezTo>
                  <a:cubicBezTo>
                    <a:pt x="6" y="9550"/>
                    <a:pt x="0" y="9544"/>
                    <a:pt x="0" y="9537"/>
                  </a:cubicBezTo>
                  <a:lnTo>
                    <a:pt x="0" y="9362"/>
                  </a:lnTo>
                  <a:cubicBezTo>
                    <a:pt x="0" y="9355"/>
                    <a:pt x="6" y="9350"/>
                    <a:pt x="12" y="9350"/>
                  </a:cubicBezTo>
                  <a:cubicBezTo>
                    <a:pt x="19" y="9350"/>
                    <a:pt x="25" y="9355"/>
                    <a:pt x="25" y="9362"/>
                  </a:cubicBezTo>
                  <a:close/>
                  <a:moveTo>
                    <a:pt x="25" y="9637"/>
                  </a:moveTo>
                  <a:lnTo>
                    <a:pt x="25" y="9812"/>
                  </a:lnTo>
                  <a:cubicBezTo>
                    <a:pt x="25" y="9819"/>
                    <a:pt x="19" y="9825"/>
                    <a:pt x="12" y="9825"/>
                  </a:cubicBezTo>
                  <a:cubicBezTo>
                    <a:pt x="6" y="9825"/>
                    <a:pt x="0" y="9819"/>
                    <a:pt x="0" y="9812"/>
                  </a:cubicBezTo>
                  <a:lnTo>
                    <a:pt x="0" y="9637"/>
                  </a:lnTo>
                  <a:cubicBezTo>
                    <a:pt x="0" y="9630"/>
                    <a:pt x="6" y="9625"/>
                    <a:pt x="12" y="9625"/>
                  </a:cubicBezTo>
                  <a:cubicBezTo>
                    <a:pt x="19" y="9625"/>
                    <a:pt x="25" y="9630"/>
                    <a:pt x="25" y="9637"/>
                  </a:cubicBezTo>
                  <a:close/>
                  <a:moveTo>
                    <a:pt x="25" y="9912"/>
                  </a:moveTo>
                  <a:lnTo>
                    <a:pt x="25" y="10087"/>
                  </a:lnTo>
                  <a:cubicBezTo>
                    <a:pt x="25" y="10094"/>
                    <a:pt x="19" y="10100"/>
                    <a:pt x="12" y="10100"/>
                  </a:cubicBezTo>
                  <a:cubicBezTo>
                    <a:pt x="6" y="10100"/>
                    <a:pt x="0" y="10094"/>
                    <a:pt x="0" y="10087"/>
                  </a:cubicBezTo>
                  <a:lnTo>
                    <a:pt x="0" y="9912"/>
                  </a:lnTo>
                  <a:cubicBezTo>
                    <a:pt x="0" y="9905"/>
                    <a:pt x="6" y="9900"/>
                    <a:pt x="12" y="9900"/>
                  </a:cubicBezTo>
                  <a:cubicBezTo>
                    <a:pt x="19" y="9900"/>
                    <a:pt x="25" y="9905"/>
                    <a:pt x="25" y="9912"/>
                  </a:cubicBezTo>
                  <a:close/>
                  <a:moveTo>
                    <a:pt x="25" y="10187"/>
                  </a:moveTo>
                  <a:lnTo>
                    <a:pt x="25" y="10362"/>
                  </a:lnTo>
                  <a:cubicBezTo>
                    <a:pt x="25" y="10369"/>
                    <a:pt x="19" y="10375"/>
                    <a:pt x="12" y="10375"/>
                  </a:cubicBezTo>
                  <a:cubicBezTo>
                    <a:pt x="6" y="10375"/>
                    <a:pt x="0" y="10369"/>
                    <a:pt x="0" y="10362"/>
                  </a:cubicBezTo>
                  <a:lnTo>
                    <a:pt x="0" y="10187"/>
                  </a:lnTo>
                  <a:cubicBezTo>
                    <a:pt x="0" y="10180"/>
                    <a:pt x="6" y="10175"/>
                    <a:pt x="12" y="10175"/>
                  </a:cubicBezTo>
                  <a:cubicBezTo>
                    <a:pt x="19" y="10175"/>
                    <a:pt x="25" y="10180"/>
                    <a:pt x="25" y="10187"/>
                  </a:cubicBezTo>
                  <a:close/>
                  <a:moveTo>
                    <a:pt x="25" y="10462"/>
                  </a:moveTo>
                  <a:lnTo>
                    <a:pt x="25" y="10637"/>
                  </a:lnTo>
                  <a:cubicBezTo>
                    <a:pt x="25" y="10644"/>
                    <a:pt x="19" y="10650"/>
                    <a:pt x="12" y="10650"/>
                  </a:cubicBezTo>
                  <a:cubicBezTo>
                    <a:pt x="6" y="10650"/>
                    <a:pt x="0" y="10644"/>
                    <a:pt x="0" y="10637"/>
                  </a:cubicBezTo>
                  <a:lnTo>
                    <a:pt x="0" y="10462"/>
                  </a:lnTo>
                  <a:cubicBezTo>
                    <a:pt x="0" y="10455"/>
                    <a:pt x="6" y="10450"/>
                    <a:pt x="12" y="10450"/>
                  </a:cubicBezTo>
                  <a:cubicBezTo>
                    <a:pt x="19" y="10450"/>
                    <a:pt x="25" y="10455"/>
                    <a:pt x="25" y="10462"/>
                  </a:cubicBezTo>
                  <a:close/>
                  <a:moveTo>
                    <a:pt x="25" y="10737"/>
                  </a:moveTo>
                  <a:lnTo>
                    <a:pt x="25" y="10912"/>
                  </a:lnTo>
                  <a:cubicBezTo>
                    <a:pt x="25" y="10919"/>
                    <a:pt x="19" y="10925"/>
                    <a:pt x="12" y="10925"/>
                  </a:cubicBezTo>
                  <a:cubicBezTo>
                    <a:pt x="6" y="10925"/>
                    <a:pt x="0" y="10919"/>
                    <a:pt x="0" y="10912"/>
                  </a:cubicBezTo>
                  <a:lnTo>
                    <a:pt x="0" y="10737"/>
                  </a:lnTo>
                  <a:cubicBezTo>
                    <a:pt x="0" y="10730"/>
                    <a:pt x="6" y="10725"/>
                    <a:pt x="12" y="10725"/>
                  </a:cubicBezTo>
                  <a:cubicBezTo>
                    <a:pt x="19" y="10725"/>
                    <a:pt x="25" y="10730"/>
                    <a:pt x="25" y="10737"/>
                  </a:cubicBezTo>
                  <a:close/>
                  <a:moveTo>
                    <a:pt x="25" y="11012"/>
                  </a:moveTo>
                  <a:lnTo>
                    <a:pt x="25" y="11187"/>
                  </a:lnTo>
                  <a:cubicBezTo>
                    <a:pt x="25" y="11194"/>
                    <a:pt x="19" y="11200"/>
                    <a:pt x="12" y="11200"/>
                  </a:cubicBezTo>
                  <a:cubicBezTo>
                    <a:pt x="6" y="11200"/>
                    <a:pt x="0" y="11194"/>
                    <a:pt x="0" y="11187"/>
                  </a:cubicBezTo>
                  <a:lnTo>
                    <a:pt x="0" y="11012"/>
                  </a:lnTo>
                  <a:cubicBezTo>
                    <a:pt x="0" y="11005"/>
                    <a:pt x="6" y="11000"/>
                    <a:pt x="12" y="11000"/>
                  </a:cubicBezTo>
                  <a:cubicBezTo>
                    <a:pt x="19" y="11000"/>
                    <a:pt x="25" y="11005"/>
                    <a:pt x="25" y="11012"/>
                  </a:cubicBezTo>
                  <a:close/>
                  <a:moveTo>
                    <a:pt x="25" y="11287"/>
                  </a:moveTo>
                  <a:lnTo>
                    <a:pt x="25" y="11462"/>
                  </a:lnTo>
                  <a:cubicBezTo>
                    <a:pt x="25" y="11469"/>
                    <a:pt x="19" y="11475"/>
                    <a:pt x="12" y="11475"/>
                  </a:cubicBezTo>
                  <a:cubicBezTo>
                    <a:pt x="6" y="11475"/>
                    <a:pt x="0" y="11469"/>
                    <a:pt x="0" y="11462"/>
                  </a:cubicBezTo>
                  <a:lnTo>
                    <a:pt x="0" y="11287"/>
                  </a:lnTo>
                  <a:cubicBezTo>
                    <a:pt x="0" y="11280"/>
                    <a:pt x="6" y="11275"/>
                    <a:pt x="12" y="11275"/>
                  </a:cubicBezTo>
                  <a:cubicBezTo>
                    <a:pt x="19" y="11275"/>
                    <a:pt x="25" y="11280"/>
                    <a:pt x="25" y="11287"/>
                  </a:cubicBezTo>
                  <a:close/>
                  <a:moveTo>
                    <a:pt x="25" y="11562"/>
                  </a:moveTo>
                  <a:lnTo>
                    <a:pt x="25" y="11737"/>
                  </a:lnTo>
                  <a:cubicBezTo>
                    <a:pt x="25" y="11744"/>
                    <a:pt x="19" y="11750"/>
                    <a:pt x="12" y="11750"/>
                  </a:cubicBezTo>
                  <a:cubicBezTo>
                    <a:pt x="6" y="11750"/>
                    <a:pt x="0" y="11744"/>
                    <a:pt x="0" y="11737"/>
                  </a:cubicBezTo>
                  <a:lnTo>
                    <a:pt x="0" y="11562"/>
                  </a:lnTo>
                  <a:cubicBezTo>
                    <a:pt x="0" y="11555"/>
                    <a:pt x="6" y="11550"/>
                    <a:pt x="12" y="11550"/>
                  </a:cubicBezTo>
                  <a:cubicBezTo>
                    <a:pt x="19" y="11550"/>
                    <a:pt x="25" y="11555"/>
                    <a:pt x="25" y="11562"/>
                  </a:cubicBezTo>
                  <a:close/>
                  <a:moveTo>
                    <a:pt x="25" y="11837"/>
                  </a:moveTo>
                  <a:lnTo>
                    <a:pt x="25" y="12012"/>
                  </a:lnTo>
                  <a:cubicBezTo>
                    <a:pt x="25" y="12019"/>
                    <a:pt x="19" y="12025"/>
                    <a:pt x="12" y="12025"/>
                  </a:cubicBezTo>
                  <a:cubicBezTo>
                    <a:pt x="6" y="12025"/>
                    <a:pt x="0" y="12019"/>
                    <a:pt x="0" y="12012"/>
                  </a:cubicBezTo>
                  <a:lnTo>
                    <a:pt x="0" y="11837"/>
                  </a:lnTo>
                  <a:cubicBezTo>
                    <a:pt x="0" y="11830"/>
                    <a:pt x="6" y="11825"/>
                    <a:pt x="12" y="11825"/>
                  </a:cubicBezTo>
                  <a:cubicBezTo>
                    <a:pt x="19" y="11825"/>
                    <a:pt x="25" y="11830"/>
                    <a:pt x="25" y="11837"/>
                  </a:cubicBezTo>
                  <a:close/>
                  <a:moveTo>
                    <a:pt x="25" y="12112"/>
                  </a:moveTo>
                  <a:lnTo>
                    <a:pt x="25" y="12287"/>
                  </a:lnTo>
                  <a:cubicBezTo>
                    <a:pt x="25" y="12294"/>
                    <a:pt x="19" y="12300"/>
                    <a:pt x="12" y="12300"/>
                  </a:cubicBezTo>
                  <a:cubicBezTo>
                    <a:pt x="6" y="12300"/>
                    <a:pt x="0" y="12294"/>
                    <a:pt x="0" y="12287"/>
                  </a:cubicBezTo>
                  <a:lnTo>
                    <a:pt x="0" y="12112"/>
                  </a:lnTo>
                  <a:cubicBezTo>
                    <a:pt x="0" y="12105"/>
                    <a:pt x="6" y="12100"/>
                    <a:pt x="12" y="12100"/>
                  </a:cubicBezTo>
                  <a:cubicBezTo>
                    <a:pt x="19" y="12100"/>
                    <a:pt x="25" y="12105"/>
                    <a:pt x="25" y="12112"/>
                  </a:cubicBezTo>
                  <a:close/>
                  <a:moveTo>
                    <a:pt x="25" y="12387"/>
                  </a:moveTo>
                  <a:lnTo>
                    <a:pt x="25" y="12562"/>
                  </a:lnTo>
                  <a:cubicBezTo>
                    <a:pt x="25" y="12569"/>
                    <a:pt x="19" y="12575"/>
                    <a:pt x="12" y="12575"/>
                  </a:cubicBezTo>
                  <a:cubicBezTo>
                    <a:pt x="6" y="12575"/>
                    <a:pt x="0" y="12569"/>
                    <a:pt x="0" y="12562"/>
                  </a:cubicBezTo>
                  <a:lnTo>
                    <a:pt x="0" y="12387"/>
                  </a:lnTo>
                  <a:cubicBezTo>
                    <a:pt x="0" y="12380"/>
                    <a:pt x="6" y="12375"/>
                    <a:pt x="12" y="12375"/>
                  </a:cubicBezTo>
                  <a:cubicBezTo>
                    <a:pt x="19" y="12375"/>
                    <a:pt x="25" y="12380"/>
                    <a:pt x="25" y="12387"/>
                  </a:cubicBezTo>
                  <a:close/>
                  <a:moveTo>
                    <a:pt x="25" y="12662"/>
                  </a:moveTo>
                  <a:lnTo>
                    <a:pt x="25" y="12837"/>
                  </a:lnTo>
                  <a:cubicBezTo>
                    <a:pt x="25" y="12844"/>
                    <a:pt x="19" y="12850"/>
                    <a:pt x="12" y="12850"/>
                  </a:cubicBezTo>
                  <a:cubicBezTo>
                    <a:pt x="6" y="12850"/>
                    <a:pt x="0" y="12844"/>
                    <a:pt x="0" y="12837"/>
                  </a:cubicBezTo>
                  <a:lnTo>
                    <a:pt x="0" y="12662"/>
                  </a:lnTo>
                  <a:cubicBezTo>
                    <a:pt x="0" y="12655"/>
                    <a:pt x="6" y="12650"/>
                    <a:pt x="12" y="12650"/>
                  </a:cubicBezTo>
                  <a:cubicBezTo>
                    <a:pt x="19" y="12650"/>
                    <a:pt x="25" y="12655"/>
                    <a:pt x="25" y="12662"/>
                  </a:cubicBezTo>
                  <a:close/>
                  <a:moveTo>
                    <a:pt x="25" y="12937"/>
                  </a:moveTo>
                  <a:lnTo>
                    <a:pt x="25" y="13112"/>
                  </a:lnTo>
                  <a:cubicBezTo>
                    <a:pt x="25" y="13119"/>
                    <a:pt x="19" y="13125"/>
                    <a:pt x="12" y="13125"/>
                  </a:cubicBezTo>
                  <a:cubicBezTo>
                    <a:pt x="6" y="13125"/>
                    <a:pt x="0" y="13119"/>
                    <a:pt x="0" y="13112"/>
                  </a:cubicBezTo>
                  <a:lnTo>
                    <a:pt x="0" y="12937"/>
                  </a:lnTo>
                  <a:cubicBezTo>
                    <a:pt x="0" y="12930"/>
                    <a:pt x="6" y="12925"/>
                    <a:pt x="12" y="12925"/>
                  </a:cubicBezTo>
                  <a:cubicBezTo>
                    <a:pt x="19" y="12925"/>
                    <a:pt x="25" y="12930"/>
                    <a:pt x="25" y="12937"/>
                  </a:cubicBezTo>
                  <a:close/>
                  <a:moveTo>
                    <a:pt x="25" y="13212"/>
                  </a:moveTo>
                  <a:lnTo>
                    <a:pt x="25" y="13387"/>
                  </a:lnTo>
                  <a:cubicBezTo>
                    <a:pt x="25" y="13394"/>
                    <a:pt x="19" y="13400"/>
                    <a:pt x="12" y="13400"/>
                  </a:cubicBezTo>
                  <a:cubicBezTo>
                    <a:pt x="6" y="13400"/>
                    <a:pt x="0" y="13394"/>
                    <a:pt x="0" y="13387"/>
                  </a:cubicBezTo>
                  <a:lnTo>
                    <a:pt x="0" y="13212"/>
                  </a:lnTo>
                  <a:cubicBezTo>
                    <a:pt x="0" y="13205"/>
                    <a:pt x="6" y="13200"/>
                    <a:pt x="12" y="13200"/>
                  </a:cubicBezTo>
                  <a:cubicBezTo>
                    <a:pt x="19" y="13200"/>
                    <a:pt x="25" y="13205"/>
                    <a:pt x="25" y="13212"/>
                  </a:cubicBezTo>
                  <a:close/>
                  <a:moveTo>
                    <a:pt x="25" y="13487"/>
                  </a:moveTo>
                  <a:lnTo>
                    <a:pt x="25" y="13550"/>
                  </a:lnTo>
                  <a:cubicBezTo>
                    <a:pt x="25" y="13557"/>
                    <a:pt x="19" y="13562"/>
                    <a:pt x="12" y="13562"/>
                  </a:cubicBezTo>
                  <a:cubicBezTo>
                    <a:pt x="6" y="13562"/>
                    <a:pt x="0" y="13557"/>
                    <a:pt x="0" y="13550"/>
                  </a:cubicBezTo>
                  <a:lnTo>
                    <a:pt x="0" y="13487"/>
                  </a:lnTo>
                  <a:cubicBezTo>
                    <a:pt x="0" y="13480"/>
                    <a:pt x="6" y="13475"/>
                    <a:pt x="12" y="13475"/>
                  </a:cubicBezTo>
                  <a:cubicBezTo>
                    <a:pt x="19" y="13475"/>
                    <a:pt x="25" y="13480"/>
                    <a:pt x="25" y="13487"/>
                  </a:cubicBezTo>
                  <a:close/>
                </a:path>
              </a:pathLst>
            </a:custGeom>
            <a:solidFill>
              <a:srgbClr val="DDDDDD"/>
            </a:solidFill>
            <a:ln w="3175" cap="flat">
              <a:solidFill>
                <a:srgbClr val="DDDDDD"/>
              </a:solidFill>
              <a:prstDash val="solid"/>
              <a:bevel/>
              <a:headEnd/>
              <a:tailEnd/>
            </a:ln>
          </p:spPr>
          <p:txBody>
            <a:bodyPr/>
            <a:lstStyle/>
            <a:p>
              <a:endParaRPr lang="en-US"/>
            </a:p>
          </p:txBody>
        </p:sp>
        <p:sp>
          <p:nvSpPr>
            <p:cNvPr id="10" name="Freeform 158"/>
            <p:cNvSpPr>
              <a:spLocks noEditPoints="1"/>
            </p:cNvSpPr>
            <p:nvPr/>
          </p:nvSpPr>
          <p:spPr bwMode="auto">
            <a:xfrm>
              <a:off x="1857375" y="1433513"/>
              <a:ext cx="9525" cy="5006975"/>
            </a:xfrm>
            <a:custGeom>
              <a:avLst/>
              <a:gdLst>
                <a:gd name="T0" fmla="*/ 2147483647 w 25"/>
                <a:gd name="T1" fmla="*/ 0 h 13562"/>
                <a:gd name="T2" fmla="*/ 0 w 25"/>
                <a:gd name="T3" fmla="*/ 2147483647 h 13562"/>
                <a:gd name="T4" fmla="*/ 0 w 25"/>
                <a:gd name="T5" fmla="*/ 2147483647 h 13562"/>
                <a:gd name="T6" fmla="*/ 2147483647 w 25"/>
                <a:gd name="T7" fmla="*/ 2147483647 h 13562"/>
                <a:gd name="T8" fmla="*/ 2147483647 w 25"/>
                <a:gd name="T9" fmla="*/ 2147483647 h 13562"/>
                <a:gd name="T10" fmla="*/ 2147483647 w 25"/>
                <a:gd name="T11" fmla="*/ 2147483647 h 13562"/>
                <a:gd name="T12" fmla="*/ 2147483647 w 25"/>
                <a:gd name="T13" fmla="*/ 2147483647 h 13562"/>
                <a:gd name="T14" fmla="*/ 2147483647 w 25"/>
                <a:gd name="T15" fmla="*/ 2147483647 h 13562"/>
                <a:gd name="T16" fmla="*/ 0 w 25"/>
                <a:gd name="T17" fmla="*/ 2147483647 h 13562"/>
                <a:gd name="T18" fmla="*/ 0 w 25"/>
                <a:gd name="T19" fmla="*/ 2147483647 h 13562"/>
                <a:gd name="T20" fmla="*/ 2147483647 w 25"/>
                <a:gd name="T21" fmla="*/ 2147483647 h 13562"/>
                <a:gd name="T22" fmla="*/ 2147483647 w 25"/>
                <a:gd name="T23" fmla="*/ 2147483647 h 13562"/>
                <a:gd name="T24" fmla="*/ 2147483647 w 25"/>
                <a:gd name="T25" fmla="*/ 2147483647 h 13562"/>
                <a:gd name="T26" fmla="*/ 2147483647 w 25"/>
                <a:gd name="T27" fmla="*/ 2147483647 h 13562"/>
                <a:gd name="T28" fmla="*/ 2147483647 w 25"/>
                <a:gd name="T29" fmla="*/ 2147483647 h 13562"/>
                <a:gd name="T30" fmla="*/ 0 w 25"/>
                <a:gd name="T31" fmla="*/ 2147483647 h 13562"/>
                <a:gd name="T32" fmla="*/ 0 w 25"/>
                <a:gd name="T33" fmla="*/ 2147483647 h 13562"/>
                <a:gd name="T34" fmla="*/ 2147483647 w 25"/>
                <a:gd name="T35" fmla="*/ 2147483647 h 13562"/>
                <a:gd name="T36" fmla="*/ 2147483647 w 25"/>
                <a:gd name="T37" fmla="*/ 2147483647 h 13562"/>
                <a:gd name="T38" fmla="*/ 2147483647 w 25"/>
                <a:gd name="T39" fmla="*/ 2147483647 h 13562"/>
                <a:gd name="T40" fmla="*/ 2147483647 w 25"/>
                <a:gd name="T41" fmla="*/ 2147483647 h 13562"/>
                <a:gd name="T42" fmla="*/ 2147483647 w 25"/>
                <a:gd name="T43" fmla="*/ 2147483647 h 13562"/>
                <a:gd name="T44" fmla="*/ 0 w 25"/>
                <a:gd name="T45" fmla="*/ 2147483647 h 13562"/>
                <a:gd name="T46" fmla="*/ 0 w 25"/>
                <a:gd name="T47" fmla="*/ 2147483647 h 13562"/>
                <a:gd name="T48" fmla="*/ 2147483647 w 25"/>
                <a:gd name="T49" fmla="*/ 2147483647 h 13562"/>
                <a:gd name="T50" fmla="*/ 2147483647 w 25"/>
                <a:gd name="T51" fmla="*/ 2147483647 h 13562"/>
                <a:gd name="T52" fmla="*/ 2147483647 w 25"/>
                <a:gd name="T53" fmla="*/ 2147483647 h 13562"/>
                <a:gd name="T54" fmla="*/ 2147483647 w 25"/>
                <a:gd name="T55" fmla="*/ 2147483647 h 13562"/>
                <a:gd name="T56" fmla="*/ 2147483647 w 25"/>
                <a:gd name="T57" fmla="*/ 2147483647 h 13562"/>
                <a:gd name="T58" fmla="*/ 0 w 25"/>
                <a:gd name="T59" fmla="*/ 2147483647 h 13562"/>
                <a:gd name="T60" fmla="*/ 0 w 25"/>
                <a:gd name="T61" fmla="*/ 2147483647 h 13562"/>
                <a:gd name="T62" fmla="*/ 2147483647 w 25"/>
                <a:gd name="T63" fmla="*/ 2147483647 h 13562"/>
                <a:gd name="T64" fmla="*/ 2147483647 w 25"/>
                <a:gd name="T65" fmla="*/ 2147483647 h 13562"/>
                <a:gd name="T66" fmla="*/ 2147483647 w 25"/>
                <a:gd name="T67" fmla="*/ 2147483647 h 13562"/>
                <a:gd name="T68" fmla="*/ 2147483647 w 25"/>
                <a:gd name="T69" fmla="*/ 2147483647 h 13562"/>
                <a:gd name="T70" fmla="*/ 2147483647 w 25"/>
                <a:gd name="T71" fmla="*/ 2147483647 h 13562"/>
                <a:gd name="T72" fmla="*/ 0 w 25"/>
                <a:gd name="T73" fmla="*/ 2147483647 h 13562"/>
                <a:gd name="T74" fmla="*/ 0 w 25"/>
                <a:gd name="T75" fmla="*/ 2147483647 h 13562"/>
                <a:gd name="T76" fmla="*/ 2147483647 w 25"/>
                <a:gd name="T77" fmla="*/ 2147483647 h 13562"/>
                <a:gd name="T78" fmla="*/ 2147483647 w 25"/>
                <a:gd name="T79" fmla="*/ 2147483647 h 13562"/>
                <a:gd name="T80" fmla="*/ 2147483647 w 25"/>
                <a:gd name="T81" fmla="*/ 2147483647 h 13562"/>
                <a:gd name="T82" fmla="*/ 2147483647 w 25"/>
                <a:gd name="T83" fmla="*/ 2147483647 h 13562"/>
                <a:gd name="T84" fmla="*/ 2147483647 w 25"/>
                <a:gd name="T85" fmla="*/ 2147483647 h 13562"/>
                <a:gd name="T86" fmla="*/ 0 w 25"/>
                <a:gd name="T87" fmla="*/ 2147483647 h 13562"/>
                <a:gd name="T88" fmla="*/ 0 w 25"/>
                <a:gd name="T89" fmla="*/ 2147483647 h 13562"/>
                <a:gd name="T90" fmla="*/ 2147483647 w 25"/>
                <a:gd name="T91" fmla="*/ 2147483647 h 13562"/>
                <a:gd name="T92" fmla="*/ 2147483647 w 25"/>
                <a:gd name="T93" fmla="*/ 2147483647 h 13562"/>
                <a:gd name="T94" fmla="*/ 2147483647 w 25"/>
                <a:gd name="T95" fmla="*/ 2147483647 h 13562"/>
                <a:gd name="T96" fmla="*/ 2147483647 w 25"/>
                <a:gd name="T97" fmla="*/ 2147483647 h 13562"/>
                <a:gd name="T98" fmla="*/ 2147483647 w 25"/>
                <a:gd name="T99" fmla="*/ 2147483647 h 13562"/>
                <a:gd name="T100" fmla="*/ 0 w 25"/>
                <a:gd name="T101" fmla="*/ 2147483647 h 13562"/>
                <a:gd name="T102" fmla="*/ 0 w 25"/>
                <a:gd name="T103" fmla="*/ 2147483647 h 13562"/>
                <a:gd name="T104" fmla="*/ 2147483647 w 25"/>
                <a:gd name="T105" fmla="*/ 2147483647 h 13562"/>
                <a:gd name="T106" fmla="*/ 2147483647 w 25"/>
                <a:gd name="T107" fmla="*/ 2147483647 h 13562"/>
                <a:gd name="T108" fmla="*/ 2147483647 w 25"/>
                <a:gd name="T109" fmla="*/ 2147483647 h 13562"/>
                <a:gd name="T110" fmla="*/ 2147483647 w 25"/>
                <a:gd name="T111" fmla="*/ 2147483647 h 13562"/>
                <a:gd name="T112" fmla="*/ 2147483647 w 25"/>
                <a:gd name="T113" fmla="*/ 2147483647 h 13562"/>
                <a:gd name="T114" fmla="*/ 0 w 25"/>
                <a:gd name="T115" fmla="*/ 2147483647 h 1356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5"/>
                <a:gd name="T175" fmla="*/ 0 h 13562"/>
                <a:gd name="T176" fmla="*/ 25 w 25"/>
                <a:gd name="T177" fmla="*/ 13562 h 1356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5" h="13562">
                  <a:moveTo>
                    <a:pt x="25" y="12"/>
                  </a:moveTo>
                  <a:lnTo>
                    <a:pt x="25" y="187"/>
                  </a:lnTo>
                  <a:cubicBezTo>
                    <a:pt x="25" y="194"/>
                    <a:pt x="19" y="200"/>
                    <a:pt x="12" y="200"/>
                  </a:cubicBezTo>
                  <a:cubicBezTo>
                    <a:pt x="6" y="200"/>
                    <a:pt x="0" y="194"/>
                    <a:pt x="0" y="187"/>
                  </a:cubicBezTo>
                  <a:lnTo>
                    <a:pt x="0" y="12"/>
                  </a:lnTo>
                  <a:cubicBezTo>
                    <a:pt x="0" y="5"/>
                    <a:pt x="6" y="0"/>
                    <a:pt x="12" y="0"/>
                  </a:cubicBezTo>
                  <a:cubicBezTo>
                    <a:pt x="19" y="0"/>
                    <a:pt x="25" y="5"/>
                    <a:pt x="25" y="12"/>
                  </a:cubicBezTo>
                  <a:close/>
                  <a:moveTo>
                    <a:pt x="25" y="287"/>
                  </a:moveTo>
                  <a:lnTo>
                    <a:pt x="25" y="462"/>
                  </a:lnTo>
                  <a:cubicBezTo>
                    <a:pt x="25" y="469"/>
                    <a:pt x="19" y="475"/>
                    <a:pt x="12" y="475"/>
                  </a:cubicBezTo>
                  <a:cubicBezTo>
                    <a:pt x="6" y="475"/>
                    <a:pt x="0" y="469"/>
                    <a:pt x="0" y="462"/>
                  </a:cubicBezTo>
                  <a:lnTo>
                    <a:pt x="0" y="287"/>
                  </a:lnTo>
                  <a:cubicBezTo>
                    <a:pt x="0" y="280"/>
                    <a:pt x="6" y="275"/>
                    <a:pt x="12" y="275"/>
                  </a:cubicBezTo>
                  <a:cubicBezTo>
                    <a:pt x="19" y="275"/>
                    <a:pt x="25" y="280"/>
                    <a:pt x="25" y="287"/>
                  </a:cubicBezTo>
                  <a:close/>
                  <a:moveTo>
                    <a:pt x="25" y="562"/>
                  </a:moveTo>
                  <a:lnTo>
                    <a:pt x="25" y="737"/>
                  </a:lnTo>
                  <a:cubicBezTo>
                    <a:pt x="25" y="744"/>
                    <a:pt x="19" y="750"/>
                    <a:pt x="12" y="750"/>
                  </a:cubicBezTo>
                  <a:cubicBezTo>
                    <a:pt x="6" y="750"/>
                    <a:pt x="0" y="744"/>
                    <a:pt x="0" y="737"/>
                  </a:cubicBezTo>
                  <a:lnTo>
                    <a:pt x="0" y="562"/>
                  </a:lnTo>
                  <a:cubicBezTo>
                    <a:pt x="0" y="555"/>
                    <a:pt x="6" y="550"/>
                    <a:pt x="12" y="550"/>
                  </a:cubicBezTo>
                  <a:cubicBezTo>
                    <a:pt x="19" y="550"/>
                    <a:pt x="25" y="555"/>
                    <a:pt x="25" y="562"/>
                  </a:cubicBezTo>
                  <a:close/>
                  <a:moveTo>
                    <a:pt x="25" y="837"/>
                  </a:moveTo>
                  <a:lnTo>
                    <a:pt x="25" y="1012"/>
                  </a:lnTo>
                  <a:cubicBezTo>
                    <a:pt x="25" y="1019"/>
                    <a:pt x="19" y="1025"/>
                    <a:pt x="12" y="1025"/>
                  </a:cubicBezTo>
                  <a:cubicBezTo>
                    <a:pt x="6" y="1025"/>
                    <a:pt x="0" y="1019"/>
                    <a:pt x="0" y="1012"/>
                  </a:cubicBezTo>
                  <a:lnTo>
                    <a:pt x="0" y="837"/>
                  </a:lnTo>
                  <a:cubicBezTo>
                    <a:pt x="0" y="830"/>
                    <a:pt x="6" y="825"/>
                    <a:pt x="12" y="825"/>
                  </a:cubicBezTo>
                  <a:cubicBezTo>
                    <a:pt x="19" y="825"/>
                    <a:pt x="25" y="830"/>
                    <a:pt x="25" y="837"/>
                  </a:cubicBezTo>
                  <a:close/>
                  <a:moveTo>
                    <a:pt x="25" y="1112"/>
                  </a:moveTo>
                  <a:lnTo>
                    <a:pt x="25" y="1287"/>
                  </a:lnTo>
                  <a:cubicBezTo>
                    <a:pt x="25" y="1294"/>
                    <a:pt x="19" y="1300"/>
                    <a:pt x="12" y="1300"/>
                  </a:cubicBezTo>
                  <a:cubicBezTo>
                    <a:pt x="6" y="1300"/>
                    <a:pt x="0" y="1294"/>
                    <a:pt x="0" y="1287"/>
                  </a:cubicBezTo>
                  <a:lnTo>
                    <a:pt x="0" y="1112"/>
                  </a:lnTo>
                  <a:cubicBezTo>
                    <a:pt x="0" y="1105"/>
                    <a:pt x="6" y="1100"/>
                    <a:pt x="12" y="1100"/>
                  </a:cubicBezTo>
                  <a:cubicBezTo>
                    <a:pt x="19" y="1100"/>
                    <a:pt x="25" y="1105"/>
                    <a:pt x="25" y="1112"/>
                  </a:cubicBezTo>
                  <a:close/>
                  <a:moveTo>
                    <a:pt x="25" y="1387"/>
                  </a:moveTo>
                  <a:lnTo>
                    <a:pt x="25" y="1562"/>
                  </a:lnTo>
                  <a:cubicBezTo>
                    <a:pt x="25" y="1569"/>
                    <a:pt x="19" y="1575"/>
                    <a:pt x="12" y="1575"/>
                  </a:cubicBezTo>
                  <a:cubicBezTo>
                    <a:pt x="6" y="1575"/>
                    <a:pt x="0" y="1569"/>
                    <a:pt x="0" y="1562"/>
                  </a:cubicBezTo>
                  <a:lnTo>
                    <a:pt x="0" y="1387"/>
                  </a:lnTo>
                  <a:cubicBezTo>
                    <a:pt x="0" y="1380"/>
                    <a:pt x="6" y="1375"/>
                    <a:pt x="12" y="1375"/>
                  </a:cubicBezTo>
                  <a:cubicBezTo>
                    <a:pt x="19" y="1375"/>
                    <a:pt x="25" y="1380"/>
                    <a:pt x="25" y="1387"/>
                  </a:cubicBezTo>
                  <a:close/>
                  <a:moveTo>
                    <a:pt x="25" y="1662"/>
                  </a:moveTo>
                  <a:lnTo>
                    <a:pt x="25" y="1837"/>
                  </a:lnTo>
                  <a:cubicBezTo>
                    <a:pt x="25" y="1844"/>
                    <a:pt x="19" y="1850"/>
                    <a:pt x="12" y="1850"/>
                  </a:cubicBezTo>
                  <a:cubicBezTo>
                    <a:pt x="6" y="1850"/>
                    <a:pt x="0" y="1844"/>
                    <a:pt x="0" y="1837"/>
                  </a:cubicBezTo>
                  <a:lnTo>
                    <a:pt x="0" y="1662"/>
                  </a:lnTo>
                  <a:cubicBezTo>
                    <a:pt x="0" y="1655"/>
                    <a:pt x="6" y="1650"/>
                    <a:pt x="12" y="1650"/>
                  </a:cubicBezTo>
                  <a:cubicBezTo>
                    <a:pt x="19" y="1650"/>
                    <a:pt x="25" y="1655"/>
                    <a:pt x="25" y="1662"/>
                  </a:cubicBezTo>
                  <a:close/>
                  <a:moveTo>
                    <a:pt x="25" y="1937"/>
                  </a:moveTo>
                  <a:lnTo>
                    <a:pt x="25" y="2112"/>
                  </a:lnTo>
                  <a:cubicBezTo>
                    <a:pt x="25" y="2119"/>
                    <a:pt x="19" y="2125"/>
                    <a:pt x="12" y="2125"/>
                  </a:cubicBezTo>
                  <a:cubicBezTo>
                    <a:pt x="6" y="2125"/>
                    <a:pt x="0" y="2119"/>
                    <a:pt x="0" y="2112"/>
                  </a:cubicBezTo>
                  <a:lnTo>
                    <a:pt x="0" y="1937"/>
                  </a:lnTo>
                  <a:cubicBezTo>
                    <a:pt x="0" y="1930"/>
                    <a:pt x="6" y="1925"/>
                    <a:pt x="12" y="1925"/>
                  </a:cubicBezTo>
                  <a:cubicBezTo>
                    <a:pt x="19" y="1925"/>
                    <a:pt x="25" y="1930"/>
                    <a:pt x="25" y="1937"/>
                  </a:cubicBezTo>
                  <a:close/>
                  <a:moveTo>
                    <a:pt x="25" y="2212"/>
                  </a:moveTo>
                  <a:lnTo>
                    <a:pt x="25" y="2387"/>
                  </a:lnTo>
                  <a:cubicBezTo>
                    <a:pt x="25" y="2394"/>
                    <a:pt x="19" y="2400"/>
                    <a:pt x="12" y="2400"/>
                  </a:cubicBezTo>
                  <a:cubicBezTo>
                    <a:pt x="6" y="2400"/>
                    <a:pt x="0" y="2394"/>
                    <a:pt x="0" y="2387"/>
                  </a:cubicBezTo>
                  <a:lnTo>
                    <a:pt x="0" y="2212"/>
                  </a:lnTo>
                  <a:cubicBezTo>
                    <a:pt x="0" y="2205"/>
                    <a:pt x="6" y="2200"/>
                    <a:pt x="12" y="2200"/>
                  </a:cubicBezTo>
                  <a:cubicBezTo>
                    <a:pt x="19" y="2200"/>
                    <a:pt x="25" y="2205"/>
                    <a:pt x="25" y="2212"/>
                  </a:cubicBezTo>
                  <a:close/>
                  <a:moveTo>
                    <a:pt x="25" y="2487"/>
                  </a:moveTo>
                  <a:lnTo>
                    <a:pt x="25" y="2662"/>
                  </a:lnTo>
                  <a:cubicBezTo>
                    <a:pt x="25" y="2669"/>
                    <a:pt x="19" y="2675"/>
                    <a:pt x="12" y="2675"/>
                  </a:cubicBezTo>
                  <a:cubicBezTo>
                    <a:pt x="6" y="2675"/>
                    <a:pt x="0" y="2669"/>
                    <a:pt x="0" y="2662"/>
                  </a:cubicBezTo>
                  <a:lnTo>
                    <a:pt x="0" y="2487"/>
                  </a:lnTo>
                  <a:cubicBezTo>
                    <a:pt x="0" y="2480"/>
                    <a:pt x="6" y="2475"/>
                    <a:pt x="12" y="2475"/>
                  </a:cubicBezTo>
                  <a:cubicBezTo>
                    <a:pt x="19" y="2475"/>
                    <a:pt x="25" y="2480"/>
                    <a:pt x="25" y="2487"/>
                  </a:cubicBezTo>
                  <a:close/>
                  <a:moveTo>
                    <a:pt x="25" y="2762"/>
                  </a:moveTo>
                  <a:lnTo>
                    <a:pt x="25" y="2937"/>
                  </a:lnTo>
                  <a:cubicBezTo>
                    <a:pt x="25" y="2944"/>
                    <a:pt x="19" y="2950"/>
                    <a:pt x="12" y="2950"/>
                  </a:cubicBezTo>
                  <a:cubicBezTo>
                    <a:pt x="6" y="2950"/>
                    <a:pt x="0" y="2944"/>
                    <a:pt x="0" y="2937"/>
                  </a:cubicBezTo>
                  <a:lnTo>
                    <a:pt x="0" y="2762"/>
                  </a:lnTo>
                  <a:cubicBezTo>
                    <a:pt x="0" y="2755"/>
                    <a:pt x="6" y="2750"/>
                    <a:pt x="12" y="2750"/>
                  </a:cubicBezTo>
                  <a:cubicBezTo>
                    <a:pt x="19" y="2750"/>
                    <a:pt x="25" y="2755"/>
                    <a:pt x="25" y="2762"/>
                  </a:cubicBezTo>
                  <a:close/>
                  <a:moveTo>
                    <a:pt x="25" y="3037"/>
                  </a:moveTo>
                  <a:lnTo>
                    <a:pt x="25" y="3212"/>
                  </a:lnTo>
                  <a:cubicBezTo>
                    <a:pt x="25" y="3219"/>
                    <a:pt x="19" y="3225"/>
                    <a:pt x="12" y="3225"/>
                  </a:cubicBezTo>
                  <a:cubicBezTo>
                    <a:pt x="6" y="3225"/>
                    <a:pt x="0" y="3219"/>
                    <a:pt x="0" y="3212"/>
                  </a:cubicBezTo>
                  <a:lnTo>
                    <a:pt x="0" y="3037"/>
                  </a:lnTo>
                  <a:cubicBezTo>
                    <a:pt x="0" y="3030"/>
                    <a:pt x="6" y="3025"/>
                    <a:pt x="12" y="3025"/>
                  </a:cubicBezTo>
                  <a:cubicBezTo>
                    <a:pt x="19" y="3025"/>
                    <a:pt x="25" y="3030"/>
                    <a:pt x="25" y="3037"/>
                  </a:cubicBezTo>
                  <a:close/>
                  <a:moveTo>
                    <a:pt x="25" y="3312"/>
                  </a:moveTo>
                  <a:lnTo>
                    <a:pt x="25" y="3487"/>
                  </a:lnTo>
                  <a:cubicBezTo>
                    <a:pt x="25" y="3494"/>
                    <a:pt x="19" y="3500"/>
                    <a:pt x="12" y="3500"/>
                  </a:cubicBezTo>
                  <a:cubicBezTo>
                    <a:pt x="6" y="3500"/>
                    <a:pt x="0" y="3494"/>
                    <a:pt x="0" y="3487"/>
                  </a:cubicBezTo>
                  <a:lnTo>
                    <a:pt x="0" y="3312"/>
                  </a:lnTo>
                  <a:cubicBezTo>
                    <a:pt x="0" y="3305"/>
                    <a:pt x="6" y="3300"/>
                    <a:pt x="12" y="3300"/>
                  </a:cubicBezTo>
                  <a:cubicBezTo>
                    <a:pt x="19" y="3300"/>
                    <a:pt x="25" y="3305"/>
                    <a:pt x="25" y="3312"/>
                  </a:cubicBezTo>
                  <a:close/>
                  <a:moveTo>
                    <a:pt x="25" y="3587"/>
                  </a:moveTo>
                  <a:lnTo>
                    <a:pt x="25" y="3762"/>
                  </a:lnTo>
                  <a:cubicBezTo>
                    <a:pt x="25" y="3769"/>
                    <a:pt x="19" y="3775"/>
                    <a:pt x="12" y="3775"/>
                  </a:cubicBezTo>
                  <a:cubicBezTo>
                    <a:pt x="6" y="3775"/>
                    <a:pt x="0" y="3769"/>
                    <a:pt x="0" y="3762"/>
                  </a:cubicBezTo>
                  <a:lnTo>
                    <a:pt x="0" y="3587"/>
                  </a:lnTo>
                  <a:cubicBezTo>
                    <a:pt x="0" y="3580"/>
                    <a:pt x="6" y="3575"/>
                    <a:pt x="12" y="3575"/>
                  </a:cubicBezTo>
                  <a:cubicBezTo>
                    <a:pt x="19" y="3575"/>
                    <a:pt x="25" y="3580"/>
                    <a:pt x="25" y="3587"/>
                  </a:cubicBezTo>
                  <a:close/>
                  <a:moveTo>
                    <a:pt x="25" y="3862"/>
                  </a:moveTo>
                  <a:lnTo>
                    <a:pt x="25" y="4037"/>
                  </a:lnTo>
                  <a:cubicBezTo>
                    <a:pt x="25" y="4044"/>
                    <a:pt x="19" y="4050"/>
                    <a:pt x="12" y="4050"/>
                  </a:cubicBezTo>
                  <a:cubicBezTo>
                    <a:pt x="6" y="4050"/>
                    <a:pt x="0" y="4044"/>
                    <a:pt x="0" y="4037"/>
                  </a:cubicBezTo>
                  <a:lnTo>
                    <a:pt x="0" y="3862"/>
                  </a:lnTo>
                  <a:cubicBezTo>
                    <a:pt x="0" y="3855"/>
                    <a:pt x="6" y="3850"/>
                    <a:pt x="12" y="3850"/>
                  </a:cubicBezTo>
                  <a:cubicBezTo>
                    <a:pt x="19" y="3850"/>
                    <a:pt x="25" y="3855"/>
                    <a:pt x="25" y="3862"/>
                  </a:cubicBezTo>
                  <a:close/>
                  <a:moveTo>
                    <a:pt x="25" y="4137"/>
                  </a:moveTo>
                  <a:lnTo>
                    <a:pt x="25" y="4312"/>
                  </a:lnTo>
                  <a:cubicBezTo>
                    <a:pt x="25" y="4319"/>
                    <a:pt x="19" y="4325"/>
                    <a:pt x="12" y="4325"/>
                  </a:cubicBezTo>
                  <a:cubicBezTo>
                    <a:pt x="6" y="4325"/>
                    <a:pt x="0" y="4319"/>
                    <a:pt x="0" y="4312"/>
                  </a:cubicBezTo>
                  <a:lnTo>
                    <a:pt x="0" y="4137"/>
                  </a:lnTo>
                  <a:cubicBezTo>
                    <a:pt x="0" y="4130"/>
                    <a:pt x="6" y="4125"/>
                    <a:pt x="12" y="4125"/>
                  </a:cubicBezTo>
                  <a:cubicBezTo>
                    <a:pt x="19" y="4125"/>
                    <a:pt x="25" y="4130"/>
                    <a:pt x="25" y="4137"/>
                  </a:cubicBezTo>
                  <a:close/>
                  <a:moveTo>
                    <a:pt x="25" y="4412"/>
                  </a:moveTo>
                  <a:lnTo>
                    <a:pt x="25" y="4587"/>
                  </a:lnTo>
                  <a:cubicBezTo>
                    <a:pt x="25" y="4594"/>
                    <a:pt x="19" y="4600"/>
                    <a:pt x="12" y="4600"/>
                  </a:cubicBezTo>
                  <a:cubicBezTo>
                    <a:pt x="6" y="4600"/>
                    <a:pt x="0" y="4594"/>
                    <a:pt x="0" y="4587"/>
                  </a:cubicBezTo>
                  <a:lnTo>
                    <a:pt x="0" y="4412"/>
                  </a:lnTo>
                  <a:cubicBezTo>
                    <a:pt x="0" y="4405"/>
                    <a:pt x="6" y="4400"/>
                    <a:pt x="12" y="4400"/>
                  </a:cubicBezTo>
                  <a:cubicBezTo>
                    <a:pt x="19" y="4400"/>
                    <a:pt x="25" y="4405"/>
                    <a:pt x="25" y="4412"/>
                  </a:cubicBezTo>
                  <a:close/>
                  <a:moveTo>
                    <a:pt x="25" y="4687"/>
                  </a:moveTo>
                  <a:lnTo>
                    <a:pt x="25" y="4862"/>
                  </a:lnTo>
                  <a:cubicBezTo>
                    <a:pt x="25" y="4869"/>
                    <a:pt x="19" y="4875"/>
                    <a:pt x="12" y="4875"/>
                  </a:cubicBezTo>
                  <a:cubicBezTo>
                    <a:pt x="6" y="4875"/>
                    <a:pt x="0" y="4869"/>
                    <a:pt x="0" y="4862"/>
                  </a:cubicBezTo>
                  <a:lnTo>
                    <a:pt x="0" y="4687"/>
                  </a:lnTo>
                  <a:cubicBezTo>
                    <a:pt x="0" y="4680"/>
                    <a:pt x="6" y="4675"/>
                    <a:pt x="12" y="4675"/>
                  </a:cubicBezTo>
                  <a:cubicBezTo>
                    <a:pt x="19" y="4675"/>
                    <a:pt x="25" y="4680"/>
                    <a:pt x="25" y="4687"/>
                  </a:cubicBezTo>
                  <a:close/>
                  <a:moveTo>
                    <a:pt x="25" y="4962"/>
                  </a:moveTo>
                  <a:lnTo>
                    <a:pt x="25" y="5137"/>
                  </a:lnTo>
                  <a:cubicBezTo>
                    <a:pt x="25" y="5144"/>
                    <a:pt x="19" y="5150"/>
                    <a:pt x="12" y="5150"/>
                  </a:cubicBezTo>
                  <a:cubicBezTo>
                    <a:pt x="6" y="5150"/>
                    <a:pt x="0" y="5144"/>
                    <a:pt x="0" y="5137"/>
                  </a:cubicBezTo>
                  <a:lnTo>
                    <a:pt x="0" y="4962"/>
                  </a:lnTo>
                  <a:cubicBezTo>
                    <a:pt x="0" y="4955"/>
                    <a:pt x="6" y="4950"/>
                    <a:pt x="12" y="4950"/>
                  </a:cubicBezTo>
                  <a:cubicBezTo>
                    <a:pt x="19" y="4950"/>
                    <a:pt x="25" y="4955"/>
                    <a:pt x="25" y="4962"/>
                  </a:cubicBezTo>
                  <a:close/>
                  <a:moveTo>
                    <a:pt x="25" y="5237"/>
                  </a:moveTo>
                  <a:lnTo>
                    <a:pt x="25" y="5412"/>
                  </a:lnTo>
                  <a:cubicBezTo>
                    <a:pt x="25" y="5419"/>
                    <a:pt x="19" y="5425"/>
                    <a:pt x="12" y="5425"/>
                  </a:cubicBezTo>
                  <a:cubicBezTo>
                    <a:pt x="6" y="5425"/>
                    <a:pt x="0" y="5419"/>
                    <a:pt x="0" y="5412"/>
                  </a:cubicBezTo>
                  <a:lnTo>
                    <a:pt x="0" y="5237"/>
                  </a:lnTo>
                  <a:cubicBezTo>
                    <a:pt x="0" y="5230"/>
                    <a:pt x="6" y="5225"/>
                    <a:pt x="12" y="5225"/>
                  </a:cubicBezTo>
                  <a:cubicBezTo>
                    <a:pt x="19" y="5225"/>
                    <a:pt x="25" y="5230"/>
                    <a:pt x="25" y="5237"/>
                  </a:cubicBezTo>
                  <a:close/>
                  <a:moveTo>
                    <a:pt x="25" y="5512"/>
                  </a:moveTo>
                  <a:lnTo>
                    <a:pt x="25" y="5687"/>
                  </a:lnTo>
                  <a:cubicBezTo>
                    <a:pt x="25" y="5694"/>
                    <a:pt x="19" y="5700"/>
                    <a:pt x="12" y="5700"/>
                  </a:cubicBezTo>
                  <a:cubicBezTo>
                    <a:pt x="6" y="5700"/>
                    <a:pt x="0" y="5694"/>
                    <a:pt x="0" y="5687"/>
                  </a:cubicBezTo>
                  <a:lnTo>
                    <a:pt x="0" y="5512"/>
                  </a:lnTo>
                  <a:cubicBezTo>
                    <a:pt x="0" y="5505"/>
                    <a:pt x="6" y="5500"/>
                    <a:pt x="12" y="5500"/>
                  </a:cubicBezTo>
                  <a:cubicBezTo>
                    <a:pt x="19" y="5500"/>
                    <a:pt x="25" y="5505"/>
                    <a:pt x="25" y="5512"/>
                  </a:cubicBezTo>
                  <a:close/>
                  <a:moveTo>
                    <a:pt x="25" y="5787"/>
                  </a:moveTo>
                  <a:lnTo>
                    <a:pt x="25" y="5962"/>
                  </a:lnTo>
                  <a:cubicBezTo>
                    <a:pt x="25" y="5969"/>
                    <a:pt x="19" y="5975"/>
                    <a:pt x="12" y="5975"/>
                  </a:cubicBezTo>
                  <a:cubicBezTo>
                    <a:pt x="6" y="5975"/>
                    <a:pt x="0" y="5969"/>
                    <a:pt x="0" y="5962"/>
                  </a:cubicBezTo>
                  <a:lnTo>
                    <a:pt x="0" y="5787"/>
                  </a:lnTo>
                  <a:cubicBezTo>
                    <a:pt x="0" y="5780"/>
                    <a:pt x="6" y="5775"/>
                    <a:pt x="12" y="5775"/>
                  </a:cubicBezTo>
                  <a:cubicBezTo>
                    <a:pt x="19" y="5775"/>
                    <a:pt x="25" y="5780"/>
                    <a:pt x="25" y="5787"/>
                  </a:cubicBezTo>
                  <a:close/>
                  <a:moveTo>
                    <a:pt x="25" y="6062"/>
                  </a:moveTo>
                  <a:lnTo>
                    <a:pt x="25" y="6237"/>
                  </a:lnTo>
                  <a:cubicBezTo>
                    <a:pt x="25" y="6244"/>
                    <a:pt x="19" y="6250"/>
                    <a:pt x="12" y="6250"/>
                  </a:cubicBezTo>
                  <a:cubicBezTo>
                    <a:pt x="6" y="6250"/>
                    <a:pt x="0" y="6244"/>
                    <a:pt x="0" y="6237"/>
                  </a:cubicBezTo>
                  <a:lnTo>
                    <a:pt x="0" y="6062"/>
                  </a:lnTo>
                  <a:cubicBezTo>
                    <a:pt x="0" y="6055"/>
                    <a:pt x="6" y="6050"/>
                    <a:pt x="12" y="6050"/>
                  </a:cubicBezTo>
                  <a:cubicBezTo>
                    <a:pt x="19" y="6050"/>
                    <a:pt x="25" y="6055"/>
                    <a:pt x="25" y="6062"/>
                  </a:cubicBezTo>
                  <a:close/>
                  <a:moveTo>
                    <a:pt x="25" y="6337"/>
                  </a:moveTo>
                  <a:lnTo>
                    <a:pt x="25" y="6512"/>
                  </a:lnTo>
                  <a:cubicBezTo>
                    <a:pt x="25" y="6519"/>
                    <a:pt x="19" y="6525"/>
                    <a:pt x="12" y="6525"/>
                  </a:cubicBezTo>
                  <a:cubicBezTo>
                    <a:pt x="6" y="6525"/>
                    <a:pt x="0" y="6519"/>
                    <a:pt x="0" y="6512"/>
                  </a:cubicBezTo>
                  <a:lnTo>
                    <a:pt x="0" y="6337"/>
                  </a:lnTo>
                  <a:cubicBezTo>
                    <a:pt x="0" y="6330"/>
                    <a:pt x="6" y="6325"/>
                    <a:pt x="12" y="6325"/>
                  </a:cubicBezTo>
                  <a:cubicBezTo>
                    <a:pt x="19" y="6325"/>
                    <a:pt x="25" y="6330"/>
                    <a:pt x="25" y="6337"/>
                  </a:cubicBezTo>
                  <a:close/>
                  <a:moveTo>
                    <a:pt x="25" y="6612"/>
                  </a:moveTo>
                  <a:lnTo>
                    <a:pt x="25" y="6787"/>
                  </a:lnTo>
                  <a:cubicBezTo>
                    <a:pt x="25" y="6794"/>
                    <a:pt x="19" y="6800"/>
                    <a:pt x="12" y="6800"/>
                  </a:cubicBezTo>
                  <a:cubicBezTo>
                    <a:pt x="6" y="6800"/>
                    <a:pt x="0" y="6794"/>
                    <a:pt x="0" y="6787"/>
                  </a:cubicBezTo>
                  <a:lnTo>
                    <a:pt x="0" y="6612"/>
                  </a:lnTo>
                  <a:cubicBezTo>
                    <a:pt x="0" y="6605"/>
                    <a:pt x="6" y="6600"/>
                    <a:pt x="12" y="6600"/>
                  </a:cubicBezTo>
                  <a:cubicBezTo>
                    <a:pt x="19" y="6600"/>
                    <a:pt x="25" y="6605"/>
                    <a:pt x="25" y="6612"/>
                  </a:cubicBezTo>
                  <a:close/>
                  <a:moveTo>
                    <a:pt x="25" y="6887"/>
                  </a:moveTo>
                  <a:lnTo>
                    <a:pt x="25" y="7062"/>
                  </a:lnTo>
                  <a:cubicBezTo>
                    <a:pt x="25" y="7069"/>
                    <a:pt x="19" y="7075"/>
                    <a:pt x="12" y="7075"/>
                  </a:cubicBezTo>
                  <a:cubicBezTo>
                    <a:pt x="6" y="7075"/>
                    <a:pt x="0" y="7069"/>
                    <a:pt x="0" y="7062"/>
                  </a:cubicBezTo>
                  <a:lnTo>
                    <a:pt x="0" y="6887"/>
                  </a:lnTo>
                  <a:cubicBezTo>
                    <a:pt x="0" y="6880"/>
                    <a:pt x="6" y="6875"/>
                    <a:pt x="12" y="6875"/>
                  </a:cubicBezTo>
                  <a:cubicBezTo>
                    <a:pt x="19" y="6875"/>
                    <a:pt x="25" y="6880"/>
                    <a:pt x="25" y="6887"/>
                  </a:cubicBezTo>
                  <a:close/>
                  <a:moveTo>
                    <a:pt x="25" y="7162"/>
                  </a:moveTo>
                  <a:lnTo>
                    <a:pt x="25" y="7337"/>
                  </a:lnTo>
                  <a:cubicBezTo>
                    <a:pt x="25" y="7344"/>
                    <a:pt x="19" y="7350"/>
                    <a:pt x="12" y="7350"/>
                  </a:cubicBezTo>
                  <a:cubicBezTo>
                    <a:pt x="6" y="7350"/>
                    <a:pt x="0" y="7344"/>
                    <a:pt x="0" y="7337"/>
                  </a:cubicBezTo>
                  <a:lnTo>
                    <a:pt x="0" y="7162"/>
                  </a:lnTo>
                  <a:cubicBezTo>
                    <a:pt x="0" y="7155"/>
                    <a:pt x="6" y="7150"/>
                    <a:pt x="12" y="7150"/>
                  </a:cubicBezTo>
                  <a:cubicBezTo>
                    <a:pt x="19" y="7150"/>
                    <a:pt x="25" y="7155"/>
                    <a:pt x="25" y="7162"/>
                  </a:cubicBezTo>
                  <a:close/>
                  <a:moveTo>
                    <a:pt x="25" y="7437"/>
                  </a:moveTo>
                  <a:lnTo>
                    <a:pt x="25" y="7612"/>
                  </a:lnTo>
                  <a:cubicBezTo>
                    <a:pt x="25" y="7619"/>
                    <a:pt x="19" y="7625"/>
                    <a:pt x="12" y="7625"/>
                  </a:cubicBezTo>
                  <a:cubicBezTo>
                    <a:pt x="6" y="7625"/>
                    <a:pt x="0" y="7619"/>
                    <a:pt x="0" y="7612"/>
                  </a:cubicBezTo>
                  <a:lnTo>
                    <a:pt x="0" y="7437"/>
                  </a:lnTo>
                  <a:cubicBezTo>
                    <a:pt x="0" y="7430"/>
                    <a:pt x="6" y="7425"/>
                    <a:pt x="12" y="7425"/>
                  </a:cubicBezTo>
                  <a:cubicBezTo>
                    <a:pt x="19" y="7425"/>
                    <a:pt x="25" y="7430"/>
                    <a:pt x="25" y="7437"/>
                  </a:cubicBezTo>
                  <a:close/>
                  <a:moveTo>
                    <a:pt x="25" y="7712"/>
                  </a:moveTo>
                  <a:lnTo>
                    <a:pt x="25" y="7887"/>
                  </a:lnTo>
                  <a:cubicBezTo>
                    <a:pt x="25" y="7894"/>
                    <a:pt x="19" y="7900"/>
                    <a:pt x="12" y="7900"/>
                  </a:cubicBezTo>
                  <a:cubicBezTo>
                    <a:pt x="6" y="7900"/>
                    <a:pt x="0" y="7894"/>
                    <a:pt x="0" y="7887"/>
                  </a:cubicBezTo>
                  <a:lnTo>
                    <a:pt x="0" y="7712"/>
                  </a:lnTo>
                  <a:cubicBezTo>
                    <a:pt x="0" y="7705"/>
                    <a:pt x="6" y="7700"/>
                    <a:pt x="12" y="7700"/>
                  </a:cubicBezTo>
                  <a:cubicBezTo>
                    <a:pt x="19" y="7700"/>
                    <a:pt x="25" y="7705"/>
                    <a:pt x="25" y="7712"/>
                  </a:cubicBezTo>
                  <a:close/>
                  <a:moveTo>
                    <a:pt x="25" y="7987"/>
                  </a:moveTo>
                  <a:lnTo>
                    <a:pt x="25" y="8162"/>
                  </a:lnTo>
                  <a:cubicBezTo>
                    <a:pt x="25" y="8169"/>
                    <a:pt x="19" y="8175"/>
                    <a:pt x="12" y="8175"/>
                  </a:cubicBezTo>
                  <a:cubicBezTo>
                    <a:pt x="6" y="8175"/>
                    <a:pt x="0" y="8169"/>
                    <a:pt x="0" y="8162"/>
                  </a:cubicBezTo>
                  <a:lnTo>
                    <a:pt x="0" y="7987"/>
                  </a:lnTo>
                  <a:cubicBezTo>
                    <a:pt x="0" y="7980"/>
                    <a:pt x="6" y="7975"/>
                    <a:pt x="12" y="7975"/>
                  </a:cubicBezTo>
                  <a:cubicBezTo>
                    <a:pt x="19" y="7975"/>
                    <a:pt x="25" y="7980"/>
                    <a:pt x="25" y="7987"/>
                  </a:cubicBezTo>
                  <a:close/>
                  <a:moveTo>
                    <a:pt x="25" y="8262"/>
                  </a:moveTo>
                  <a:lnTo>
                    <a:pt x="25" y="8437"/>
                  </a:lnTo>
                  <a:cubicBezTo>
                    <a:pt x="25" y="8444"/>
                    <a:pt x="19" y="8450"/>
                    <a:pt x="12" y="8450"/>
                  </a:cubicBezTo>
                  <a:cubicBezTo>
                    <a:pt x="6" y="8450"/>
                    <a:pt x="0" y="8444"/>
                    <a:pt x="0" y="8437"/>
                  </a:cubicBezTo>
                  <a:lnTo>
                    <a:pt x="0" y="8262"/>
                  </a:lnTo>
                  <a:cubicBezTo>
                    <a:pt x="0" y="8255"/>
                    <a:pt x="6" y="8250"/>
                    <a:pt x="12" y="8250"/>
                  </a:cubicBezTo>
                  <a:cubicBezTo>
                    <a:pt x="19" y="8250"/>
                    <a:pt x="25" y="8255"/>
                    <a:pt x="25" y="8262"/>
                  </a:cubicBezTo>
                  <a:close/>
                  <a:moveTo>
                    <a:pt x="25" y="8537"/>
                  </a:moveTo>
                  <a:lnTo>
                    <a:pt x="25" y="8712"/>
                  </a:lnTo>
                  <a:cubicBezTo>
                    <a:pt x="25" y="8719"/>
                    <a:pt x="19" y="8725"/>
                    <a:pt x="12" y="8725"/>
                  </a:cubicBezTo>
                  <a:cubicBezTo>
                    <a:pt x="6" y="8725"/>
                    <a:pt x="0" y="8719"/>
                    <a:pt x="0" y="8712"/>
                  </a:cubicBezTo>
                  <a:lnTo>
                    <a:pt x="0" y="8537"/>
                  </a:lnTo>
                  <a:cubicBezTo>
                    <a:pt x="0" y="8530"/>
                    <a:pt x="6" y="8525"/>
                    <a:pt x="12" y="8525"/>
                  </a:cubicBezTo>
                  <a:cubicBezTo>
                    <a:pt x="19" y="8525"/>
                    <a:pt x="25" y="8530"/>
                    <a:pt x="25" y="8537"/>
                  </a:cubicBezTo>
                  <a:close/>
                  <a:moveTo>
                    <a:pt x="25" y="8812"/>
                  </a:moveTo>
                  <a:lnTo>
                    <a:pt x="25" y="8987"/>
                  </a:lnTo>
                  <a:cubicBezTo>
                    <a:pt x="25" y="8994"/>
                    <a:pt x="19" y="9000"/>
                    <a:pt x="12" y="9000"/>
                  </a:cubicBezTo>
                  <a:cubicBezTo>
                    <a:pt x="6" y="9000"/>
                    <a:pt x="0" y="8994"/>
                    <a:pt x="0" y="8987"/>
                  </a:cubicBezTo>
                  <a:lnTo>
                    <a:pt x="0" y="8812"/>
                  </a:lnTo>
                  <a:cubicBezTo>
                    <a:pt x="0" y="8805"/>
                    <a:pt x="6" y="8800"/>
                    <a:pt x="12" y="8800"/>
                  </a:cubicBezTo>
                  <a:cubicBezTo>
                    <a:pt x="19" y="8800"/>
                    <a:pt x="25" y="8805"/>
                    <a:pt x="25" y="8812"/>
                  </a:cubicBezTo>
                  <a:close/>
                  <a:moveTo>
                    <a:pt x="25" y="9087"/>
                  </a:moveTo>
                  <a:lnTo>
                    <a:pt x="25" y="9262"/>
                  </a:lnTo>
                  <a:cubicBezTo>
                    <a:pt x="25" y="9269"/>
                    <a:pt x="19" y="9275"/>
                    <a:pt x="12" y="9275"/>
                  </a:cubicBezTo>
                  <a:cubicBezTo>
                    <a:pt x="6" y="9275"/>
                    <a:pt x="0" y="9269"/>
                    <a:pt x="0" y="9262"/>
                  </a:cubicBezTo>
                  <a:lnTo>
                    <a:pt x="0" y="9087"/>
                  </a:lnTo>
                  <a:cubicBezTo>
                    <a:pt x="0" y="9080"/>
                    <a:pt x="6" y="9075"/>
                    <a:pt x="12" y="9075"/>
                  </a:cubicBezTo>
                  <a:cubicBezTo>
                    <a:pt x="19" y="9075"/>
                    <a:pt x="25" y="9080"/>
                    <a:pt x="25" y="9087"/>
                  </a:cubicBezTo>
                  <a:close/>
                  <a:moveTo>
                    <a:pt x="25" y="9362"/>
                  </a:moveTo>
                  <a:lnTo>
                    <a:pt x="25" y="9537"/>
                  </a:lnTo>
                  <a:cubicBezTo>
                    <a:pt x="25" y="9544"/>
                    <a:pt x="19" y="9550"/>
                    <a:pt x="12" y="9550"/>
                  </a:cubicBezTo>
                  <a:cubicBezTo>
                    <a:pt x="6" y="9550"/>
                    <a:pt x="0" y="9544"/>
                    <a:pt x="0" y="9537"/>
                  </a:cubicBezTo>
                  <a:lnTo>
                    <a:pt x="0" y="9362"/>
                  </a:lnTo>
                  <a:cubicBezTo>
                    <a:pt x="0" y="9355"/>
                    <a:pt x="6" y="9350"/>
                    <a:pt x="12" y="9350"/>
                  </a:cubicBezTo>
                  <a:cubicBezTo>
                    <a:pt x="19" y="9350"/>
                    <a:pt x="25" y="9355"/>
                    <a:pt x="25" y="9362"/>
                  </a:cubicBezTo>
                  <a:close/>
                  <a:moveTo>
                    <a:pt x="25" y="9637"/>
                  </a:moveTo>
                  <a:lnTo>
                    <a:pt x="25" y="9812"/>
                  </a:lnTo>
                  <a:cubicBezTo>
                    <a:pt x="25" y="9819"/>
                    <a:pt x="19" y="9825"/>
                    <a:pt x="12" y="9825"/>
                  </a:cubicBezTo>
                  <a:cubicBezTo>
                    <a:pt x="6" y="9825"/>
                    <a:pt x="0" y="9819"/>
                    <a:pt x="0" y="9812"/>
                  </a:cubicBezTo>
                  <a:lnTo>
                    <a:pt x="0" y="9637"/>
                  </a:lnTo>
                  <a:cubicBezTo>
                    <a:pt x="0" y="9630"/>
                    <a:pt x="6" y="9625"/>
                    <a:pt x="12" y="9625"/>
                  </a:cubicBezTo>
                  <a:cubicBezTo>
                    <a:pt x="19" y="9625"/>
                    <a:pt x="25" y="9630"/>
                    <a:pt x="25" y="9637"/>
                  </a:cubicBezTo>
                  <a:close/>
                  <a:moveTo>
                    <a:pt x="25" y="9912"/>
                  </a:moveTo>
                  <a:lnTo>
                    <a:pt x="25" y="10087"/>
                  </a:lnTo>
                  <a:cubicBezTo>
                    <a:pt x="25" y="10094"/>
                    <a:pt x="19" y="10100"/>
                    <a:pt x="12" y="10100"/>
                  </a:cubicBezTo>
                  <a:cubicBezTo>
                    <a:pt x="6" y="10100"/>
                    <a:pt x="0" y="10094"/>
                    <a:pt x="0" y="10087"/>
                  </a:cubicBezTo>
                  <a:lnTo>
                    <a:pt x="0" y="9912"/>
                  </a:lnTo>
                  <a:cubicBezTo>
                    <a:pt x="0" y="9905"/>
                    <a:pt x="6" y="9900"/>
                    <a:pt x="12" y="9900"/>
                  </a:cubicBezTo>
                  <a:cubicBezTo>
                    <a:pt x="19" y="9900"/>
                    <a:pt x="25" y="9905"/>
                    <a:pt x="25" y="9912"/>
                  </a:cubicBezTo>
                  <a:close/>
                  <a:moveTo>
                    <a:pt x="25" y="10187"/>
                  </a:moveTo>
                  <a:lnTo>
                    <a:pt x="25" y="10362"/>
                  </a:lnTo>
                  <a:cubicBezTo>
                    <a:pt x="25" y="10369"/>
                    <a:pt x="19" y="10375"/>
                    <a:pt x="12" y="10375"/>
                  </a:cubicBezTo>
                  <a:cubicBezTo>
                    <a:pt x="6" y="10375"/>
                    <a:pt x="0" y="10369"/>
                    <a:pt x="0" y="10362"/>
                  </a:cubicBezTo>
                  <a:lnTo>
                    <a:pt x="0" y="10187"/>
                  </a:lnTo>
                  <a:cubicBezTo>
                    <a:pt x="0" y="10180"/>
                    <a:pt x="6" y="10175"/>
                    <a:pt x="12" y="10175"/>
                  </a:cubicBezTo>
                  <a:cubicBezTo>
                    <a:pt x="19" y="10175"/>
                    <a:pt x="25" y="10180"/>
                    <a:pt x="25" y="10187"/>
                  </a:cubicBezTo>
                  <a:close/>
                  <a:moveTo>
                    <a:pt x="25" y="10462"/>
                  </a:moveTo>
                  <a:lnTo>
                    <a:pt x="25" y="10637"/>
                  </a:lnTo>
                  <a:cubicBezTo>
                    <a:pt x="25" y="10644"/>
                    <a:pt x="19" y="10650"/>
                    <a:pt x="12" y="10650"/>
                  </a:cubicBezTo>
                  <a:cubicBezTo>
                    <a:pt x="6" y="10650"/>
                    <a:pt x="0" y="10644"/>
                    <a:pt x="0" y="10637"/>
                  </a:cubicBezTo>
                  <a:lnTo>
                    <a:pt x="0" y="10462"/>
                  </a:lnTo>
                  <a:cubicBezTo>
                    <a:pt x="0" y="10455"/>
                    <a:pt x="6" y="10450"/>
                    <a:pt x="12" y="10450"/>
                  </a:cubicBezTo>
                  <a:cubicBezTo>
                    <a:pt x="19" y="10450"/>
                    <a:pt x="25" y="10455"/>
                    <a:pt x="25" y="10462"/>
                  </a:cubicBezTo>
                  <a:close/>
                  <a:moveTo>
                    <a:pt x="25" y="10737"/>
                  </a:moveTo>
                  <a:lnTo>
                    <a:pt x="25" y="10912"/>
                  </a:lnTo>
                  <a:cubicBezTo>
                    <a:pt x="25" y="10919"/>
                    <a:pt x="19" y="10925"/>
                    <a:pt x="12" y="10925"/>
                  </a:cubicBezTo>
                  <a:cubicBezTo>
                    <a:pt x="6" y="10925"/>
                    <a:pt x="0" y="10919"/>
                    <a:pt x="0" y="10912"/>
                  </a:cubicBezTo>
                  <a:lnTo>
                    <a:pt x="0" y="10737"/>
                  </a:lnTo>
                  <a:cubicBezTo>
                    <a:pt x="0" y="10730"/>
                    <a:pt x="6" y="10725"/>
                    <a:pt x="12" y="10725"/>
                  </a:cubicBezTo>
                  <a:cubicBezTo>
                    <a:pt x="19" y="10725"/>
                    <a:pt x="25" y="10730"/>
                    <a:pt x="25" y="10737"/>
                  </a:cubicBezTo>
                  <a:close/>
                  <a:moveTo>
                    <a:pt x="25" y="11012"/>
                  </a:moveTo>
                  <a:lnTo>
                    <a:pt x="25" y="11187"/>
                  </a:lnTo>
                  <a:cubicBezTo>
                    <a:pt x="25" y="11194"/>
                    <a:pt x="19" y="11200"/>
                    <a:pt x="12" y="11200"/>
                  </a:cubicBezTo>
                  <a:cubicBezTo>
                    <a:pt x="6" y="11200"/>
                    <a:pt x="0" y="11194"/>
                    <a:pt x="0" y="11187"/>
                  </a:cubicBezTo>
                  <a:lnTo>
                    <a:pt x="0" y="11012"/>
                  </a:lnTo>
                  <a:cubicBezTo>
                    <a:pt x="0" y="11005"/>
                    <a:pt x="6" y="11000"/>
                    <a:pt x="12" y="11000"/>
                  </a:cubicBezTo>
                  <a:cubicBezTo>
                    <a:pt x="19" y="11000"/>
                    <a:pt x="25" y="11005"/>
                    <a:pt x="25" y="11012"/>
                  </a:cubicBezTo>
                  <a:close/>
                  <a:moveTo>
                    <a:pt x="25" y="11287"/>
                  </a:moveTo>
                  <a:lnTo>
                    <a:pt x="25" y="11462"/>
                  </a:lnTo>
                  <a:cubicBezTo>
                    <a:pt x="25" y="11469"/>
                    <a:pt x="19" y="11475"/>
                    <a:pt x="12" y="11475"/>
                  </a:cubicBezTo>
                  <a:cubicBezTo>
                    <a:pt x="6" y="11475"/>
                    <a:pt x="0" y="11469"/>
                    <a:pt x="0" y="11462"/>
                  </a:cubicBezTo>
                  <a:lnTo>
                    <a:pt x="0" y="11287"/>
                  </a:lnTo>
                  <a:cubicBezTo>
                    <a:pt x="0" y="11280"/>
                    <a:pt x="6" y="11275"/>
                    <a:pt x="12" y="11275"/>
                  </a:cubicBezTo>
                  <a:cubicBezTo>
                    <a:pt x="19" y="11275"/>
                    <a:pt x="25" y="11280"/>
                    <a:pt x="25" y="11287"/>
                  </a:cubicBezTo>
                  <a:close/>
                  <a:moveTo>
                    <a:pt x="25" y="11562"/>
                  </a:moveTo>
                  <a:lnTo>
                    <a:pt x="25" y="11737"/>
                  </a:lnTo>
                  <a:cubicBezTo>
                    <a:pt x="25" y="11744"/>
                    <a:pt x="19" y="11750"/>
                    <a:pt x="12" y="11750"/>
                  </a:cubicBezTo>
                  <a:cubicBezTo>
                    <a:pt x="6" y="11750"/>
                    <a:pt x="0" y="11744"/>
                    <a:pt x="0" y="11737"/>
                  </a:cubicBezTo>
                  <a:lnTo>
                    <a:pt x="0" y="11562"/>
                  </a:lnTo>
                  <a:cubicBezTo>
                    <a:pt x="0" y="11555"/>
                    <a:pt x="6" y="11550"/>
                    <a:pt x="12" y="11550"/>
                  </a:cubicBezTo>
                  <a:cubicBezTo>
                    <a:pt x="19" y="11550"/>
                    <a:pt x="25" y="11555"/>
                    <a:pt x="25" y="11562"/>
                  </a:cubicBezTo>
                  <a:close/>
                  <a:moveTo>
                    <a:pt x="25" y="11837"/>
                  </a:moveTo>
                  <a:lnTo>
                    <a:pt x="25" y="12012"/>
                  </a:lnTo>
                  <a:cubicBezTo>
                    <a:pt x="25" y="12019"/>
                    <a:pt x="19" y="12025"/>
                    <a:pt x="12" y="12025"/>
                  </a:cubicBezTo>
                  <a:cubicBezTo>
                    <a:pt x="6" y="12025"/>
                    <a:pt x="0" y="12019"/>
                    <a:pt x="0" y="12012"/>
                  </a:cubicBezTo>
                  <a:lnTo>
                    <a:pt x="0" y="11837"/>
                  </a:lnTo>
                  <a:cubicBezTo>
                    <a:pt x="0" y="11830"/>
                    <a:pt x="6" y="11825"/>
                    <a:pt x="12" y="11825"/>
                  </a:cubicBezTo>
                  <a:cubicBezTo>
                    <a:pt x="19" y="11825"/>
                    <a:pt x="25" y="11830"/>
                    <a:pt x="25" y="11837"/>
                  </a:cubicBezTo>
                  <a:close/>
                  <a:moveTo>
                    <a:pt x="25" y="12112"/>
                  </a:moveTo>
                  <a:lnTo>
                    <a:pt x="25" y="12287"/>
                  </a:lnTo>
                  <a:cubicBezTo>
                    <a:pt x="25" y="12294"/>
                    <a:pt x="19" y="12300"/>
                    <a:pt x="12" y="12300"/>
                  </a:cubicBezTo>
                  <a:cubicBezTo>
                    <a:pt x="6" y="12300"/>
                    <a:pt x="0" y="12294"/>
                    <a:pt x="0" y="12287"/>
                  </a:cubicBezTo>
                  <a:lnTo>
                    <a:pt x="0" y="12112"/>
                  </a:lnTo>
                  <a:cubicBezTo>
                    <a:pt x="0" y="12105"/>
                    <a:pt x="6" y="12100"/>
                    <a:pt x="12" y="12100"/>
                  </a:cubicBezTo>
                  <a:cubicBezTo>
                    <a:pt x="19" y="12100"/>
                    <a:pt x="25" y="12105"/>
                    <a:pt x="25" y="12112"/>
                  </a:cubicBezTo>
                  <a:close/>
                  <a:moveTo>
                    <a:pt x="25" y="12387"/>
                  </a:moveTo>
                  <a:lnTo>
                    <a:pt x="25" y="12562"/>
                  </a:lnTo>
                  <a:cubicBezTo>
                    <a:pt x="25" y="12569"/>
                    <a:pt x="19" y="12575"/>
                    <a:pt x="12" y="12575"/>
                  </a:cubicBezTo>
                  <a:cubicBezTo>
                    <a:pt x="6" y="12575"/>
                    <a:pt x="0" y="12569"/>
                    <a:pt x="0" y="12562"/>
                  </a:cubicBezTo>
                  <a:lnTo>
                    <a:pt x="0" y="12387"/>
                  </a:lnTo>
                  <a:cubicBezTo>
                    <a:pt x="0" y="12380"/>
                    <a:pt x="6" y="12375"/>
                    <a:pt x="12" y="12375"/>
                  </a:cubicBezTo>
                  <a:cubicBezTo>
                    <a:pt x="19" y="12375"/>
                    <a:pt x="25" y="12380"/>
                    <a:pt x="25" y="12387"/>
                  </a:cubicBezTo>
                  <a:close/>
                  <a:moveTo>
                    <a:pt x="25" y="12662"/>
                  </a:moveTo>
                  <a:lnTo>
                    <a:pt x="25" y="12837"/>
                  </a:lnTo>
                  <a:cubicBezTo>
                    <a:pt x="25" y="12844"/>
                    <a:pt x="19" y="12850"/>
                    <a:pt x="12" y="12850"/>
                  </a:cubicBezTo>
                  <a:cubicBezTo>
                    <a:pt x="6" y="12850"/>
                    <a:pt x="0" y="12844"/>
                    <a:pt x="0" y="12837"/>
                  </a:cubicBezTo>
                  <a:lnTo>
                    <a:pt x="0" y="12662"/>
                  </a:lnTo>
                  <a:cubicBezTo>
                    <a:pt x="0" y="12655"/>
                    <a:pt x="6" y="12650"/>
                    <a:pt x="12" y="12650"/>
                  </a:cubicBezTo>
                  <a:cubicBezTo>
                    <a:pt x="19" y="12650"/>
                    <a:pt x="25" y="12655"/>
                    <a:pt x="25" y="12662"/>
                  </a:cubicBezTo>
                  <a:close/>
                  <a:moveTo>
                    <a:pt x="25" y="12937"/>
                  </a:moveTo>
                  <a:lnTo>
                    <a:pt x="25" y="13112"/>
                  </a:lnTo>
                  <a:cubicBezTo>
                    <a:pt x="25" y="13119"/>
                    <a:pt x="19" y="13125"/>
                    <a:pt x="12" y="13125"/>
                  </a:cubicBezTo>
                  <a:cubicBezTo>
                    <a:pt x="6" y="13125"/>
                    <a:pt x="0" y="13119"/>
                    <a:pt x="0" y="13112"/>
                  </a:cubicBezTo>
                  <a:lnTo>
                    <a:pt x="0" y="12937"/>
                  </a:lnTo>
                  <a:cubicBezTo>
                    <a:pt x="0" y="12930"/>
                    <a:pt x="6" y="12925"/>
                    <a:pt x="12" y="12925"/>
                  </a:cubicBezTo>
                  <a:cubicBezTo>
                    <a:pt x="19" y="12925"/>
                    <a:pt x="25" y="12930"/>
                    <a:pt x="25" y="12937"/>
                  </a:cubicBezTo>
                  <a:close/>
                  <a:moveTo>
                    <a:pt x="25" y="13212"/>
                  </a:moveTo>
                  <a:lnTo>
                    <a:pt x="25" y="13387"/>
                  </a:lnTo>
                  <a:cubicBezTo>
                    <a:pt x="25" y="13394"/>
                    <a:pt x="19" y="13400"/>
                    <a:pt x="12" y="13400"/>
                  </a:cubicBezTo>
                  <a:cubicBezTo>
                    <a:pt x="6" y="13400"/>
                    <a:pt x="0" y="13394"/>
                    <a:pt x="0" y="13387"/>
                  </a:cubicBezTo>
                  <a:lnTo>
                    <a:pt x="0" y="13212"/>
                  </a:lnTo>
                  <a:cubicBezTo>
                    <a:pt x="0" y="13205"/>
                    <a:pt x="6" y="13200"/>
                    <a:pt x="12" y="13200"/>
                  </a:cubicBezTo>
                  <a:cubicBezTo>
                    <a:pt x="19" y="13200"/>
                    <a:pt x="25" y="13205"/>
                    <a:pt x="25" y="13212"/>
                  </a:cubicBezTo>
                  <a:close/>
                  <a:moveTo>
                    <a:pt x="25" y="13487"/>
                  </a:moveTo>
                  <a:lnTo>
                    <a:pt x="25" y="13550"/>
                  </a:lnTo>
                  <a:cubicBezTo>
                    <a:pt x="25" y="13557"/>
                    <a:pt x="19" y="13562"/>
                    <a:pt x="12" y="13562"/>
                  </a:cubicBezTo>
                  <a:cubicBezTo>
                    <a:pt x="6" y="13562"/>
                    <a:pt x="0" y="13557"/>
                    <a:pt x="0" y="13550"/>
                  </a:cubicBezTo>
                  <a:lnTo>
                    <a:pt x="0" y="13487"/>
                  </a:lnTo>
                  <a:cubicBezTo>
                    <a:pt x="0" y="13480"/>
                    <a:pt x="6" y="13475"/>
                    <a:pt x="12" y="13475"/>
                  </a:cubicBezTo>
                  <a:cubicBezTo>
                    <a:pt x="19" y="13475"/>
                    <a:pt x="25" y="13480"/>
                    <a:pt x="25" y="13487"/>
                  </a:cubicBezTo>
                  <a:close/>
                </a:path>
              </a:pathLst>
            </a:custGeom>
            <a:solidFill>
              <a:srgbClr val="DDDDDD"/>
            </a:solidFill>
            <a:ln w="3175" cap="flat">
              <a:solidFill>
                <a:srgbClr val="DDDDDD"/>
              </a:solidFill>
              <a:prstDash val="solid"/>
              <a:bevel/>
              <a:headEnd/>
              <a:tailEnd/>
            </a:ln>
          </p:spPr>
          <p:txBody>
            <a:bodyPr/>
            <a:lstStyle/>
            <a:p>
              <a:endParaRPr lang="en-US"/>
            </a:p>
          </p:txBody>
        </p:sp>
        <p:sp>
          <p:nvSpPr>
            <p:cNvPr id="11" name="Line 159"/>
            <p:cNvSpPr>
              <a:spLocks noChangeShapeType="1"/>
            </p:cNvSpPr>
            <p:nvPr/>
          </p:nvSpPr>
          <p:spPr bwMode="auto">
            <a:xfrm>
              <a:off x="4763" y="1068388"/>
              <a:ext cx="9072562" cy="0"/>
            </a:xfrm>
            <a:prstGeom prst="line">
              <a:avLst/>
            </a:prstGeom>
            <a:noFill/>
            <a:ln w="3175">
              <a:solidFill>
                <a:schemeClr val="tx1"/>
              </a:solidFill>
              <a:round/>
              <a:headEnd/>
              <a:tailEnd/>
            </a:ln>
          </p:spPr>
          <p:txBody>
            <a:bodyPr>
              <a:spAutoFit/>
            </a:bodyPr>
            <a:lstStyle/>
            <a:p>
              <a:endParaRPr lang="en-US"/>
            </a:p>
          </p:txBody>
        </p:sp>
        <p:sp>
          <p:nvSpPr>
            <p:cNvPr id="12" name="Line 202"/>
            <p:cNvSpPr>
              <a:spLocks noChangeShapeType="1"/>
            </p:cNvSpPr>
            <p:nvPr/>
          </p:nvSpPr>
          <p:spPr bwMode="auto">
            <a:xfrm>
              <a:off x="9077325" y="1069975"/>
              <a:ext cx="3175" cy="5432425"/>
            </a:xfrm>
            <a:prstGeom prst="line">
              <a:avLst/>
            </a:prstGeom>
            <a:noFill/>
            <a:ln w="3175" cap="rnd">
              <a:solidFill>
                <a:srgbClr val="000000"/>
              </a:solidFill>
              <a:round/>
              <a:headEnd/>
              <a:tailEnd/>
            </a:ln>
          </p:spPr>
          <p:txBody>
            <a:bodyPr/>
            <a:lstStyle/>
            <a:p>
              <a:endParaRPr lang="en-US"/>
            </a:p>
          </p:txBody>
        </p:sp>
        <p:sp>
          <p:nvSpPr>
            <p:cNvPr id="13" name="Line 206"/>
            <p:cNvSpPr>
              <a:spLocks noChangeShapeType="1"/>
            </p:cNvSpPr>
            <p:nvPr/>
          </p:nvSpPr>
          <p:spPr bwMode="auto">
            <a:xfrm>
              <a:off x="3592513" y="1173163"/>
              <a:ext cx="7937" cy="1897062"/>
            </a:xfrm>
            <a:prstGeom prst="line">
              <a:avLst/>
            </a:prstGeom>
            <a:noFill/>
            <a:ln w="28575">
              <a:noFill/>
              <a:round/>
              <a:headEnd/>
              <a:tailEnd/>
            </a:ln>
          </p:spPr>
          <p:txBody>
            <a:bodyPr>
              <a:spAutoFit/>
            </a:bodyPr>
            <a:lstStyle/>
            <a:p>
              <a:endParaRPr lang="en-US"/>
            </a:p>
          </p:txBody>
        </p:sp>
        <p:sp>
          <p:nvSpPr>
            <p:cNvPr id="14" name="Line 409"/>
            <p:cNvSpPr>
              <a:spLocks noChangeShapeType="1"/>
            </p:cNvSpPr>
            <p:nvPr/>
          </p:nvSpPr>
          <p:spPr bwMode="auto">
            <a:xfrm>
              <a:off x="1477963" y="6537324"/>
              <a:ext cx="7589837" cy="15875"/>
            </a:xfrm>
            <a:prstGeom prst="line">
              <a:avLst/>
            </a:prstGeom>
            <a:noFill/>
            <a:ln w="9525">
              <a:solidFill>
                <a:schemeClr val="tx1"/>
              </a:solidFill>
              <a:round/>
              <a:headEnd/>
              <a:tailEnd/>
            </a:ln>
          </p:spPr>
          <p:txBody>
            <a:bodyPr/>
            <a:lstStyle/>
            <a:p>
              <a:endParaRPr lang="en-US"/>
            </a:p>
          </p:txBody>
        </p:sp>
        <p:sp>
          <p:nvSpPr>
            <p:cNvPr id="15" name="Line 92"/>
            <p:cNvSpPr>
              <a:spLocks noChangeShapeType="1"/>
            </p:cNvSpPr>
            <p:nvPr/>
          </p:nvSpPr>
          <p:spPr bwMode="auto">
            <a:xfrm>
              <a:off x="1866900" y="1279525"/>
              <a:ext cx="0" cy="144463"/>
            </a:xfrm>
            <a:prstGeom prst="line">
              <a:avLst/>
            </a:prstGeom>
            <a:noFill/>
            <a:ln w="6350">
              <a:solidFill>
                <a:srgbClr val="666699"/>
              </a:solidFill>
              <a:round/>
              <a:headEnd/>
              <a:tailEnd/>
            </a:ln>
          </p:spPr>
          <p:txBody>
            <a:bodyPr>
              <a:spAutoFit/>
            </a:bodyPr>
            <a:lstStyle/>
            <a:p>
              <a:endParaRPr lang="en-US"/>
            </a:p>
          </p:txBody>
        </p:sp>
        <p:sp>
          <p:nvSpPr>
            <p:cNvPr id="16" name="Line 92"/>
            <p:cNvSpPr>
              <a:spLocks noChangeShapeType="1"/>
            </p:cNvSpPr>
            <p:nvPr/>
          </p:nvSpPr>
          <p:spPr bwMode="auto">
            <a:xfrm>
              <a:off x="2238375" y="1279525"/>
              <a:ext cx="0" cy="144463"/>
            </a:xfrm>
            <a:prstGeom prst="line">
              <a:avLst/>
            </a:prstGeom>
            <a:noFill/>
            <a:ln w="6350">
              <a:solidFill>
                <a:srgbClr val="666699"/>
              </a:solidFill>
              <a:round/>
              <a:headEnd/>
              <a:tailEnd/>
            </a:ln>
          </p:spPr>
          <p:txBody>
            <a:bodyPr>
              <a:spAutoFit/>
            </a:bodyPr>
            <a:lstStyle/>
            <a:p>
              <a:endParaRPr lang="en-US"/>
            </a:p>
          </p:txBody>
        </p:sp>
        <p:sp>
          <p:nvSpPr>
            <p:cNvPr id="17" name="Line 92"/>
            <p:cNvSpPr>
              <a:spLocks noChangeShapeType="1"/>
            </p:cNvSpPr>
            <p:nvPr/>
          </p:nvSpPr>
          <p:spPr bwMode="auto">
            <a:xfrm>
              <a:off x="2609850" y="1295400"/>
              <a:ext cx="0" cy="144463"/>
            </a:xfrm>
            <a:prstGeom prst="line">
              <a:avLst/>
            </a:prstGeom>
            <a:noFill/>
            <a:ln w="6350">
              <a:solidFill>
                <a:srgbClr val="666699"/>
              </a:solidFill>
              <a:round/>
              <a:headEnd/>
              <a:tailEnd/>
            </a:ln>
          </p:spPr>
          <p:txBody>
            <a:bodyPr>
              <a:spAutoFit/>
            </a:bodyPr>
            <a:lstStyle/>
            <a:p>
              <a:endParaRPr lang="en-US"/>
            </a:p>
          </p:txBody>
        </p:sp>
        <p:sp>
          <p:nvSpPr>
            <p:cNvPr id="18" name="Line 92"/>
            <p:cNvSpPr>
              <a:spLocks noChangeShapeType="1"/>
            </p:cNvSpPr>
            <p:nvPr/>
          </p:nvSpPr>
          <p:spPr bwMode="auto">
            <a:xfrm>
              <a:off x="3019425" y="1289050"/>
              <a:ext cx="0" cy="144463"/>
            </a:xfrm>
            <a:prstGeom prst="line">
              <a:avLst/>
            </a:prstGeom>
            <a:noFill/>
            <a:ln w="6350">
              <a:solidFill>
                <a:srgbClr val="666699"/>
              </a:solidFill>
              <a:round/>
              <a:headEnd/>
              <a:tailEnd/>
            </a:ln>
          </p:spPr>
          <p:txBody>
            <a:bodyPr>
              <a:spAutoFit/>
            </a:bodyPr>
            <a:lstStyle/>
            <a:p>
              <a:endParaRPr lang="en-US"/>
            </a:p>
          </p:txBody>
        </p:sp>
        <p:sp>
          <p:nvSpPr>
            <p:cNvPr id="19" name="Text Box 46"/>
            <p:cNvSpPr txBox="1">
              <a:spLocks noChangeArrowheads="1"/>
            </p:cNvSpPr>
            <p:nvPr/>
          </p:nvSpPr>
          <p:spPr bwMode="auto">
            <a:xfrm>
              <a:off x="1835150" y="1244600"/>
              <a:ext cx="488950" cy="246191"/>
            </a:xfrm>
            <a:prstGeom prst="rect">
              <a:avLst/>
            </a:prstGeom>
            <a:noFill/>
            <a:ln w="28575">
              <a:noFill/>
              <a:miter lim="800000"/>
              <a:headEnd/>
              <a:tailEnd/>
            </a:ln>
          </p:spPr>
          <p:txBody>
            <a:bodyPr lIns="91412" tIns="45705" rIns="91412" bIns="45705">
              <a:spAutoFit/>
            </a:bodyPr>
            <a:lstStyle/>
            <a:p>
              <a:pPr eaLnBrk="0" hangingPunct="0">
                <a:spcBef>
                  <a:spcPct val="50000"/>
                </a:spcBef>
              </a:pPr>
              <a:r>
                <a:rPr lang="en-US" sz="1000" b="1"/>
                <a:t>FY12</a:t>
              </a:r>
            </a:p>
          </p:txBody>
        </p:sp>
        <p:sp>
          <p:nvSpPr>
            <p:cNvPr id="20" name="Text Box 46"/>
            <p:cNvSpPr txBox="1">
              <a:spLocks noChangeArrowheads="1"/>
            </p:cNvSpPr>
            <p:nvPr/>
          </p:nvSpPr>
          <p:spPr bwMode="auto">
            <a:xfrm>
              <a:off x="2203450" y="1243013"/>
              <a:ext cx="488950" cy="246191"/>
            </a:xfrm>
            <a:prstGeom prst="rect">
              <a:avLst/>
            </a:prstGeom>
            <a:noFill/>
            <a:ln w="28575">
              <a:noFill/>
              <a:miter lim="800000"/>
              <a:headEnd/>
              <a:tailEnd/>
            </a:ln>
          </p:spPr>
          <p:txBody>
            <a:bodyPr lIns="91412" tIns="45705" rIns="91412" bIns="45705">
              <a:spAutoFit/>
            </a:bodyPr>
            <a:lstStyle/>
            <a:p>
              <a:pPr eaLnBrk="0" hangingPunct="0">
                <a:spcBef>
                  <a:spcPct val="50000"/>
                </a:spcBef>
              </a:pPr>
              <a:r>
                <a:rPr lang="en-US" sz="1000" b="1"/>
                <a:t>FY13</a:t>
              </a:r>
            </a:p>
          </p:txBody>
        </p:sp>
        <p:sp>
          <p:nvSpPr>
            <p:cNvPr id="21" name="Text Box 46"/>
            <p:cNvSpPr txBox="1">
              <a:spLocks noChangeArrowheads="1"/>
            </p:cNvSpPr>
            <p:nvPr/>
          </p:nvSpPr>
          <p:spPr bwMode="auto">
            <a:xfrm>
              <a:off x="2974975" y="1239838"/>
              <a:ext cx="488950" cy="246191"/>
            </a:xfrm>
            <a:prstGeom prst="rect">
              <a:avLst/>
            </a:prstGeom>
            <a:noFill/>
            <a:ln w="28575">
              <a:noFill/>
              <a:miter lim="800000"/>
              <a:headEnd/>
              <a:tailEnd/>
            </a:ln>
          </p:spPr>
          <p:txBody>
            <a:bodyPr lIns="91412" tIns="45705" rIns="91412" bIns="45705">
              <a:spAutoFit/>
            </a:bodyPr>
            <a:lstStyle/>
            <a:p>
              <a:pPr eaLnBrk="0" hangingPunct="0">
                <a:spcBef>
                  <a:spcPct val="50000"/>
                </a:spcBef>
              </a:pPr>
              <a:r>
                <a:rPr lang="en-US" sz="1000" b="1"/>
                <a:t>FY15</a:t>
              </a:r>
            </a:p>
          </p:txBody>
        </p:sp>
        <p:sp>
          <p:nvSpPr>
            <p:cNvPr id="22" name="Text Box 46"/>
            <p:cNvSpPr txBox="1">
              <a:spLocks noChangeArrowheads="1"/>
            </p:cNvSpPr>
            <p:nvPr/>
          </p:nvSpPr>
          <p:spPr bwMode="auto">
            <a:xfrm>
              <a:off x="2578100" y="1246188"/>
              <a:ext cx="488950" cy="246191"/>
            </a:xfrm>
            <a:prstGeom prst="rect">
              <a:avLst/>
            </a:prstGeom>
            <a:noFill/>
            <a:ln w="28575">
              <a:noFill/>
              <a:miter lim="800000"/>
              <a:headEnd/>
              <a:tailEnd/>
            </a:ln>
          </p:spPr>
          <p:txBody>
            <a:bodyPr lIns="91412" tIns="45705" rIns="91412" bIns="45705">
              <a:spAutoFit/>
            </a:bodyPr>
            <a:lstStyle/>
            <a:p>
              <a:pPr eaLnBrk="0" hangingPunct="0">
                <a:spcBef>
                  <a:spcPct val="50000"/>
                </a:spcBef>
              </a:pPr>
              <a:r>
                <a:rPr lang="en-US" sz="1000" b="1"/>
                <a:t>FY14</a:t>
              </a:r>
            </a:p>
          </p:txBody>
        </p:sp>
        <p:sp>
          <p:nvSpPr>
            <p:cNvPr id="23" name="Freeform 139"/>
            <p:cNvSpPr>
              <a:spLocks noEditPoints="1"/>
            </p:cNvSpPr>
            <p:nvPr/>
          </p:nvSpPr>
          <p:spPr bwMode="auto">
            <a:xfrm>
              <a:off x="2600325" y="1454150"/>
              <a:ext cx="9525" cy="4935538"/>
            </a:xfrm>
            <a:custGeom>
              <a:avLst/>
              <a:gdLst>
                <a:gd name="T0" fmla="*/ 2147483647 w 25"/>
                <a:gd name="T1" fmla="*/ 0 h 13562"/>
                <a:gd name="T2" fmla="*/ 0 w 25"/>
                <a:gd name="T3" fmla="*/ 2147483647 h 13562"/>
                <a:gd name="T4" fmla="*/ 0 w 25"/>
                <a:gd name="T5" fmla="*/ 2147483647 h 13562"/>
                <a:gd name="T6" fmla="*/ 2147483647 w 25"/>
                <a:gd name="T7" fmla="*/ 2147483647 h 13562"/>
                <a:gd name="T8" fmla="*/ 2147483647 w 25"/>
                <a:gd name="T9" fmla="*/ 2147483647 h 13562"/>
                <a:gd name="T10" fmla="*/ 2147483647 w 25"/>
                <a:gd name="T11" fmla="*/ 2147483647 h 13562"/>
                <a:gd name="T12" fmla="*/ 2147483647 w 25"/>
                <a:gd name="T13" fmla="*/ 2147483647 h 13562"/>
                <a:gd name="T14" fmla="*/ 2147483647 w 25"/>
                <a:gd name="T15" fmla="*/ 2147483647 h 13562"/>
                <a:gd name="T16" fmla="*/ 0 w 25"/>
                <a:gd name="T17" fmla="*/ 2147483647 h 13562"/>
                <a:gd name="T18" fmla="*/ 0 w 25"/>
                <a:gd name="T19" fmla="*/ 2147483647 h 13562"/>
                <a:gd name="T20" fmla="*/ 2147483647 w 25"/>
                <a:gd name="T21" fmla="*/ 2147483647 h 13562"/>
                <a:gd name="T22" fmla="*/ 2147483647 w 25"/>
                <a:gd name="T23" fmla="*/ 2147483647 h 13562"/>
                <a:gd name="T24" fmla="*/ 2147483647 w 25"/>
                <a:gd name="T25" fmla="*/ 2147483647 h 13562"/>
                <a:gd name="T26" fmla="*/ 2147483647 w 25"/>
                <a:gd name="T27" fmla="*/ 2147483647 h 13562"/>
                <a:gd name="T28" fmla="*/ 2147483647 w 25"/>
                <a:gd name="T29" fmla="*/ 2147483647 h 13562"/>
                <a:gd name="T30" fmla="*/ 0 w 25"/>
                <a:gd name="T31" fmla="*/ 2147483647 h 13562"/>
                <a:gd name="T32" fmla="*/ 0 w 25"/>
                <a:gd name="T33" fmla="*/ 2147483647 h 13562"/>
                <a:gd name="T34" fmla="*/ 2147483647 w 25"/>
                <a:gd name="T35" fmla="*/ 2147483647 h 13562"/>
                <a:gd name="T36" fmla="*/ 2147483647 w 25"/>
                <a:gd name="T37" fmla="*/ 2147483647 h 13562"/>
                <a:gd name="T38" fmla="*/ 2147483647 w 25"/>
                <a:gd name="T39" fmla="*/ 2147483647 h 13562"/>
                <a:gd name="T40" fmla="*/ 2147483647 w 25"/>
                <a:gd name="T41" fmla="*/ 2147483647 h 13562"/>
                <a:gd name="T42" fmla="*/ 2147483647 w 25"/>
                <a:gd name="T43" fmla="*/ 2147483647 h 13562"/>
                <a:gd name="T44" fmla="*/ 0 w 25"/>
                <a:gd name="T45" fmla="*/ 2147483647 h 13562"/>
                <a:gd name="T46" fmla="*/ 0 w 25"/>
                <a:gd name="T47" fmla="*/ 2147483647 h 13562"/>
                <a:gd name="T48" fmla="*/ 2147483647 w 25"/>
                <a:gd name="T49" fmla="*/ 2147483647 h 13562"/>
                <a:gd name="T50" fmla="*/ 2147483647 w 25"/>
                <a:gd name="T51" fmla="*/ 2147483647 h 13562"/>
                <a:gd name="T52" fmla="*/ 2147483647 w 25"/>
                <a:gd name="T53" fmla="*/ 2147483647 h 13562"/>
                <a:gd name="T54" fmla="*/ 2147483647 w 25"/>
                <a:gd name="T55" fmla="*/ 2147483647 h 13562"/>
                <a:gd name="T56" fmla="*/ 2147483647 w 25"/>
                <a:gd name="T57" fmla="*/ 2147483647 h 13562"/>
                <a:gd name="T58" fmla="*/ 0 w 25"/>
                <a:gd name="T59" fmla="*/ 2147483647 h 13562"/>
                <a:gd name="T60" fmla="*/ 0 w 25"/>
                <a:gd name="T61" fmla="*/ 2147483647 h 13562"/>
                <a:gd name="T62" fmla="*/ 2147483647 w 25"/>
                <a:gd name="T63" fmla="*/ 2147483647 h 13562"/>
                <a:gd name="T64" fmla="*/ 2147483647 w 25"/>
                <a:gd name="T65" fmla="*/ 2147483647 h 13562"/>
                <a:gd name="T66" fmla="*/ 2147483647 w 25"/>
                <a:gd name="T67" fmla="*/ 2147483647 h 13562"/>
                <a:gd name="T68" fmla="*/ 2147483647 w 25"/>
                <a:gd name="T69" fmla="*/ 2147483647 h 13562"/>
                <a:gd name="T70" fmla="*/ 2147483647 w 25"/>
                <a:gd name="T71" fmla="*/ 2147483647 h 13562"/>
                <a:gd name="T72" fmla="*/ 0 w 25"/>
                <a:gd name="T73" fmla="*/ 2147483647 h 13562"/>
                <a:gd name="T74" fmla="*/ 0 w 25"/>
                <a:gd name="T75" fmla="*/ 2147483647 h 13562"/>
                <a:gd name="T76" fmla="*/ 2147483647 w 25"/>
                <a:gd name="T77" fmla="*/ 2147483647 h 13562"/>
                <a:gd name="T78" fmla="*/ 2147483647 w 25"/>
                <a:gd name="T79" fmla="*/ 2147483647 h 13562"/>
                <a:gd name="T80" fmla="*/ 2147483647 w 25"/>
                <a:gd name="T81" fmla="*/ 2147483647 h 13562"/>
                <a:gd name="T82" fmla="*/ 2147483647 w 25"/>
                <a:gd name="T83" fmla="*/ 2147483647 h 13562"/>
                <a:gd name="T84" fmla="*/ 2147483647 w 25"/>
                <a:gd name="T85" fmla="*/ 2147483647 h 13562"/>
                <a:gd name="T86" fmla="*/ 0 w 25"/>
                <a:gd name="T87" fmla="*/ 2147483647 h 13562"/>
                <a:gd name="T88" fmla="*/ 0 w 25"/>
                <a:gd name="T89" fmla="*/ 2147483647 h 13562"/>
                <a:gd name="T90" fmla="*/ 2147483647 w 25"/>
                <a:gd name="T91" fmla="*/ 2147483647 h 13562"/>
                <a:gd name="T92" fmla="*/ 2147483647 w 25"/>
                <a:gd name="T93" fmla="*/ 2147483647 h 13562"/>
                <a:gd name="T94" fmla="*/ 2147483647 w 25"/>
                <a:gd name="T95" fmla="*/ 2147483647 h 13562"/>
                <a:gd name="T96" fmla="*/ 2147483647 w 25"/>
                <a:gd name="T97" fmla="*/ 2147483647 h 13562"/>
                <a:gd name="T98" fmla="*/ 2147483647 w 25"/>
                <a:gd name="T99" fmla="*/ 2147483647 h 13562"/>
                <a:gd name="T100" fmla="*/ 0 w 25"/>
                <a:gd name="T101" fmla="*/ 2147483647 h 13562"/>
                <a:gd name="T102" fmla="*/ 0 w 25"/>
                <a:gd name="T103" fmla="*/ 2147483647 h 13562"/>
                <a:gd name="T104" fmla="*/ 2147483647 w 25"/>
                <a:gd name="T105" fmla="*/ 2147483647 h 13562"/>
                <a:gd name="T106" fmla="*/ 2147483647 w 25"/>
                <a:gd name="T107" fmla="*/ 2147483647 h 13562"/>
                <a:gd name="T108" fmla="*/ 2147483647 w 25"/>
                <a:gd name="T109" fmla="*/ 2147483647 h 13562"/>
                <a:gd name="T110" fmla="*/ 2147483647 w 25"/>
                <a:gd name="T111" fmla="*/ 2147483647 h 13562"/>
                <a:gd name="T112" fmla="*/ 2147483647 w 25"/>
                <a:gd name="T113" fmla="*/ 2147483647 h 13562"/>
                <a:gd name="T114" fmla="*/ 0 w 25"/>
                <a:gd name="T115" fmla="*/ 2147483647 h 1356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5"/>
                <a:gd name="T175" fmla="*/ 0 h 13562"/>
                <a:gd name="T176" fmla="*/ 25 w 25"/>
                <a:gd name="T177" fmla="*/ 13562 h 1356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5" h="13562">
                  <a:moveTo>
                    <a:pt x="25" y="12"/>
                  </a:moveTo>
                  <a:lnTo>
                    <a:pt x="25" y="187"/>
                  </a:lnTo>
                  <a:cubicBezTo>
                    <a:pt x="25" y="194"/>
                    <a:pt x="19" y="200"/>
                    <a:pt x="12" y="200"/>
                  </a:cubicBezTo>
                  <a:cubicBezTo>
                    <a:pt x="6" y="200"/>
                    <a:pt x="0" y="194"/>
                    <a:pt x="0" y="187"/>
                  </a:cubicBezTo>
                  <a:lnTo>
                    <a:pt x="0" y="12"/>
                  </a:lnTo>
                  <a:cubicBezTo>
                    <a:pt x="0" y="5"/>
                    <a:pt x="6" y="0"/>
                    <a:pt x="12" y="0"/>
                  </a:cubicBezTo>
                  <a:cubicBezTo>
                    <a:pt x="19" y="0"/>
                    <a:pt x="25" y="5"/>
                    <a:pt x="25" y="12"/>
                  </a:cubicBezTo>
                  <a:close/>
                  <a:moveTo>
                    <a:pt x="25" y="287"/>
                  </a:moveTo>
                  <a:lnTo>
                    <a:pt x="25" y="462"/>
                  </a:lnTo>
                  <a:cubicBezTo>
                    <a:pt x="25" y="469"/>
                    <a:pt x="19" y="475"/>
                    <a:pt x="12" y="475"/>
                  </a:cubicBezTo>
                  <a:cubicBezTo>
                    <a:pt x="6" y="475"/>
                    <a:pt x="0" y="469"/>
                    <a:pt x="0" y="462"/>
                  </a:cubicBezTo>
                  <a:lnTo>
                    <a:pt x="0" y="287"/>
                  </a:lnTo>
                  <a:cubicBezTo>
                    <a:pt x="0" y="280"/>
                    <a:pt x="6" y="275"/>
                    <a:pt x="12" y="275"/>
                  </a:cubicBezTo>
                  <a:cubicBezTo>
                    <a:pt x="19" y="275"/>
                    <a:pt x="25" y="280"/>
                    <a:pt x="25" y="287"/>
                  </a:cubicBezTo>
                  <a:close/>
                  <a:moveTo>
                    <a:pt x="25" y="562"/>
                  </a:moveTo>
                  <a:lnTo>
                    <a:pt x="25" y="737"/>
                  </a:lnTo>
                  <a:cubicBezTo>
                    <a:pt x="25" y="744"/>
                    <a:pt x="19" y="750"/>
                    <a:pt x="12" y="750"/>
                  </a:cubicBezTo>
                  <a:cubicBezTo>
                    <a:pt x="6" y="750"/>
                    <a:pt x="0" y="744"/>
                    <a:pt x="0" y="737"/>
                  </a:cubicBezTo>
                  <a:lnTo>
                    <a:pt x="0" y="562"/>
                  </a:lnTo>
                  <a:cubicBezTo>
                    <a:pt x="0" y="555"/>
                    <a:pt x="6" y="550"/>
                    <a:pt x="12" y="550"/>
                  </a:cubicBezTo>
                  <a:cubicBezTo>
                    <a:pt x="19" y="550"/>
                    <a:pt x="25" y="555"/>
                    <a:pt x="25" y="562"/>
                  </a:cubicBezTo>
                  <a:close/>
                  <a:moveTo>
                    <a:pt x="25" y="837"/>
                  </a:moveTo>
                  <a:lnTo>
                    <a:pt x="25" y="1012"/>
                  </a:lnTo>
                  <a:cubicBezTo>
                    <a:pt x="25" y="1019"/>
                    <a:pt x="19" y="1025"/>
                    <a:pt x="12" y="1025"/>
                  </a:cubicBezTo>
                  <a:cubicBezTo>
                    <a:pt x="6" y="1025"/>
                    <a:pt x="0" y="1019"/>
                    <a:pt x="0" y="1012"/>
                  </a:cubicBezTo>
                  <a:lnTo>
                    <a:pt x="0" y="837"/>
                  </a:lnTo>
                  <a:cubicBezTo>
                    <a:pt x="0" y="830"/>
                    <a:pt x="6" y="825"/>
                    <a:pt x="12" y="825"/>
                  </a:cubicBezTo>
                  <a:cubicBezTo>
                    <a:pt x="19" y="825"/>
                    <a:pt x="25" y="830"/>
                    <a:pt x="25" y="837"/>
                  </a:cubicBezTo>
                  <a:close/>
                  <a:moveTo>
                    <a:pt x="25" y="1112"/>
                  </a:moveTo>
                  <a:lnTo>
                    <a:pt x="25" y="1287"/>
                  </a:lnTo>
                  <a:cubicBezTo>
                    <a:pt x="25" y="1294"/>
                    <a:pt x="19" y="1300"/>
                    <a:pt x="12" y="1300"/>
                  </a:cubicBezTo>
                  <a:cubicBezTo>
                    <a:pt x="6" y="1300"/>
                    <a:pt x="0" y="1294"/>
                    <a:pt x="0" y="1287"/>
                  </a:cubicBezTo>
                  <a:lnTo>
                    <a:pt x="0" y="1112"/>
                  </a:lnTo>
                  <a:cubicBezTo>
                    <a:pt x="0" y="1105"/>
                    <a:pt x="6" y="1100"/>
                    <a:pt x="12" y="1100"/>
                  </a:cubicBezTo>
                  <a:cubicBezTo>
                    <a:pt x="19" y="1100"/>
                    <a:pt x="25" y="1105"/>
                    <a:pt x="25" y="1112"/>
                  </a:cubicBezTo>
                  <a:close/>
                  <a:moveTo>
                    <a:pt x="25" y="1387"/>
                  </a:moveTo>
                  <a:lnTo>
                    <a:pt x="25" y="1562"/>
                  </a:lnTo>
                  <a:cubicBezTo>
                    <a:pt x="25" y="1569"/>
                    <a:pt x="19" y="1575"/>
                    <a:pt x="12" y="1575"/>
                  </a:cubicBezTo>
                  <a:cubicBezTo>
                    <a:pt x="6" y="1575"/>
                    <a:pt x="0" y="1569"/>
                    <a:pt x="0" y="1562"/>
                  </a:cubicBezTo>
                  <a:lnTo>
                    <a:pt x="0" y="1387"/>
                  </a:lnTo>
                  <a:cubicBezTo>
                    <a:pt x="0" y="1380"/>
                    <a:pt x="6" y="1375"/>
                    <a:pt x="12" y="1375"/>
                  </a:cubicBezTo>
                  <a:cubicBezTo>
                    <a:pt x="19" y="1375"/>
                    <a:pt x="25" y="1380"/>
                    <a:pt x="25" y="1387"/>
                  </a:cubicBezTo>
                  <a:close/>
                  <a:moveTo>
                    <a:pt x="25" y="1662"/>
                  </a:moveTo>
                  <a:lnTo>
                    <a:pt x="25" y="1837"/>
                  </a:lnTo>
                  <a:cubicBezTo>
                    <a:pt x="25" y="1844"/>
                    <a:pt x="19" y="1850"/>
                    <a:pt x="12" y="1850"/>
                  </a:cubicBezTo>
                  <a:cubicBezTo>
                    <a:pt x="6" y="1850"/>
                    <a:pt x="0" y="1844"/>
                    <a:pt x="0" y="1837"/>
                  </a:cubicBezTo>
                  <a:lnTo>
                    <a:pt x="0" y="1662"/>
                  </a:lnTo>
                  <a:cubicBezTo>
                    <a:pt x="0" y="1655"/>
                    <a:pt x="6" y="1650"/>
                    <a:pt x="12" y="1650"/>
                  </a:cubicBezTo>
                  <a:cubicBezTo>
                    <a:pt x="19" y="1650"/>
                    <a:pt x="25" y="1655"/>
                    <a:pt x="25" y="1662"/>
                  </a:cubicBezTo>
                  <a:close/>
                  <a:moveTo>
                    <a:pt x="25" y="1937"/>
                  </a:moveTo>
                  <a:lnTo>
                    <a:pt x="25" y="2112"/>
                  </a:lnTo>
                  <a:cubicBezTo>
                    <a:pt x="25" y="2119"/>
                    <a:pt x="19" y="2125"/>
                    <a:pt x="12" y="2125"/>
                  </a:cubicBezTo>
                  <a:cubicBezTo>
                    <a:pt x="6" y="2125"/>
                    <a:pt x="0" y="2119"/>
                    <a:pt x="0" y="2112"/>
                  </a:cubicBezTo>
                  <a:lnTo>
                    <a:pt x="0" y="1937"/>
                  </a:lnTo>
                  <a:cubicBezTo>
                    <a:pt x="0" y="1930"/>
                    <a:pt x="6" y="1925"/>
                    <a:pt x="12" y="1925"/>
                  </a:cubicBezTo>
                  <a:cubicBezTo>
                    <a:pt x="19" y="1925"/>
                    <a:pt x="25" y="1930"/>
                    <a:pt x="25" y="1937"/>
                  </a:cubicBezTo>
                  <a:close/>
                  <a:moveTo>
                    <a:pt x="25" y="2212"/>
                  </a:moveTo>
                  <a:lnTo>
                    <a:pt x="25" y="2387"/>
                  </a:lnTo>
                  <a:cubicBezTo>
                    <a:pt x="25" y="2394"/>
                    <a:pt x="19" y="2400"/>
                    <a:pt x="12" y="2400"/>
                  </a:cubicBezTo>
                  <a:cubicBezTo>
                    <a:pt x="6" y="2400"/>
                    <a:pt x="0" y="2394"/>
                    <a:pt x="0" y="2387"/>
                  </a:cubicBezTo>
                  <a:lnTo>
                    <a:pt x="0" y="2212"/>
                  </a:lnTo>
                  <a:cubicBezTo>
                    <a:pt x="0" y="2205"/>
                    <a:pt x="6" y="2200"/>
                    <a:pt x="12" y="2200"/>
                  </a:cubicBezTo>
                  <a:cubicBezTo>
                    <a:pt x="19" y="2200"/>
                    <a:pt x="25" y="2205"/>
                    <a:pt x="25" y="2212"/>
                  </a:cubicBezTo>
                  <a:close/>
                  <a:moveTo>
                    <a:pt x="25" y="2487"/>
                  </a:moveTo>
                  <a:lnTo>
                    <a:pt x="25" y="2662"/>
                  </a:lnTo>
                  <a:cubicBezTo>
                    <a:pt x="25" y="2669"/>
                    <a:pt x="19" y="2675"/>
                    <a:pt x="12" y="2675"/>
                  </a:cubicBezTo>
                  <a:cubicBezTo>
                    <a:pt x="6" y="2675"/>
                    <a:pt x="0" y="2669"/>
                    <a:pt x="0" y="2662"/>
                  </a:cubicBezTo>
                  <a:lnTo>
                    <a:pt x="0" y="2487"/>
                  </a:lnTo>
                  <a:cubicBezTo>
                    <a:pt x="0" y="2480"/>
                    <a:pt x="6" y="2475"/>
                    <a:pt x="12" y="2475"/>
                  </a:cubicBezTo>
                  <a:cubicBezTo>
                    <a:pt x="19" y="2475"/>
                    <a:pt x="25" y="2480"/>
                    <a:pt x="25" y="2487"/>
                  </a:cubicBezTo>
                  <a:close/>
                  <a:moveTo>
                    <a:pt x="25" y="2762"/>
                  </a:moveTo>
                  <a:lnTo>
                    <a:pt x="25" y="2937"/>
                  </a:lnTo>
                  <a:cubicBezTo>
                    <a:pt x="25" y="2944"/>
                    <a:pt x="19" y="2950"/>
                    <a:pt x="12" y="2950"/>
                  </a:cubicBezTo>
                  <a:cubicBezTo>
                    <a:pt x="6" y="2950"/>
                    <a:pt x="0" y="2944"/>
                    <a:pt x="0" y="2937"/>
                  </a:cubicBezTo>
                  <a:lnTo>
                    <a:pt x="0" y="2762"/>
                  </a:lnTo>
                  <a:cubicBezTo>
                    <a:pt x="0" y="2755"/>
                    <a:pt x="6" y="2750"/>
                    <a:pt x="12" y="2750"/>
                  </a:cubicBezTo>
                  <a:cubicBezTo>
                    <a:pt x="19" y="2750"/>
                    <a:pt x="25" y="2755"/>
                    <a:pt x="25" y="2762"/>
                  </a:cubicBezTo>
                  <a:close/>
                  <a:moveTo>
                    <a:pt x="25" y="3037"/>
                  </a:moveTo>
                  <a:lnTo>
                    <a:pt x="25" y="3212"/>
                  </a:lnTo>
                  <a:cubicBezTo>
                    <a:pt x="25" y="3219"/>
                    <a:pt x="19" y="3225"/>
                    <a:pt x="12" y="3225"/>
                  </a:cubicBezTo>
                  <a:cubicBezTo>
                    <a:pt x="6" y="3225"/>
                    <a:pt x="0" y="3219"/>
                    <a:pt x="0" y="3212"/>
                  </a:cubicBezTo>
                  <a:lnTo>
                    <a:pt x="0" y="3037"/>
                  </a:lnTo>
                  <a:cubicBezTo>
                    <a:pt x="0" y="3030"/>
                    <a:pt x="6" y="3025"/>
                    <a:pt x="12" y="3025"/>
                  </a:cubicBezTo>
                  <a:cubicBezTo>
                    <a:pt x="19" y="3025"/>
                    <a:pt x="25" y="3030"/>
                    <a:pt x="25" y="3037"/>
                  </a:cubicBezTo>
                  <a:close/>
                  <a:moveTo>
                    <a:pt x="25" y="3312"/>
                  </a:moveTo>
                  <a:lnTo>
                    <a:pt x="25" y="3487"/>
                  </a:lnTo>
                  <a:cubicBezTo>
                    <a:pt x="25" y="3494"/>
                    <a:pt x="19" y="3500"/>
                    <a:pt x="12" y="3500"/>
                  </a:cubicBezTo>
                  <a:cubicBezTo>
                    <a:pt x="6" y="3500"/>
                    <a:pt x="0" y="3494"/>
                    <a:pt x="0" y="3487"/>
                  </a:cubicBezTo>
                  <a:lnTo>
                    <a:pt x="0" y="3312"/>
                  </a:lnTo>
                  <a:cubicBezTo>
                    <a:pt x="0" y="3305"/>
                    <a:pt x="6" y="3300"/>
                    <a:pt x="12" y="3300"/>
                  </a:cubicBezTo>
                  <a:cubicBezTo>
                    <a:pt x="19" y="3300"/>
                    <a:pt x="25" y="3305"/>
                    <a:pt x="25" y="3312"/>
                  </a:cubicBezTo>
                  <a:close/>
                  <a:moveTo>
                    <a:pt x="25" y="3587"/>
                  </a:moveTo>
                  <a:lnTo>
                    <a:pt x="25" y="3762"/>
                  </a:lnTo>
                  <a:cubicBezTo>
                    <a:pt x="25" y="3769"/>
                    <a:pt x="19" y="3775"/>
                    <a:pt x="12" y="3775"/>
                  </a:cubicBezTo>
                  <a:cubicBezTo>
                    <a:pt x="6" y="3775"/>
                    <a:pt x="0" y="3769"/>
                    <a:pt x="0" y="3762"/>
                  </a:cubicBezTo>
                  <a:lnTo>
                    <a:pt x="0" y="3587"/>
                  </a:lnTo>
                  <a:cubicBezTo>
                    <a:pt x="0" y="3580"/>
                    <a:pt x="6" y="3575"/>
                    <a:pt x="12" y="3575"/>
                  </a:cubicBezTo>
                  <a:cubicBezTo>
                    <a:pt x="19" y="3575"/>
                    <a:pt x="25" y="3580"/>
                    <a:pt x="25" y="3587"/>
                  </a:cubicBezTo>
                  <a:close/>
                  <a:moveTo>
                    <a:pt x="25" y="3862"/>
                  </a:moveTo>
                  <a:lnTo>
                    <a:pt x="25" y="4037"/>
                  </a:lnTo>
                  <a:cubicBezTo>
                    <a:pt x="25" y="4044"/>
                    <a:pt x="19" y="4050"/>
                    <a:pt x="12" y="4050"/>
                  </a:cubicBezTo>
                  <a:cubicBezTo>
                    <a:pt x="6" y="4050"/>
                    <a:pt x="0" y="4044"/>
                    <a:pt x="0" y="4037"/>
                  </a:cubicBezTo>
                  <a:lnTo>
                    <a:pt x="0" y="3862"/>
                  </a:lnTo>
                  <a:cubicBezTo>
                    <a:pt x="0" y="3855"/>
                    <a:pt x="6" y="3850"/>
                    <a:pt x="12" y="3850"/>
                  </a:cubicBezTo>
                  <a:cubicBezTo>
                    <a:pt x="19" y="3850"/>
                    <a:pt x="25" y="3855"/>
                    <a:pt x="25" y="3862"/>
                  </a:cubicBezTo>
                  <a:close/>
                  <a:moveTo>
                    <a:pt x="25" y="4137"/>
                  </a:moveTo>
                  <a:lnTo>
                    <a:pt x="25" y="4312"/>
                  </a:lnTo>
                  <a:cubicBezTo>
                    <a:pt x="25" y="4319"/>
                    <a:pt x="19" y="4325"/>
                    <a:pt x="12" y="4325"/>
                  </a:cubicBezTo>
                  <a:cubicBezTo>
                    <a:pt x="6" y="4325"/>
                    <a:pt x="0" y="4319"/>
                    <a:pt x="0" y="4312"/>
                  </a:cubicBezTo>
                  <a:lnTo>
                    <a:pt x="0" y="4137"/>
                  </a:lnTo>
                  <a:cubicBezTo>
                    <a:pt x="0" y="4130"/>
                    <a:pt x="6" y="4125"/>
                    <a:pt x="12" y="4125"/>
                  </a:cubicBezTo>
                  <a:cubicBezTo>
                    <a:pt x="19" y="4125"/>
                    <a:pt x="25" y="4130"/>
                    <a:pt x="25" y="4137"/>
                  </a:cubicBezTo>
                  <a:close/>
                  <a:moveTo>
                    <a:pt x="25" y="4412"/>
                  </a:moveTo>
                  <a:lnTo>
                    <a:pt x="25" y="4587"/>
                  </a:lnTo>
                  <a:cubicBezTo>
                    <a:pt x="25" y="4594"/>
                    <a:pt x="19" y="4600"/>
                    <a:pt x="12" y="4600"/>
                  </a:cubicBezTo>
                  <a:cubicBezTo>
                    <a:pt x="6" y="4600"/>
                    <a:pt x="0" y="4594"/>
                    <a:pt x="0" y="4587"/>
                  </a:cubicBezTo>
                  <a:lnTo>
                    <a:pt x="0" y="4412"/>
                  </a:lnTo>
                  <a:cubicBezTo>
                    <a:pt x="0" y="4405"/>
                    <a:pt x="6" y="4400"/>
                    <a:pt x="12" y="4400"/>
                  </a:cubicBezTo>
                  <a:cubicBezTo>
                    <a:pt x="19" y="4400"/>
                    <a:pt x="25" y="4405"/>
                    <a:pt x="25" y="4412"/>
                  </a:cubicBezTo>
                  <a:close/>
                  <a:moveTo>
                    <a:pt x="25" y="4687"/>
                  </a:moveTo>
                  <a:lnTo>
                    <a:pt x="25" y="4862"/>
                  </a:lnTo>
                  <a:cubicBezTo>
                    <a:pt x="25" y="4869"/>
                    <a:pt x="19" y="4875"/>
                    <a:pt x="12" y="4875"/>
                  </a:cubicBezTo>
                  <a:cubicBezTo>
                    <a:pt x="6" y="4875"/>
                    <a:pt x="0" y="4869"/>
                    <a:pt x="0" y="4862"/>
                  </a:cubicBezTo>
                  <a:lnTo>
                    <a:pt x="0" y="4687"/>
                  </a:lnTo>
                  <a:cubicBezTo>
                    <a:pt x="0" y="4680"/>
                    <a:pt x="6" y="4675"/>
                    <a:pt x="12" y="4675"/>
                  </a:cubicBezTo>
                  <a:cubicBezTo>
                    <a:pt x="19" y="4675"/>
                    <a:pt x="25" y="4680"/>
                    <a:pt x="25" y="4687"/>
                  </a:cubicBezTo>
                  <a:close/>
                  <a:moveTo>
                    <a:pt x="25" y="4962"/>
                  </a:moveTo>
                  <a:lnTo>
                    <a:pt x="25" y="5137"/>
                  </a:lnTo>
                  <a:cubicBezTo>
                    <a:pt x="25" y="5144"/>
                    <a:pt x="19" y="5150"/>
                    <a:pt x="12" y="5150"/>
                  </a:cubicBezTo>
                  <a:cubicBezTo>
                    <a:pt x="6" y="5150"/>
                    <a:pt x="0" y="5144"/>
                    <a:pt x="0" y="5137"/>
                  </a:cubicBezTo>
                  <a:lnTo>
                    <a:pt x="0" y="4962"/>
                  </a:lnTo>
                  <a:cubicBezTo>
                    <a:pt x="0" y="4955"/>
                    <a:pt x="6" y="4950"/>
                    <a:pt x="12" y="4950"/>
                  </a:cubicBezTo>
                  <a:cubicBezTo>
                    <a:pt x="19" y="4950"/>
                    <a:pt x="25" y="4955"/>
                    <a:pt x="25" y="4962"/>
                  </a:cubicBezTo>
                  <a:close/>
                  <a:moveTo>
                    <a:pt x="25" y="5237"/>
                  </a:moveTo>
                  <a:lnTo>
                    <a:pt x="25" y="5412"/>
                  </a:lnTo>
                  <a:cubicBezTo>
                    <a:pt x="25" y="5419"/>
                    <a:pt x="19" y="5425"/>
                    <a:pt x="12" y="5425"/>
                  </a:cubicBezTo>
                  <a:cubicBezTo>
                    <a:pt x="6" y="5425"/>
                    <a:pt x="0" y="5419"/>
                    <a:pt x="0" y="5412"/>
                  </a:cubicBezTo>
                  <a:lnTo>
                    <a:pt x="0" y="5237"/>
                  </a:lnTo>
                  <a:cubicBezTo>
                    <a:pt x="0" y="5230"/>
                    <a:pt x="6" y="5225"/>
                    <a:pt x="12" y="5225"/>
                  </a:cubicBezTo>
                  <a:cubicBezTo>
                    <a:pt x="19" y="5225"/>
                    <a:pt x="25" y="5230"/>
                    <a:pt x="25" y="5237"/>
                  </a:cubicBezTo>
                  <a:close/>
                  <a:moveTo>
                    <a:pt x="25" y="5512"/>
                  </a:moveTo>
                  <a:lnTo>
                    <a:pt x="25" y="5687"/>
                  </a:lnTo>
                  <a:cubicBezTo>
                    <a:pt x="25" y="5694"/>
                    <a:pt x="19" y="5700"/>
                    <a:pt x="12" y="5700"/>
                  </a:cubicBezTo>
                  <a:cubicBezTo>
                    <a:pt x="6" y="5700"/>
                    <a:pt x="0" y="5694"/>
                    <a:pt x="0" y="5687"/>
                  </a:cubicBezTo>
                  <a:lnTo>
                    <a:pt x="0" y="5512"/>
                  </a:lnTo>
                  <a:cubicBezTo>
                    <a:pt x="0" y="5505"/>
                    <a:pt x="6" y="5500"/>
                    <a:pt x="12" y="5500"/>
                  </a:cubicBezTo>
                  <a:cubicBezTo>
                    <a:pt x="19" y="5500"/>
                    <a:pt x="25" y="5505"/>
                    <a:pt x="25" y="5512"/>
                  </a:cubicBezTo>
                  <a:close/>
                  <a:moveTo>
                    <a:pt x="25" y="5787"/>
                  </a:moveTo>
                  <a:lnTo>
                    <a:pt x="25" y="5962"/>
                  </a:lnTo>
                  <a:cubicBezTo>
                    <a:pt x="25" y="5969"/>
                    <a:pt x="19" y="5975"/>
                    <a:pt x="12" y="5975"/>
                  </a:cubicBezTo>
                  <a:cubicBezTo>
                    <a:pt x="6" y="5975"/>
                    <a:pt x="0" y="5969"/>
                    <a:pt x="0" y="5962"/>
                  </a:cubicBezTo>
                  <a:lnTo>
                    <a:pt x="0" y="5787"/>
                  </a:lnTo>
                  <a:cubicBezTo>
                    <a:pt x="0" y="5780"/>
                    <a:pt x="6" y="5775"/>
                    <a:pt x="12" y="5775"/>
                  </a:cubicBezTo>
                  <a:cubicBezTo>
                    <a:pt x="19" y="5775"/>
                    <a:pt x="25" y="5780"/>
                    <a:pt x="25" y="5787"/>
                  </a:cubicBezTo>
                  <a:close/>
                  <a:moveTo>
                    <a:pt x="25" y="6062"/>
                  </a:moveTo>
                  <a:lnTo>
                    <a:pt x="25" y="6237"/>
                  </a:lnTo>
                  <a:cubicBezTo>
                    <a:pt x="25" y="6244"/>
                    <a:pt x="19" y="6250"/>
                    <a:pt x="12" y="6250"/>
                  </a:cubicBezTo>
                  <a:cubicBezTo>
                    <a:pt x="6" y="6250"/>
                    <a:pt x="0" y="6244"/>
                    <a:pt x="0" y="6237"/>
                  </a:cubicBezTo>
                  <a:lnTo>
                    <a:pt x="0" y="6062"/>
                  </a:lnTo>
                  <a:cubicBezTo>
                    <a:pt x="0" y="6055"/>
                    <a:pt x="6" y="6050"/>
                    <a:pt x="12" y="6050"/>
                  </a:cubicBezTo>
                  <a:cubicBezTo>
                    <a:pt x="19" y="6050"/>
                    <a:pt x="25" y="6055"/>
                    <a:pt x="25" y="6062"/>
                  </a:cubicBezTo>
                  <a:close/>
                  <a:moveTo>
                    <a:pt x="25" y="6337"/>
                  </a:moveTo>
                  <a:lnTo>
                    <a:pt x="25" y="6512"/>
                  </a:lnTo>
                  <a:cubicBezTo>
                    <a:pt x="25" y="6519"/>
                    <a:pt x="19" y="6525"/>
                    <a:pt x="12" y="6525"/>
                  </a:cubicBezTo>
                  <a:cubicBezTo>
                    <a:pt x="6" y="6525"/>
                    <a:pt x="0" y="6519"/>
                    <a:pt x="0" y="6512"/>
                  </a:cubicBezTo>
                  <a:lnTo>
                    <a:pt x="0" y="6337"/>
                  </a:lnTo>
                  <a:cubicBezTo>
                    <a:pt x="0" y="6330"/>
                    <a:pt x="6" y="6325"/>
                    <a:pt x="12" y="6325"/>
                  </a:cubicBezTo>
                  <a:cubicBezTo>
                    <a:pt x="19" y="6325"/>
                    <a:pt x="25" y="6330"/>
                    <a:pt x="25" y="6337"/>
                  </a:cubicBezTo>
                  <a:close/>
                  <a:moveTo>
                    <a:pt x="25" y="6612"/>
                  </a:moveTo>
                  <a:lnTo>
                    <a:pt x="25" y="6787"/>
                  </a:lnTo>
                  <a:cubicBezTo>
                    <a:pt x="25" y="6794"/>
                    <a:pt x="19" y="6800"/>
                    <a:pt x="12" y="6800"/>
                  </a:cubicBezTo>
                  <a:cubicBezTo>
                    <a:pt x="6" y="6800"/>
                    <a:pt x="0" y="6794"/>
                    <a:pt x="0" y="6787"/>
                  </a:cubicBezTo>
                  <a:lnTo>
                    <a:pt x="0" y="6612"/>
                  </a:lnTo>
                  <a:cubicBezTo>
                    <a:pt x="0" y="6605"/>
                    <a:pt x="6" y="6600"/>
                    <a:pt x="12" y="6600"/>
                  </a:cubicBezTo>
                  <a:cubicBezTo>
                    <a:pt x="19" y="6600"/>
                    <a:pt x="25" y="6605"/>
                    <a:pt x="25" y="6612"/>
                  </a:cubicBezTo>
                  <a:close/>
                  <a:moveTo>
                    <a:pt x="25" y="6887"/>
                  </a:moveTo>
                  <a:lnTo>
                    <a:pt x="25" y="7062"/>
                  </a:lnTo>
                  <a:cubicBezTo>
                    <a:pt x="25" y="7069"/>
                    <a:pt x="19" y="7075"/>
                    <a:pt x="12" y="7075"/>
                  </a:cubicBezTo>
                  <a:cubicBezTo>
                    <a:pt x="6" y="7075"/>
                    <a:pt x="0" y="7069"/>
                    <a:pt x="0" y="7062"/>
                  </a:cubicBezTo>
                  <a:lnTo>
                    <a:pt x="0" y="6887"/>
                  </a:lnTo>
                  <a:cubicBezTo>
                    <a:pt x="0" y="6880"/>
                    <a:pt x="6" y="6875"/>
                    <a:pt x="12" y="6875"/>
                  </a:cubicBezTo>
                  <a:cubicBezTo>
                    <a:pt x="19" y="6875"/>
                    <a:pt x="25" y="6880"/>
                    <a:pt x="25" y="6887"/>
                  </a:cubicBezTo>
                  <a:close/>
                  <a:moveTo>
                    <a:pt x="25" y="7162"/>
                  </a:moveTo>
                  <a:lnTo>
                    <a:pt x="25" y="7337"/>
                  </a:lnTo>
                  <a:cubicBezTo>
                    <a:pt x="25" y="7344"/>
                    <a:pt x="19" y="7350"/>
                    <a:pt x="12" y="7350"/>
                  </a:cubicBezTo>
                  <a:cubicBezTo>
                    <a:pt x="6" y="7350"/>
                    <a:pt x="0" y="7344"/>
                    <a:pt x="0" y="7337"/>
                  </a:cubicBezTo>
                  <a:lnTo>
                    <a:pt x="0" y="7162"/>
                  </a:lnTo>
                  <a:cubicBezTo>
                    <a:pt x="0" y="7155"/>
                    <a:pt x="6" y="7150"/>
                    <a:pt x="12" y="7150"/>
                  </a:cubicBezTo>
                  <a:cubicBezTo>
                    <a:pt x="19" y="7150"/>
                    <a:pt x="25" y="7155"/>
                    <a:pt x="25" y="7162"/>
                  </a:cubicBezTo>
                  <a:close/>
                  <a:moveTo>
                    <a:pt x="25" y="7437"/>
                  </a:moveTo>
                  <a:lnTo>
                    <a:pt x="25" y="7612"/>
                  </a:lnTo>
                  <a:cubicBezTo>
                    <a:pt x="25" y="7619"/>
                    <a:pt x="19" y="7625"/>
                    <a:pt x="12" y="7625"/>
                  </a:cubicBezTo>
                  <a:cubicBezTo>
                    <a:pt x="6" y="7625"/>
                    <a:pt x="0" y="7619"/>
                    <a:pt x="0" y="7612"/>
                  </a:cubicBezTo>
                  <a:lnTo>
                    <a:pt x="0" y="7437"/>
                  </a:lnTo>
                  <a:cubicBezTo>
                    <a:pt x="0" y="7430"/>
                    <a:pt x="6" y="7425"/>
                    <a:pt x="12" y="7425"/>
                  </a:cubicBezTo>
                  <a:cubicBezTo>
                    <a:pt x="19" y="7425"/>
                    <a:pt x="25" y="7430"/>
                    <a:pt x="25" y="7437"/>
                  </a:cubicBezTo>
                  <a:close/>
                  <a:moveTo>
                    <a:pt x="25" y="7712"/>
                  </a:moveTo>
                  <a:lnTo>
                    <a:pt x="25" y="7887"/>
                  </a:lnTo>
                  <a:cubicBezTo>
                    <a:pt x="25" y="7894"/>
                    <a:pt x="19" y="7900"/>
                    <a:pt x="12" y="7900"/>
                  </a:cubicBezTo>
                  <a:cubicBezTo>
                    <a:pt x="6" y="7900"/>
                    <a:pt x="0" y="7894"/>
                    <a:pt x="0" y="7887"/>
                  </a:cubicBezTo>
                  <a:lnTo>
                    <a:pt x="0" y="7712"/>
                  </a:lnTo>
                  <a:cubicBezTo>
                    <a:pt x="0" y="7705"/>
                    <a:pt x="6" y="7700"/>
                    <a:pt x="12" y="7700"/>
                  </a:cubicBezTo>
                  <a:cubicBezTo>
                    <a:pt x="19" y="7700"/>
                    <a:pt x="25" y="7705"/>
                    <a:pt x="25" y="7712"/>
                  </a:cubicBezTo>
                  <a:close/>
                  <a:moveTo>
                    <a:pt x="25" y="7987"/>
                  </a:moveTo>
                  <a:lnTo>
                    <a:pt x="25" y="8162"/>
                  </a:lnTo>
                  <a:cubicBezTo>
                    <a:pt x="25" y="8169"/>
                    <a:pt x="19" y="8175"/>
                    <a:pt x="12" y="8175"/>
                  </a:cubicBezTo>
                  <a:cubicBezTo>
                    <a:pt x="6" y="8175"/>
                    <a:pt x="0" y="8169"/>
                    <a:pt x="0" y="8162"/>
                  </a:cubicBezTo>
                  <a:lnTo>
                    <a:pt x="0" y="7987"/>
                  </a:lnTo>
                  <a:cubicBezTo>
                    <a:pt x="0" y="7980"/>
                    <a:pt x="6" y="7975"/>
                    <a:pt x="12" y="7975"/>
                  </a:cubicBezTo>
                  <a:cubicBezTo>
                    <a:pt x="19" y="7975"/>
                    <a:pt x="25" y="7980"/>
                    <a:pt x="25" y="7987"/>
                  </a:cubicBezTo>
                  <a:close/>
                  <a:moveTo>
                    <a:pt x="25" y="8262"/>
                  </a:moveTo>
                  <a:lnTo>
                    <a:pt x="25" y="8437"/>
                  </a:lnTo>
                  <a:cubicBezTo>
                    <a:pt x="25" y="8444"/>
                    <a:pt x="19" y="8450"/>
                    <a:pt x="12" y="8450"/>
                  </a:cubicBezTo>
                  <a:cubicBezTo>
                    <a:pt x="6" y="8450"/>
                    <a:pt x="0" y="8444"/>
                    <a:pt x="0" y="8437"/>
                  </a:cubicBezTo>
                  <a:lnTo>
                    <a:pt x="0" y="8262"/>
                  </a:lnTo>
                  <a:cubicBezTo>
                    <a:pt x="0" y="8255"/>
                    <a:pt x="6" y="8250"/>
                    <a:pt x="12" y="8250"/>
                  </a:cubicBezTo>
                  <a:cubicBezTo>
                    <a:pt x="19" y="8250"/>
                    <a:pt x="25" y="8255"/>
                    <a:pt x="25" y="8262"/>
                  </a:cubicBezTo>
                  <a:close/>
                  <a:moveTo>
                    <a:pt x="25" y="8537"/>
                  </a:moveTo>
                  <a:lnTo>
                    <a:pt x="25" y="8712"/>
                  </a:lnTo>
                  <a:cubicBezTo>
                    <a:pt x="25" y="8719"/>
                    <a:pt x="19" y="8725"/>
                    <a:pt x="12" y="8725"/>
                  </a:cubicBezTo>
                  <a:cubicBezTo>
                    <a:pt x="6" y="8725"/>
                    <a:pt x="0" y="8719"/>
                    <a:pt x="0" y="8712"/>
                  </a:cubicBezTo>
                  <a:lnTo>
                    <a:pt x="0" y="8537"/>
                  </a:lnTo>
                  <a:cubicBezTo>
                    <a:pt x="0" y="8530"/>
                    <a:pt x="6" y="8525"/>
                    <a:pt x="12" y="8525"/>
                  </a:cubicBezTo>
                  <a:cubicBezTo>
                    <a:pt x="19" y="8525"/>
                    <a:pt x="25" y="8530"/>
                    <a:pt x="25" y="8537"/>
                  </a:cubicBezTo>
                  <a:close/>
                  <a:moveTo>
                    <a:pt x="25" y="8812"/>
                  </a:moveTo>
                  <a:lnTo>
                    <a:pt x="25" y="8987"/>
                  </a:lnTo>
                  <a:cubicBezTo>
                    <a:pt x="25" y="8994"/>
                    <a:pt x="19" y="9000"/>
                    <a:pt x="12" y="9000"/>
                  </a:cubicBezTo>
                  <a:cubicBezTo>
                    <a:pt x="6" y="9000"/>
                    <a:pt x="0" y="8994"/>
                    <a:pt x="0" y="8987"/>
                  </a:cubicBezTo>
                  <a:lnTo>
                    <a:pt x="0" y="8812"/>
                  </a:lnTo>
                  <a:cubicBezTo>
                    <a:pt x="0" y="8805"/>
                    <a:pt x="6" y="8800"/>
                    <a:pt x="12" y="8800"/>
                  </a:cubicBezTo>
                  <a:cubicBezTo>
                    <a:pt x="19" y="8800"/>
                    <a:pt x="25" y="8805"/>
                    <a:pt x="25" y="8812"/>
                  </a:cubicBezTo>
                  <a:close/>
                  <a:moveTo>
                    <a:pt x="25" y="9087"/>
                  </a:moveTo>
                  <a:lnTo>
                    <a:pt x="25" y="9262"/>
                  </a:lnTo>
                  <a:cubicBezTo>
                    <a:pt x="25" y="9269"/>
                    <a:pt x="19" y="9275"/>
                    <a:pt x="12" y="9275"/>
                  </a:cubicBezTo>
                  <a:cubicBezTo>
                    <a:pt x="6" y="9275"/>
                    <a:pt x="0" y="9269"/>
                    <a:pt x="0" y="9262"/>
                  </a:cubicBezTo>
                  <a:lnTo>
                    <a:pt x="0" y="9087"/>
                  </a:lnTo>
                  <a:cubicBezTo>
                    <a:pt x="0" y="9080"/>
                    <a:pt x="6" y="9075"/>
                    <a:pt x="12" y="9075"/>
                  </a:cubicBezTo>
                  <a:cubicBezTo>
                    <a:pt x="19" y="9075"/>
                    <a:pt x="25" y="9080"/>
                    <a:pt x="25" y="9087"/>
                  </a:cubicBezTo>
                  <a:close/>
                  <a:moveTo>
                    <a:pt x="25" y="9362"/>
                  </a:moveTo>
                  <a:lnTo>
                    <a:pt x="25" y="9537"/>
                  </a:lnTo>
                  <a:cubicBezTo>
                    <a:pt x="25" y="9544"/>
                    <a:pt x="19" y="9550"/>
                    <a:pt x="12" y="9550"/>
                  </a:cubicBezTo>
                  <a:cubicBezTo>
                    <a:pt x="6" y="9550"/>
                    <a:pt x="0" y="9544"/>
                    <a:pt x="0" y="9537"/>
                  </a:cubicBezTo>
                  <a:lnTo>
                    <a:pt x="0" y="9362"/>
                  </a:lnTo>
                  <a:cubicBezTo>
                    <a:pt x="0" y="9355"/>
                    <a:pt x="6" y="9350"/>
                    <a:pt x="12" y="9350"/>
                  </a:cubicBezTo>
                  <a:cubicBezTo>
                    <a:pt x="19" y="9350"/>
                    <a:pt x="25" y="9355"/>
                    <a:pt x="25" y="9362"/>
                  </a:cubicBezTo>
                  <a:close/>
                  <a:moveTo>
                    <a:pt x="25" y="9637"/>
                  </a:moveTo>
                  <a:lnTo>
                    <a:pt x="25" y="9812"/>
                  </a:lnTo>
                  <a:cubicBezTo>
                    <a:pt x="25" y="9819"/>
                    <a:pt x="19" y="9825"/>
                    <a:pt x="12" y="9825"/>
                  </a:cubicBezTo>
                  <a:cubicBezTo>
                    <a:pt x="6" y="9825"/>
                    <a:pt x="0" y="9819"/>
                    <a:pt x="0" y="9812"/>
                  </a:cubicBezTo>
                  <a:lnTo>
                    <a:pt x="0" y="9637"/>
                  </a:lnTo>
                  <a:cubicBezTo>
                    <a:pt x="0" y="9630"/>
                    <a:pt x="6" y="9625"/>
                    <a:pt x="12" y="9625"/>
                  </a:cubicBezTo>
                  <a:cubicBezTo>
                    <a:pt x="19" y="9625"/>
                    <a:pt x="25" y="9630"/>
                    <a:pt x="25" y="9637"/>
                  </a:cubicBezTo>
                  <a:close/>
                  <a:moveTo>
                    <a:pt x="25" y="9912"/>
                  </a:moveTo>
                  <a:lnTo>
                    <a:pt x="25" y="10087"/>
                  </a:lnTo>
                  <a:cubicBezTo>
                    <a:pt x="25" y="10094"/>
                    <a:pt x="19" y="10100"/>
                    <a:pt x="12" y="10100"/>
                  </a:cubicBezTo>
                  <a:cubicBezTo>
                    <a:pt x="6" y="10100"/>
                    <a:pt x="0" y="10094"/>
                    <a:pt x="0" y="10087"/>
                  </a:cubicBezTo>
                  <a:lnTo>
                    <a:pt x="0" y="9912"/>
                  </a:lnTo>
                  <a:cubicBezTo>
                    <a:pt x="0" y="9905"/>
                    <a:pt x="6" y="9900"/>
                    <a:pt x="12" y="9900"/>
                  </a:cubicBezTo>
                  <a:cubicBezTo>
                    <a:pt x="19" y="9900"/>
                    <a:pt x="25" y="9905"/>
                    <a:pt x="25" y="9912"/>
                  </a:cubicBezTo>
                  <a:close/>
                  <a:moveTo>
                    <a:pt x="25" y="10187"/>
                  </a:moveTo>
                  <a:lnTo>
                    <a:pt x="25" y="10362"/>
                  </a:lnTo>
                  <a:cubicBezTo>
                    <a:pt x="25" y="10369"/>
                    <a:pt x="19" y="10375"/>
                    <a:pt x="12" y="10375"/>
                  </a:cubicBezTo>
                  <a:cubicBezTo>
                    <a:pt x="6" y="10375"/>
                    <a:pt x="0" y="10369"/>
                    <a:pt x="0" y="10362"/>
                  </a:cubicBezTo>
                  <a:lnTo>
                    <a:pt x="0" y="10187"/>
                  </a:lnTo>
                  <a:cubicBezTo>
                    <a:pt x="0" y="10180"/>
                    <a:pt x="6" y="10175"/>
                    <a:pt x="12" y="10175"/>
                  </a:cubicBezTo>
                  <a:cubicBezTo>
                    <a:pt x="19" y="10175"/>
                    <a:pt x="25" y="10180"/>
                    <a:pt x="25" y="10187"/>
                  </a:cubicBezTo>
                  <a:close/>
                  <a:moveTo>
                    <a:pt x="25" y="10462"/>
                  </a:moveTo>
                  <a:lnTo>
                    <a:pt x="25" y="10637"/>
                  </a:lnTo>
                  <a:cubicBezTo>
                    <a:pt x="25" y="10644"/>
                    <a:pt x="19" y="10650"/>
                    <a:pt x="12" y="10650"/>
                  </a:cubicBezTo>
                  <a:cubicBezTo>
                    <a:pt x="6" y="10650"/>
                    <a:pt x="0" y="10644"/>
                    <a:pt x="0" y="10637"/>
                  </a:cubicBezTo>
                  <a:lnTo>
                    <a:pt x="0" y="10462"/>
                  </a:lnTo>
                  <a:cubicBezTo>
                    <a:pt x="0" y="10455"/>
                    <a:pt x="6" y="10450"/>
                    <a:pt x="12" y="10450"/>
                  </a:cubicBezTo>
                  <a:cubicBezTo>
                    <a:pt x="19" y="10450"/>
                    <a:pt x="25" y="10455"/>
                    <a:pt x="25" y="10462"/>
                  </a:cubicBezTo>
                  <a:close/>
                  <a:moveTo>
                    <a:pt x="25" y="10737"/>
                  </a:moveTo>
                  <a:lnTo>
                    <a:pt x="25" y="10912"/>
                  </a:lnTo>
                  <a:cubicBezTo>
                    <a:pt x="25" y="10919"/>
                    <a:pt x="19" y="10925"/>
                    <a:pt x="12" y="10925"/>
                  </a:cubicBezTo>
                  <a:cubicBezTo>
                    <a:pt x="6" y="10925"/>
                    <a:pt x="0" y="10919"/>
                    <a:pt x="0" y="10912"/>
                  </a:cubicBezTo>
                  <a:lnTo>
                    <a:pt x="0" y="10737"/>
                  </a:lnTo>
                  <a:cubicBezTo>
                    <a:pt x="0" y="10730"/>
                    <a:pt x="6" y="10725"/>
                    <a:pt x="12" y="10725"/>
                  </a:cubicBezTo>
                  <a:cubicBezTo>
                    <a:pt x="19" y="10725"/>
                    <a:pt x="25" y="10730"/>
                    <a:pt x="25" y="10737"/>
                  </a:cubicBezTo>
                  <a:close/>
                  <a:moveTo>
                    <a:pt x="25" y="11012"/>
                  </a:moveTo>
                  <a:lnTo>
                    <a:pt x="25" y="11187"/>
                  </a:lnTo>
                  <a:cubicBezTo>
                    <a:pt x="25" y="11194"/>
                    <a:pt x="19" y="11200"/>
                    <a:pt x="12" y="11200"/>
                  </a:cubicBezTo>
                  <a:cubicBezTo>
                    <a:pt x="6" y="11200"/>
                    <a:pt x="0" y="11194"/>
                    <a:pt x="0" y="11187"/>
                  </a:cubicBezTo>
                  <a:lnTo>
                    <a:pt x="0" y="11012"/>
                  </a:lnTo>
                  <a:cubicBezTo>
                    <a:pt x="0" y="11005"/>
                    <a:pt x="6" y="11000"/>
                    <a:pt x="12" y="11000"/>
                  </a:cubicBezTo>
                  <a:cubicBezTo>
                    <a:pt x="19" y="11000"/>
                    <a:pt x="25" y="11005"/>
                    <a:pt x="25" y="11012"/>
                  </a:cubicBezTo>
                  <a:close/>
                  <a:moveTo>
                    <a:pt x="25" y="11287"/>
                  </a:moveTo>
                  <a:lnTo>
                    <a:pt x="25" y="11462"/>
                  </a:lnTo>
                  <a:cubicBezTo>
                    <a:pt x="25" y="11469"/>
                    <a:pt x="19" y="11475"/>
                    <a:pt x="12" y="11475"/>
                  </a:cubicBezTo>
                  <a:cubicBezTo>
                    <a:pt x="6" y="11475"/>
                    <a:pt x="0" y="11469"/>
                    <a:pt x="0" y="11462"/>
                  </a:cubicBezTo>
                  <a:lnTo>
                    <a:pt x="0" y="11287"/>
                  </a:lnTo>
                  <a:cubicBezTo>
                    <a:pt x="0" y="11280"/>
                    <a:pt x="6" y="11275"/>
                    <a:pt x="12" y="11275"/>
                  </a:cubicBezTo>
                  <a:cubicBezTo>
                    <a:pt x="19" y="11275"/>
                    <a:pt x="25" y="11280"/>
                    <a:pt x="25" y="11287"/>
                  </a:cubicBezTo>
                  <a:close/>
                  <a:moveTo>
                    <a:pt x="25" y="11562"/>
                  </a:moveTo>
                  <a:lnTo>
                    <a:pt x="25" y="11737"/>
                  </a:lnTo>
                  <a:cubicBezTo>
                    <a:pt x="25" y="11744"/>
                    <a:pt x="19" y="11750"/>
                    <a:pt x="12" y="11750"/>
                  </a:cubicBezTo>
                  <a:cubicBezTo>
                    <a:pt x="6" y="11750"/>
                    <a:pt x="0" y="11744"/>
                    <a:pt x="0" y="11737"/>
                  </a:cubicBezTo>
                  <a:lnTo>
                    <a:pt x="0" y="11562"/>
                  </a:lnTo>
                  <a:cubicBezTo>
                    <a:pt x="0" y="11555"/>
                    <a:pt x="6" y="11550"/>
                    <a:pt x="12" y="11550"/>
                  </a:cubicBezTo>
                  <a:cubicBezTo>
                    <a:pt x="19" y="11550"/>
                    <a:pt x="25" y="11555"/>
                    <a:pt x="25" y="11562"/>
                  </a:cubicBezTo>
                  <a:close/>
                  <a:moveTo>
                    <a:pt x="25" y="11837"/>
                  </a:moveTo>
                  <a:lnTo>
                    <a:pt x="25" y="12012"/>
                  </a:lnTo>
                  <a:cubicBezTo>
                    <a:pt x="25" y="12019"/>
                    <a:pt x="19" y="12025"/>
                    <a:pt x="12" y="12025"/>
                  </a:cubicBezTo>
                  <a:cubicBezTo>
                    <a:pt x="6" y="12025"/>
                    <a:pt x="0" y="12019"/>
                    <a:pt x="0" y="12012"/>
                  </a:cubicBezTo>
                  <a:lnTo>
                    <a:pt x="0" y="11837"/>
                  </a:lnTo>
                  <a:cubicBezTo>
                    <a:pt x="0" y="11830"/>
                    <a:pt x="6" y="11825"/>
                    <a:pt x="12" y="11825"/>
                  </a:cubicBezTo>
                  <a:cubicBezTo>
                    <a:pt x="19" y="11825"/>
                    <a:pt x="25" y="11830"/>
                    <a:pt x="25" y="11837"/>
                  </a:cubicBezTo>
                  <a:close/>
                  <a:moveTo>
                    <a:pt x="25" y="12112"/>
                  </a:moveTo>
                  <a:lnTo>
                    <a:pt x="25" y="12287"/>
                  </a:lnTo>
                  <a:cubicBezTo>
                    <a:pt x="25" y="12294"/>
                    <a:pt x="19" y="12300"/>
                    <a:pt x="12" y="12300"/>
                  </a:cubicBezTo>
                  <a:cubicBezTo>
                    <a:pt x="6" y="12300"/>
                    <a:pt x="0" y="12294"/>
                    <a:pt x="0" y="12287"/>
                  </a:cubicBezTo>
                  <a:lnTo>
                    <a:pt x="0" y="12112"/>
                  </a:lnTo>
                  <a:cubicBezTo>
                    <a:pt x="0" y="12105"/>
                    <a:pt x="6" y="12100"/>
                    <a:pt x="12" y="12100"/>
                  </a:cubicBezTo>
                  <a:cubicBezTo>
                    <a:pt x="19" y="12100"/>
                    <a:pt x="25" y="12105"/>
                    <a:pt x="25" y="12112"/>
                  </a:cubicBezTo>
                  <a:close/>
                  <a:moveTo>
                    <a:pt x="25" y="12387"/>
                  </a:moveTo>
                  <a:lnTo>
                    <a:pt x="25" y="12562"/>
                  </a:lnTo>
                  <a:cubicBezTo>
                    <a:pt x="25" y="12569"/>
                    <a:pt x="19" y="12575"/>
                    <a:pt x="12" y="12575"/>
                  </a:cubicBezTo>
                  <a:cubicBezTo>
                    <a:pt x="6" y="12575"/>
                    <a:pt x="0" y="12569"/>
                    <a:pt x="0" y="12562"/>
                  </a:cubicBezTo>
                  <a:lnTo>
                    <a:pt x="0" y="12387"/>
                  </a:lnTo>
                  <a:cubicBezTo>
                    <a:pt x="0" y="12380"/>
                    <a:pt x="6" y="12375"/>
                    <a:pt x="12" y="12375"/>
                  </a:cubicBezTo>
                  <a:cubicBezTo>
                    <a:pt x="19" y="12375"/>
                    <a:pt x="25" y="12380"/>
                    <a:pt x="25" y="12387"/>
                  </a:cubicBezTo>
                  <a:close/>
                  <a:moveTo>
                    <a:pt x="25" y="12662"/>
                  </a:moveTo>
                  <a:lnTo>
                    <a:pt x="25" y="12837"/>
                  </a:lnTo>
                  <a:cubicBezTo>
                    <a:pt x="25" y="12844"/>
                    <a:pt x="19" y="12850"/>
                    <a:pt x="12" y="12850"/>
                  </a:cubicBezTo>
                  <a:cubicBezTo>
                    <a:pt x="6" y="12850"/>
                    <a:pt x="0" y="12844"/>
                    <a:pt x="0" y="12837"/>
                  </a:cubicBezTo>
                  <a:lnTo>
                    <a:pt x="0" y="12662"/>
                  </a:lnTo>
                  <a:cubicBezTo>
                    <a:pt x="0" y="12655"/>
                    <a:pt x="6" y="12650"/>
                    <a:pt x="12" y="12650"/>
                  </a:cubicBezTo>
                  <a:cubicBezTo>
                    <a:pt x="19" y="12650"/>
                    <a:pt x="25" y="12655"/>
                    <a:pt x="25" y="12662"/>
                  </a:cubicBezTo>
                  <a:close/>
                  <a:moveTo>
                    <a:pt x="25" y="12937"/>
                  </a:moveTo>
                  <a:lnTo>
                    <a:pt x="25" y="13112"/>
                  </a:lnTo>
                  <a:cubicBezTo>
                    <a:pt x="25" y="13119"/>
                    <a:pt x="19" y="13125"/>
                    <a:pt x="12" y="13125"/>
                  </a:cubicBezTo>
                  <a:cubicBezTo>
                    <a:pt x="6" y="13125"/>
                    <a:pt x="0" y="13119"/>
                    <a:pt x="0" y="13112"/>
                  </a:cubicBezTo>
                  <a:lnTo>
                    <a:pt x="0" y="12937"/>
                  </a:lnTo>
                  <a:cubicBezTo>
                    <a:pt x="0" y="12930"/>
                    <a:pt x="6" y="12925"/>
                    <a:pt x="12" y="12925"/>
                  </a:cubicBezTo>
                  <a:cubicBezTo>
                    <a:pt x="19" y="12925"/>
                    <a:pt x="25" y="12930"/>
                    <a:pt x="25" y="12937"/>
                  </a:cubicBezTo>
                  <a:close/>
                  <a:moveTo>
                    <a:pt x="25" y="13212"/>
                  </a:moveTo>
                  <a:lnTo>
                    <a:pt x="25" y="13387"/>
                  </a:lnTo>
                  <a:cubicBezTo>
                    <a:pt x="25" y="13394"/>
                    <a:pt x="19" y="13400"/>
                    <a:pt x="12" y="13400"/>
                  </a:cubicBezTo>
                  <a:cubicBezTo>
                    <a:pt x="6" y="13400"/>
                    <a:pt x="0" y="13394"/>
                    <a:pt x="0" y="13387"/>
                  </a:cubicBezTo>
                  <a:lnTo>
                    <a:pt x="0" y="13212"/>
                  </a:lnTo>
                  <a:cubicBezTo>
                    <a:pt x="0" y="13205"/>
                    <a:pt x="6" y="13200"/>
                    <a:pt x="12" y="13200"/>
                  </a:cubicBezTo>
                  <a:cubicBezTo>
                    <a:pt x="19" y="13200"/>
                    <a:pt x="25" y="13205"/>
                    <a:pt x="25" y="13212"/>
                  </a:cubicBezTo>
                  <a:close/>
                  <a:moveTo>
                    <a:pt x="25" y="13487"/>
                  </a:moveTo>
                  <a:lnTo>
                    <a:pt x="25" y="13550"/>
                  </a:lnTo>
                  <a:cubicBezTo>
                    <a:pt x="25" y="13557"/>
                    <a:pt x="19" y="13562"/>
                    <a:pt x="12" y="13562"/>
                  </a:cubicBezTo>
                  <a:cubicBezTo>
                    <a:pt x="6" y="13562"/>
                    <a:pt x="0" y="13557"/>
                    <a:pt x="0" y="13550"/>
                  </a:cubicBezTo>
                  <a:lnTo>
                    <a:pt x="0" y="13487"/>
                  </a:lnTo>
                  <a:cubicBezTo>
                    <a:pt x="0" y="13480"/>
                    <a:pt x="6" y="13475"/>
                    <a:pt x="12" y="13475"/>
                  </a:cubicBezTo>
                  <a:cubicBezTo>
                    <a:pt x="19" y="13475"/>
                    <a:pt x="25" y="13480"/>
                    <a:pt x="25" y="13487"/>
                  </a:cubicBezTo>
                  <a:close/>
                </a:path>
              </a:pathLst>
            </a:custGeom>
            <a:solidFill>
              <a:srgbClr val="DDDDDD"/>
            </a:solidFill>
            <a:ln w="3175" cap="flat">
              <a:solidFill>
                <a:srgbClr val="DDDDDD"/>
              </a:solidFill>
              <a:prstDash val="solid"/>
              <a:bevel/>
              <a:headEnd/>
              <a:tailEnd/>
            </a:ln>
          </p:spPr>
          <p:txBody>
            <a:bodyPr/>
            <a:lstStyle/>
            <a:p>
              <a:endParaRPr lang="en-US"/>
            </a:p>
          </p:txBody>
        </p:sp>
        <p:sp>
          <p:nvSpPr>
            <p:cNvPr id="24" name="Freeform 139"/>
            <p:cNvSpPr>
              <a:spLocks noEditPoints="1"/>
            </p:cNvSpPr>
            <p:nvPr/>
          </p:nvSpPr>
          <p:spPr bwMode="auto">
            <a:xfrm>
              <a:off x="3019425" y="1463675"/>
              <a:ext cx="9525" cy="4935538"/>
            </a:xfrm>
            <a:custGeom>
              <a:avLst/>
              <a:gdLst>
                <a:gd name="T0" fmla="*/ 2147483647 w 25"/>
                <a:gd name="T1" fmla="*/ 0 h 13562"/>
                <a:gd name="T2" fmla="*/ 0 w 25"/>
                <a:gd name="T3" fmla="*/ 2147483647 h 13562"/>
                <a:gd name="T4" fmla="*/ 0 w 25"/>
                <a:gd name="T5" fmla="*/ 2147483647 h 13562"/>
                <a:gd name="T6" fmla="*/ 2147483647 w 25"/>
                <a:gd name="T7" fmla="*/ 2147483647 h 13562"/>
                <a:gd name="T8" fmla="*/ 2147483647 w 25"/>
                <a:gd name="T9" fmla="*/ 2147483647 h 13562"/>
                <a:gd name="T10" fmla="*/ 2147483647 w 25"/>
                <a:gd name="T11" fmla="*/ 2147483647 h 13562"/>
                <a:gd name="T12" fmla="*/ 2147483647 w 25"/>
                <a:gd name="T13" fmla="*/ 2147483647 h 13562"/>
                <a:gd name="T14" fmla="*/ 2147483647 w 25"/>
                <a:gd name="T15" fmla="*/ 2147483647 h 13562"/>
                <a:gd name="T16" fmla="*/ 0 w 25"/>
                <a:gd name="T17" fmla="*/ 2147483647 h 13562"/>
                <a:gd name="T18" fmla="*/ 0 w 25"/>
                <a:gd name="T19" fmla="*/ 2147483647 h 13562"/>
                <a:gd name="T20" fmla="*/ 2147483647 w 25"/>
                <a:gd name="T21" fmla="*/ 2147483647 h 13562"/>
                <a:gd name="T22" fmla="*/ 2147483647 w 25"/>
                <a:gd name="T23" fmla="*/ 2147483647 h 13562"/>
                <a:gd name="T24" fmla="*/ 2147483647 w 25"/>
                <a:gd name="T25" fmla="*/ 2147483647 h 13562"/>
                <a:gd name="T26" fmla="*/ 2147483647 w 25"/>
                <a:gd name="T27" fmla="*/ 2147483647 h 13562"/>
                <a:gd name="T28" fmla="*/ 2147483647 w 25"/>
                <a:gd name="T29" fmla="*/ 2147483647 h 13562"/>
                <a:gd name="T30" fmla="*/ 0 w 25"/>
                <a:gd name="T31" fmla="*/ 2147483647 h 13562"/>
                <a:gd name="T32" fmla="*/ 0 w 25"/>
                <a:gd name="T33" fmla="*/ 2147483647 h 13562"/>
                <a:gd name="T34" fmla="*/ 2147483647 w 25"/>
                <a:gd name="T35" fmla="*/ 2147483647 h 13562"/>
                <a:gd name="T36" fmla="*/ 2147483647 w 25"/>
                <a:gd name="T37" fmla="*/ 2147483647 h 13562"/>
                <a:gd name="T38" fmla="*/ 2147483647 w 25"/>
                <a:gd name="T39" fmla="*/ 2147483647 h 13562"/>
                <a:gd name="T40" fmla="*/ 2147483647 w 25"/>
                <a:gd name="T41" fmla="*/ 2147483647 h 13562"/>
                <a:gd name="T42" fmla="*/ 2147483647 w 25"/>
                <a:gd name="T43" fmla="*/ 2147483647 h 13562"/>
                <a:gd name="T44" fmla="*/ 0 w 25"/>
                <a:gd name="T45" fmla="*/ 2147483647 h 13562"/>
                <a:gd name="T46" fmla="*/ 0 w 25"/>
                <a:gd name="T47" fmla="*/ 2147483647 h 13562"/>
                <a:gd name="T48" fmla="*/ 2147483647 w 25"/>
                <a:gd name="T49" fmla="*/ 2147483647 h 13562"/>
                <a:gd name="T50" fmla="*/ 2147483647 w 25"/>
                <a:gd name="T51" fmla="*/ 2147483647 h 13562"/>
                <a:gd name="T52" fmla="*/ 2147483647 w 25"/>
                <a:gd name="T53" fmla="*/ 2147483647 h 13562"/>
                <a:gd name="T54" fmla="*/ 2147483647 w 25"/>
                <a:gd name="T55" fmla="*/ 2147483647 h 13562"/>
                <a:gd name="T56" fmla="*/ 2147483647 w 25"/>
                <a:gd name="T57" fmla="*/ 2147483647 h 13562"/>
                <a:gd name="T58" fmla="*/ 0 w 25"/>
                <a:gd name="T59" fmla="*/ 2147483647 h 13562"/>
                <a:gd name="T60" fmla="*/ 0 w 25"/>
                <a:gd name="T61" fmla="*/ 2147483647 h 13562"/>
                <a:gd name="T62" fmla="*/ 2147483647 w 25"/>
                <a:gd name="T63" fmla="*/ 2147483647 h 13562"/>
                <a:gd name="T64" fmla="*/ 2147483647 w 25"/>
                <a:gd name="T65" fmla="*/ 2147483647 h 13562"/>
                <a:gd name="T66" fmla="*/ 2147483647 w 25"/>
                <a:gd name="T67" fmla="*/ 2147483647 h 13562"/>
                <a:gd name="T68" fmla="*/ 2147483647 w 25"/>
                <a:gd name="T69" fmla="*/ 2147483647 h 13562"/>
                <a:gd name="T70" fmla="*/ 2147483647 w 25"/>
                <a:gd name="T71" fmla="*/ 2147483647 h 13562"/>
                <a:gd name="T72" fmla="*/ 0 w 25"/>
                <a:gd name="T73" fmla="*/ 2147483647 h 13562"/>
                <a:gd name="T74" fmla="*/ 0 w 25"/>
                <a:gd name="T75" fmla="*/ 2147483647 h 13562"/>
                <a:gd name="T76" fmla="*/ 2147483647 w 25"/>
                <a:gd name="T77" fmla="*/ 2147483647 h 13562"/>
                <a:gd name="T78" fmla="*/ 2147483647 w 25"/>
                <a:gd name="T79" fmla="*/ 2147483647 h 13562"/>
                <a:gd name="T80" fmla="*/ 2147483647 w 25"/>
                <a:gd name="T81" fmla="*/ 2147483647 h 13562"/>
                <a:gd name="T82" fmla="*/ 2147483647 w 25"/>
                <a:gd name="T83" fmla="*/ 2147483647 h 13562"/>
                <a:gd name="T84" fmla="*/ 2147483647 w 25"/>
                <a:gd name="T85" fmla="*/ 2147483647 h 13562"/>
                <a:gd name="T86" fmla="*/ 0 w 25"/>
                <a:gd name="T87" fmla="*/ 2147483647 h 13562"/>
                <a:gd name="T88" fmla="*/ 0 w 25"/>
                <a:gd name="T89" fmla="*/ 2147483647 h 13562"/>
                <a:gd name="T90" fmla="*/ 2147483647 w 25"/>
                <a:gd name="T91" fmla="*/ 2147483647 h 13562"/>
                <a:gd name="T92" fmla="*/ 2147483647 w 25"/>
                <a:gd name="T93" fmla="*/ 2147483647 h 13562"/>
                <a:gd name="T94" fmla="*/ 2147483647 w 25"/>
                <a:gd name="T95" fmla="*/ 2147483647 h 13562"/>
                <a:gd name="T96" fmla="*/ 2147483647 w 25"/>
                <a:gd name="T97" fmla="*/ 2147483647 h 13562"/>
                <a:gd name="T98" fmla="*/ 2147483647 w 25"/>
                <a:gd name="T99" fmla="*/ 2147483647 h 13562"/>
                <a:gd name="T100" fmla="*/ 0 w 25"/>
                <a:gd name="T101" fmla="*/ 2147483647 h 13562"/>
                <a:gd name="T102" fmla="*/ 0 w 25"/>
                <a:gd name="T103" fmla="*/ 2147483647 h 13562"/>
                <a:gd name="T104" fmla="*/ 2147483647 w 25"/>
                <a:gd name="T105" fmla="*/ 2147483647 h 13562"/>
                <a:gd name="T106" fmla="*/ 2147483647 w 25"/>
                <a:gd name="T107" fmla="*/ 2147483647 h 13562"/>
                <a:gd name="T108" fmla="*/ 2147483647 w 25"/>
                <a:gd name="T109" fmla="*/ 2147483647 h 13562"/>
                <a:gd name="T110" fmla="*/ 2147483647 w 25"/>
                <a:gd name="T111" fmla="*/ 2147483647 h 13562"/>
                <a:gd name="T112" fmla="*/ 2147483647 w 25"/>
                <a:gd name="T113" fmla="*/ 2147483647 h 13562"/>
                <a:gd name="T114" fmla="*/ 0 w 25"/>
                <a:gd name="T115" fmla="*/ 2147483647 h 1356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5"/>
                <a:gd name="T175" fmla="*/ 0 h 13562"/>
                <a:gd name="T176" fmla="*/ 25 w 25"/>
                <a:gd name="T177" fmla="*/ 13562 h 1356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5" h="13562">
                  <a:moveTo>
                    <a:pt x="25" y="12"/>
                  </a:moveTo>
                  <a:lnTo>
                    <a:pt x="25" y="187"/>
                  </a:lnTo>
                  <a:cubicBezTo>
                    <a:pt x="25" y="194"/>
                    <a:pt x="19" y="200"/>
                    <a:pt x="12" y="200"/>
                  </a:cubicBezTo>
                  <a:cubicBezTo>
                    <a:pt x="6" y="200"/>
                    <a:pt x="0" y="194"/>
                    <a:pt x="0" y="187"/>
                  </a:cubicBezTo>
                  <a:lnTo>
                    <a:pt x="0" y="12"/>
                  </a:lnTo>
                  <a:cubicBezTo>
                    <a:pt x="0" y="5"/>
                    <a:pt x="6" y="0"/>
                    <a:pt x="12" y="0"/>
                  </a:cubicBezTo>
                  <a:cubicBezTo>
                    <a:pt x="19" y="0"/>
                    <a:pt x="25" y="5"/>
                    <a:pt x="25" y="12"/>
                  </a:cubicBezTo>
                  <a:close/>
                  <a:moveTo>
                    <a:pt x="25" y="287"/>
                  </a:moveTo>
                  <a:lnTo>
                    <a:pt x="25" y="462"/>
                  </a:lnTo>
                  <a:cubicBezTo>
                    <a:pt x="25" y="469"/>
                    <a:pt x="19" y="475"/>
                    <a:pt x="12" y="475"/>
                  </a:cubicBezTo>
                  <a:cubicBezTo>
                    <a:pt x="6" y="475"/>
                    <a:pt x="0" y="469"/>
                    <a:pt x="0" y="462"/>
                  </a:cubicBezTo>
                  <a:lnTo>
                    <a:pt x="0" y="287"/>
                  </a:lnTo>
                  <a:cubicBezTo>
                    <a:pt x="0" y="280"/>
                    <a:pt x="6" y="275"/>
                    <a:pt x="12" y="275"/>
                  </a:cubicBezTo>
                  <a:cubicBezTo>
                    <a:pt x="19" y="275"/>
                    <a:pt x="25" y="280"/>
                    <a:pt x="25" y="287"/>
                  </a:cubicBezTo>
                  <a:close/>
                  <a:moveTo>
                    <a:pt x="25" y="562"/>
                  </a:moveTo>
                  <a:lnTo>
                    <a:pt x="25" y="737"/>
                  </a:lnTo>
                  <a:cubicBezTo>
                    <a:pt x="25" y="744"/>
                    <a:pt x="19" y="750"/>
                    <a:pt x="12" y="750"/>
                  </a:cubicBezTo>
                  <a:cubicBezTo>
                    <a:pt x="6" y="750"/>
                    <a:pt x="0" y="744"/>
                    <a:pt x="0" y="737"/>
                  </a:cubicBezTo>
                  <a:lnTo>
                    <a:pt x="0" y="562"/>
                  </a:lnTo>
                  <a:cubicBezTo>
                    <a:pt x="0" y="555"/>
                    <a:pt x="6" y="550"/>
                    <a:pt x="12" y="550"/>
                  </a:cubicBezTo>
                  <a:cubicBezTo>
                    <a:pt x="19" y="550"/>
                    <a:pt x="25" y="555"/>
                    <a:pt x="25" y="562"/>
                  </a:cubicBezTo>
                  <a:close/>
                  <a:moveTo>
                    <a:pt x="25" y="837"/>
                  </a:moveTo>
                  <a:lnTo>
                    <a:pt x="25" y="1012"/>
                  </a:lnTo>
                  <a:cubicBezTo>
                    <a:pt x="25" y="1019"/>
                    <a:pt x="19" y="1025"/>
                    <a:pt x="12" y="1025"/>
                  </a:cubicBezTo>
                  <a:cubicBezTo>
                    <a:pt x="6" y="1025"/>
                    <a:pt x="0" y="1019"/>
                    <a:pt x="0" y="1012"/>
                  </a:cubicBezTo>
                  <a:lnTo>
                    <a:pt x="0" y="837"/>
                  </a:lnTo>
                  <a:cubicBezTo>
                    <a:pt x="0" y="830"/>
                    <a:pt x="6" y="825"/>
                    <a:pt x="12" y="825"/>
                  </a:cubicBezTo>
                  <a:cubicBezTo>
                    <a:pt x="19" y="825"/>
                    <a:pt x="25" y="830"/>
                    <a:pt x="25" y="837"/>
                  </a:cubicBezTo>
                  <a:close/>
                  <a:moveTo>
                    <a:pt x="25" y="1112"/>
                  </a:moveTo>
                  <a:lnTo>
                    <a:pt x="25" y="1287"/>
                  </a:lnTo>
                  <a:cubicBezTo>
                    <a:pt x="25" y="1294"/>
                    <a:pt x="19" y="1300"/>
                    <a:pt x="12" y="1300"/>
                  </a:cubicBezTo>
                  <a:cubicBezTo>
                    <a:pt x="6" y="1300"/>
                    <a:pt x="0" y="1294"/>
                    <a:pt x="0" y="1287"/>
                  </a:cubicBezTo>
                  <a:lnTo>
                    <a:pt x="0" y="1112"/>
                  </a:lnTo>
                  <a:cubicBezTo>
                    <a:pt x="0" y="1105"/>
                    <a:pt x="6" y="1100"/>
                    <a:pt x="12" y="1100"/>
                  </a:cubicBezTo>
                  <a:cubicBezTo>
                    <a:pt x="19" y="1100"/>
                    <a:pt x="25" y="1105"/>
                    <a:pt x="25" y="1112"/>
                  </a:cubicBezTo>
                  <a:close/>
                  <a:moveTo>
                    <a:pt x="25" y="1387"/>
                  </a:moveTo>
                  <a:lnTo>
                    <a:pt x="25" y="1562"/>
                  </a:lnTo>
                  <a:cubicBezTo>
                    <a:pt x="25" y="1569"/>
                    <a:pt x="19" y="1575"/>
                    <a:pt x="12" y="1575"/>
                  </a:cubicBezTo>
                  <a:cubicBezTo>
                    <a:pt x="6" y="1575"/>
                    <a:pt x="0" y="1569"/>
                    <a:pt x="0" y="1562"/>
                  </a:cubicBezTo>
                  <a:lnTo>
                    <a:pt x="0" y="1387"/>
                  </a:lnTo>
                  <a:cubicBezTo>
                    <a:pt x="0" y="1380"/>
                    <a:pt x="6" y="1375"/>
                    <a:pt x="12" y="1375"/>
                  </a:cubicBezTo>
                  <a:cubicBezTo>
                    <a:pt x="19" y="1375"/>
                    <a:pt x="25" y="1380"/>
                    <a:pt x="25" y="1387"/>
                  </a:cubicBezTo>
                  <a:close/>
                  <a:moveTo>
                    <a:pt x="25" y="1662"/>
                  </a:moveTo>
                  <a:lnTo>
                    <a:pt x="25" y="1837"/>
                  </a:lnTo>
                  <a:cubicBezTo>
                    <a:pt x="25" y="1844"/>
                    <a:pt x="19" y="1850"/>
                    <a:pt x="12" y="1850"/>
                  </a:cubicBezTo>
                  <a:cubicBezTo>
                    <a:pt x="6" y="1850"/>
                    <a:pt x="0" y="1844"/>
                    <a:pt x="0" y="1837"/>
                  </a:cubicBezTo>
                  <a:lnTo>
                    <a:pt x="0" y="1662"/>
                  </a:lnTo>
                  <a:cubicBezTo>
                    <a:pt x="0" y="1655"/>
                    <a:pt x="6" y="1650"/>
                    <a:pt x="12" y="1650"/>
                  </a:cubicBezTo>
                  <a:cubicBezTo>
                    <a:pt x="19" y="1650"/>
                    <a:pt x="25" y="1655"/>
                    <a:pt x="25" y="1662"/>
                  </a:cubicBezTo>
                  <a:close/>
                  <a:moveTo>
                    <a:pt x="25" y="1937"/>
                  </a:moveTo>
                  <a:lnTo>
                    <a:pt x="25" y="2112"/>
                  </a:lnTo>
                  <a:cubicBezTo>
                    <a:pt x="25" y="2119"/>
                    <a:pt x="19" y="2125"/>
                    <a:pt x="12" y="2125"/>
                  </a:cubicBezTo>
                  <a:cubicBezTo>
                    <a:pt x="6" y="2125"/>
                    <a:pt x="0" y="2119"/>
                    <a:pt x="0" y="2112"/>
                  </a:cubicBezTo>
                  <a:lnTo>
                    <a:pt x="0" y="1937"/>
                  </a:lnTo>
                  <a:cubicBezTo>
                    <a:pt x="0" y="1930"/>
                    <a:pt x="6" y="1925"/>
                    <a:pt x="12" y="1925"/>
                  </a:cubicBezTo>
                  <a:cubicBezTo>
                    <a:pt x="19" y="1925"/>
                    <a:pt x="25" y="1930"/>
                    <a:pt x="25" y="1937"/>
                  </a:cubicBezTo>
                  <a:close/>
                  <a:moveTo>
                    <a:pt x="25" y="2212"/>
                  </a:moveTo>
                  <a:lnTo>
                    <a:pt x="25" y="2387"/>
                  </a:lnTo>
                  <a:cubicBezTo>
                    <a:pt x="25" y="2394"/>
                    <a:pt x="19" y="2400"/>
                    <a:pt x="12" y="2400"/>
                  </a:cubicBezTo>
                  <a:cubicBezTo>
                    <a:pt x="6" y="2400"/>
                    <a:pt x="0" y="2394"/>
                    <a:pt x="0" y="2387"/>
                  </a:cubicBezTo>
                  <a:lnTo>
                    <a:pt x="0" y="2212"/>
                  </a:lnTo>
                  <a:cubicBezTo>
                    <a:pt x="0" y="2205"/>
                    <a:pt x="6" y="2200"/>
                    <a:pt x="12" y="2200"/>
                  </a:cubicBezTo>
                  <a:cubicBezTo>
                    <a:pt x="19" y="2200"/>
                    <a:pt x="25" y="2205"/>
                    <a:pt x="25" y="2212"/>
                  </a:cubicBezTo>
                  <a:close/>
                  <a:moveTo>
                    <a:pt x="25" y="2487"/>
                  </a:moveTo>
                  <a:lnTo>
                    <a:pt x="25" y="2662"/>
                  </a:lnTo>
                  <a:cubicBezTo>
                    <a:pt x="25" y="2669"/>
                    <a:pt x="19" y="2675"/>
                    <a:pt x="12" y="2675"/>
                  </a:cubicBezTo>
                  <a:cubicBezTo>
                    <a:pt x="6" y="2675"/>
                    <a:pt x="0" y="2669"/>
                    <a:pt x="0" y="2662"/>
                  </a:cubicBezTo>
                  <a:lnTo>
                    <a:pt x="0" y="2487"/>
                  </a:lnTo>
                  <a:cubicBezTo>
                    <a:pt x="0" y="2480"/>
                    <a:pt x="6" y="2475"/>
                    <a:pt x="12" y="2475"/>
                  </a:cubicBezTo>
                  <a:cubicBezTo>
                    <a:pt x="19" y="2475"/>
                    <a:pt x="25" y="2480"/>
                    <a:pt x="25" y="2487"/>
                  </a:cubicBezTo>
                  <a:close/>
                  <a:moveTo>
                    <a:pt x="25" y="2762"/>
                  </a:moveTo>
                  <a:lnTo>
                    <a:pt x="25" y="2937"/>
                  </a:lnTo>
                  <a:cubicBezTo>
                    <a:pt x="25" y="2944"/>
                    <a:pt x="19" y="2950"/>
                    <a:pt x="12" y="2950"/>
                  </a:cubicBezTo>
                  <a:cubicBezTo>
                    <a:pt x="6" y="2950"/>
                    <a:pt x="0" y="2944"/>
                    <a:pt x="0" y="2937"/>
                  </a:cubicBezTo>
                  <a:lnTo>
                    <a:pt x="0" y="2762"/>
                  </a:lnTo>
                  <a:cubicBezTo>
                    <a:pt x="0" y="2755"/>
                    <a:pt x="6" y="2750"/>
                    <a:pt x="12" y="2750"/>
                  </a:cubicBezTo>
                  <a:cubicBezTo>
                    <a:pt x="19" y="2750"/>
                    <a:pt x="25" y="2755"/>
                    <a:pt x="25" y="2762"/>
                  </a:cubicBezTo>
                  <a:close/>
                  <a:moveTo>
                    <a:pt x="25" y="3037"/>
                  </a:moveTo>
                  <a:lnTo>
                    <a:pt x="25" y="3212"/>
                  </a:lnTo>
                  <a:cubicBezTo>
                    <a:pt x="25" y="3219"/>
                    <a:pt x="19" y="3225"/>
                    <a:pt x="12" y="3225"/>
                  </a:cubicBezTo>
                  <a:cubicBezTo>
                    <a:pt x="6" y="3225"/>
                    <a:pt x="0" y="3219"/>
                    <a:pt x="0" y="3212"/>
                  </a:cubicBezTo>
                  <a:lnTo>
                    <a:pt x="0" y="3037"/>
                  </a:lnTo>
                  <a:cubicBezTo>
                    <a:pt x="0" y="3030"/>
                    <a:pt x="6" y="3025"/>
                    <a:pt x="12" y="3025"/>
                  </a:cubicBezTo>
                  <a:cubicBezTo>
                    <a:pt x="19" y="3025"/>
                    <a:pt x="25" y="3030"/>
                    <a:pt x="25" y="3037"/>
                  </a:cubicBezTo>
                  <a:close/>
                  <a:moveTo>
                    <a:pt x="25" y="3312"/>
                  </a:moveTo>
                  <a:lnTo>
                    <a:pt x="25" y="3487"/>
                  </a:lnTo>
                  <a:cubicBezTo>
                    <a:pt x="25" y="3494"/>
                    <a:pt x="19" y="3500"/>
                    <a:pt x="12" y="3500"/>
                  </a:cubicBezTo>
                  <a:cubicBezTo>
                    <a:pt x="6" y="3500"/>
                    <a:pt x="0" y="3494"/>
                    <a:pt x="0" y="3487"/>
                  </a:cubicBezTo>
                  <a:lnTo>
                    <a:pt x="0" y="3312"/>
                  </a:lnTo>
                  <a:cubicBezTo>
                    <a:pt x="0" y="3305"/>
                    <a:pt x="6" y="3300"/>
                    <a:pt x="12" y="3300"/>
                  </a:cubicBezTo>
                  <a:cubicBezTo>
                    <a:pt x="19" y="3300"/>
                    <a:pt x="25" y="3305"/>
                    <a:pt x="25" y="3312"/>
                  </a:cubicBezTo>
                  <a:close/>
                  <a:moveTo>
                    <a:pt x="25" y="3587"/>
                  </a:moveTo>
                  <a:lnTo>
                    <a:pt x="25" y="3762"/>
                  </a:lnTo>
                  <a:cubicBezTo>
                    <a:pt x="25" y="3769"/>
                    <a:pt x="19" y="3775"/>
                    <a:pt x="12" y="3775"/>
                  </a:cubicBezTo>
                  <a:cubicBezTo>
                    <a:pt x="6" y="3775"/>
                    <a:pt x="0" y="3769"/>
                    <a:pt x="0" y="3762"/>
                  </a:cubicBezTo>
                  <a:lnTo>
                    <a:pt x="0" y="3587"/>
                  </a:lnTo>
                  <a:cubicBezTo>
                    <a:pt x="0" y="3580"/>
                    <a:pt x="6" y="3575"/>
                    <a:pt x="12" y="3575"/>
                  </a:cubicBezTo>
                  <a:cubicBezTo>
                    <a:pt x="19" y="3575"/>
                    <a:pt x="25" y="3580"/>
                    <a:pt x="25" y="3587"/>
                  </a:cubicBezTo>
                  <a:close/>
                  <a:moveTo>
                    <a:pt x="25" y="3862"/>
                  </a:moveTo>
                  <a:lnTo>
                    <a:pt x="25" y="4037"/>
                  </a:lnTo>
                  <a:cubicBezTo>
                    <a:pt x="25" y="4044"/>
                    <a:pt x="19" y="4050"/>
                    <a:pt x="12" y="4050"/>
                  </a:cubicBezTo>
                  <a:cubicBezTo>
                    <a:pt x="6" y="4050"/>
                    <a:pt x="0" y="4044"/>
                    <a:pt x="0" y="4037"/>
                  </a:cubicBezTo>
                  <a:lnTo>
                    <a:pt x="0" y="3862"/>
                  </a:lnTo>
                  <a:cubicBezTo>
                    <a:pt x="0" y="3855"/>
                    <a:pt x="6" y="3850"/>
                    <a:pt x="12" y="3850"/>
                  </a:cubicBezTo>
                  <a:cubicBezTo>
                    <a:pt x="19" y="3850"/>
                    <a:pt x="25" y="3855"/>
                    <a:pt x="25" y="3862"/>
                  </a:cubicBezTo>
                  <a:close/>
                  <a:moveTo>
                    <a:pt x="25" y="4137"/>
                  </a:moveTo>
                  <a:lnTo>
                    <a:pt x="25" y="4312"/>
                  </a:lnTo>
                  <a:cubicBezTo>
                    <a:pt x="25" y="4319"/>
                    <a:pt x="19" y="4325"/>
                    <a:pt x="12" y="4325"/>
                  </a:cubicBezTo>
                  <a:cubicBezTo>
                    <a:pt x="6" y="4325"/>
                    <a:pt x="0" y="4319"/>
                    <a:pt x="0" y="4312"/>
                  </a:cubicBezTo>
                  <a:lnTo>
                    <a:pt x="0" y="4137"/>
                  </a:lnTo>
                  <a:cubicBezTo>
                    <a:pt x="0" y="4130"/>
                    <a:pt x="6" y="4125"/>
                    <a:pt x="12" y="4125"/>
                  </a:cubicBezTo>
                  <a:cubicBezTo>
                    <a:pt x="19" y="4125"/>
                    <a:pt x="25" y="4130"/>
                    <a:pt x="25" y="4137"/>
                  </a:cubicBezTo>
                  <a:close/>
                  <a:moveTo>
                    <a:pt x="25" y="4412"/>
                  </a:moveTo>
                  <a:lnTo>
                    <a:pt x="25" y="4587"/>
                  </a:lnTo>
                  <a:cubicBezTo>
                    <a:pt x="25" y="4594"/>
                    <a:pt x="19" y="4600"/>
                    <a:pt x="12" y="4600"/>
                  </a:cubicBezTo>
                  <a:cubicBezTo>
                    <a:pt x="6" y="4600"/>
                    <a:pt x="0" y="4594"/>
                    <a:pt x="0" y="4587"/>
                  </a:cubicBezTo>
                  <a:lnTo>
                    <a:pt x="0" y="4412"/>
                  </a:lnTo>
                  <a:cubicBezTo>
                    <a:pt x="0" y="4405"/>
                    <a:pt x="6" y="4400"/>
                    <a:pt x="12" y="4400"/>
                  </a:cubicBezTo>
                  <a:cubicBezTo>
                    <a:pt x="19" y="4400"/>
                    <a:pt x="25" y="4405"/>
                    <a:pt x="25" y="4412"/>
                  </a:cubicBezTo>
                  <a:close/>
                  <a:moveTo>
                    <a:pt x="25" y="4687"/>
                  </a:moveTo>
                  <a:lnTo>
                    <a:pt x="25" y="4862"/>
                  </a:lnTo>
                  <a:cubicBezTo>
                    <a:pt x="25" y="4869"/>
                    <a:pt x="19" y="4875"/>
                    <a:pt x="12" y="4875"/>
                  </a:cubicBezTo>
                  <a:cubicBezTo>
                    <a:pt x="6" y="4875"/>
                    <a:pt x="0" y="4869"/>
                    <a:pt x="0" y="4862"/>
                  </a:cubicBezTo>
                  <a:lnTo>
                    <a:pt x="0" y="4687"/>
                  </a:lnTo>
                  <a:cubicBezTo>
                    <a:pt x="0" y="4680"/>
                    <a:pt x="6" y="4675"/>
                    <a:pt x="12" y="4675"/>
                  </a:cubicBezTo>
                  <a:cubicBezTo>
                    <a:pt x="19" y="4675"/>
                    <a:pt x="25" y="4680"/>
                    <a:pt x="25" y="4687"/>
                  </a:cubicBezTo>
                  <a:close/>
                  <a:moveTo>
                    <a:pt x="25" y="4962"/>
                  </a:moveTo>
                  <a:lnTo>
                    <a:pt x="25" y="5137"/>
                  </a:lnTo>
                  <a:cubicBezTo>
                    <a:pt x="25" y="5144"/>
                    <a:pt x="19" y="5150"/>
                    <a:pt x="12" y="5150"/>
                  </a:cubicBezTo>
                  <a:cubicBezTo>
                    <a:pt x="6" y="5150"/>
                    <a:pt x="0" y="5144"/>
                    <a:pt x="0" y="5137"/>
                  </a:cubicBezTo>
                  <a:lnTo>
                    <a:pt x="0" y="4962"/>
                  </a:lnTo>
                  <a:cubicBezTo>
                    <a:pt x="0" y="4955"/>
                    <a:pt x="6" y="4950"/>
                    <a:pt x="12" y="4950"/>
                  </a:cubicBezTo>
                  <a:cubicBezTo>
                    <a:pt x="19" y="4950"/>
                    <a:pt x="25" y="4955"/>
                    <a:pt x="25" y="4962"/>
                  </a:cubicBezTo>
                  <a:close/>
                  <a:moveTo>
                    <a:pt x="25" y="5237"/>
                  </a:moveTo>
                  <a:lnTo>
                    <a:pt x="25" y="5412"/>
                  </a:lnTo>
                  <a:cubicBezTo>
                    <a:pt x="25" y="5419"/>
                    <a:pt x="19" y="5425"/>
                    <a:pt x="12" y="5425"/>
                  </a:cubicBezTo>
                  <a:cubicBezTo>
                    <a:pt x="6" y="5425"/>
                    <a:pt x="0" y="5419"/>
                    <a:pt x="0" y="5412"/>
                  </a:cubicBezTo>
                  <a:lnTo>
                    <a:pt x="0" y="5237"/>
                  </a:lnTo>
                  <a:cubicBezTo>
                    <a:pt x="0" y="5230"/>
                    <a:pt x="6" y="5225"/>
                    <a:pt x="12" y="5225"/>
                  </a:cubicBezTo>
                  <a:cubicBezTo>
                    <a:pt x="19" y="5225"/>
                    <a:pt x="25" y="5230"/>
                    <a:pt x="25" y="5237"/>
                  </a:cubicBezTo>
                  <a:close/>
                  <a:moveTo>
                    <a:pt x="25" y="5512"/>
                  </a:moveTo>
                  <a:lnTo>
                    <a:pt x="25" y="5687"/>
                  </a:lnTo>
                  <a:cubicBezTo>
                    <a:pt x="25" y="5694"/>
                    <a:pt x="19" y="5700"/>
                    <a:pt x="12" y="5700"/>
                  </a:cubicBezTo>
                  <a:cubicBezTo>
                    <a:pt x="6" y="5700"/>
                    <a:pt x="0" y="5694"/>
                    <a:pt x="0" y="5687"/>
                  </a:cubicBezTo>
                  <a:lnTo>
                    <a:pt x="0" y="5512"/>
                  </a:lnTo>
                  <a:cubicBezTo>
                    <a:pt x="0" y="5505"/>
                    <a:pt x="6" y="5500"/>
                    <a:pt x="12" y="5500"/>
                  </a:cubicBezTo>
                  <a:cubicBezTo>
                    <a:pt x="19" y="5500"/>
                    <a:pt x="25" y="5505"/>
                    <a:pt x="25" y="5512"/>
                  </a:cubicBezTo>
                  <a:close/>
                  <a:moveTo>
                    <a:pt x="25" y="5787"/>
                  </a:moveTo>
                  <a:lnTo>
                    <a:pt x="25" y="5962"/>
                  </a:lnTo>
                  <a:cubicBezTo>
                    <a:pt x="25" y="5969"/>
                    <a:pt x="19" y="5975"/>
                    <a:pt x="12" y="5975"/>
                  </a:cubicBezTo>
                  <a:cubicBezTo>
                    <a:pt x="6" y="5975"/>
                    <a:pt x="0" y="5969"/>
                    <a:pt x="0" y="5962"/>
                  </a:cubicBezTo>
                  <a:lnTo>
                    <a:pt x="0" y="5787"/>
                  </a:lnTo>
                  <a:cubicBezTo>
                    <a:pt x="0" y="5780"/>
                    <a:pt x="6" y="5775"/>
                    <a:pt x="12" y="5775"/>
                  </a:cubicBezTo>
                  <a:cubicBezTo>
                    <a:pt x="19" y="5775"/>
                    <a:pt x="25" y="5780"/>
                    <a:pt x="25" y="5787"/>
                  </a:cubicBezTo>
                  <a:close/>
                  <a:moveTo>
                    <a:pt x="25" y="6062"/>
                  </a:moveTo>
                  <a:lnTo>
                    <a:pt x="25" y="6237"/>
                  </a:lnTo>
                  <a:cubicBezTo>
                    <a:pt x="25" y="6244"/>
                    <a:pt x="19" y="6250"/>
                    <a:pt x="12" y="6250"/>
                  </a:cubicBezTo>
                  <a:cubicBezTo>
                    <a:pt x="6" y="6250"/>
                    <a:pt x="0" y="6244"/>
                    <a:pt x="0" y="6237"/>
                  </a:cubicBezTo>
                  <a:lnTo>
                    <a:pt x="0" y="6062"/>
                  </a:lnTo>
                  <a:cubicBezTo>
                    <a:pt x="0" y="6055"/>
                    <a:pt x="6" y="6050"/>
                    <a:pt x="12" y="6050"/>
                  </a:cubicBezTo>
                  <a:cubicBezTo>
                    <a:pt x="19" y="6050"/>
                    <a:pt x="25" y="6055"/>
                    <a:pt x="25" y="6062"/>
                  </a:cubicBezTo>
                  <a:close/>
                  <a:moveTo>
                    <a:pt x="25" y="6337"/>
                  </a:moveTo>
                  <a:lnTo>
                    <a:pt x="25" y="6512"/>
                  </a:lnTo>
                  <a:cubicBezTo>
                    <a:pt x="25" y="6519"/>
                    <a:pt x="19" y="6525"/>
                    <a:pt x="12" y="6525"/>
                  </a:cubicBezTo>
                  <a:cubicBezTo>
                    <a:pt x="6" y="6525"/>
                    <a:pt x="0" y="6519"/>
                    <a:pt x="0" y="6512"/>
                  </a:cubicBezTo>
                  <a:lnTo>
                    <a:pt x="0" y="6337"/>
                  </a:lnTo>
                  <a:cubicBezTo>
                    <a:pt x="0" y="6330"/>
                    <a:pt x="6" y="6325"/>
                    <a:pt x="12" y="6325"/>
                  </a:cubicBezTo>
                  <a:cubicBezTo>
                    <a:pt x="19" y="6325"/>
                    <a:pt x="25" y="6330"/>
                    <a:pt x="25" y="6337"/>
                  </a:cubicBezTo>
                  <a:close/>
                  <a:moveTo>
                    <a:pt x="25" y="6612"/>
                  </a:moveTo>
                  <a:lnTo>
                    <a:pt x="25" y="6787"/>
                  </a:lnTo>
                  <a:cubicBezTo>
                    <a:pt x="25" y="6794"/>
                    <a:pt x="19" y="6800"/>
                    <a:pt x="12" y="6800"/>
                  </a:cubicBezTo>
                  <a:cubicBezTo>
                    <a:pt x="6" y="6800"/>
                    <a:pt x="0" y="6794"/>
                    <a:pt x="0" y="6787"/>
                  </a:cubicBezTo>
                  <a:lnTo>
                    <a:pt x="0" y="6612"/>
                  </a:lnTo>
                  <a:cubicBezTo>
                    <a:pt x="0" y="6605"/>
                    <a:pt x="6" y="6600"/>
                    <a:pt x="12" y="6600"/>
                  </a:cubicBezTo>
                  <a:cubicBezTo>
                    <a:pt x="19" y="6600"/>
                    <a:pt x="25" y="6605"/>
                    <a:pt x="25" y="6612"/>
                  </a:cubicBezTo>
                  <a:close/>
                  <a:moveTo>
                    <a:pt x="25" y="6887"/>
                  </a:moveTo>
                  <a:lnTo>
                    <a:pt x="25" y="7062"/>
                  </a:lnTo>
                  <a:cubicBezTo>
                    <a:pt x="25" y="7069"/>
                    <a:pt x="19" y="7075"/>
                    <a:pt x="12" y="7075"/>
                  </a:cubicBezTo>
                  <a:cubicBezTo>
                    <a:pt x="6" y="7075"/>
                    <a:pt x="0" y="7069"/>
                    <a:pt x="0" y="7062"/>
                  </a:cubicBezTo>
                  <a:lnTo>
                    <a:pt x="0" y="6887"/>
                  </a:lnTo>
                  <a:cubicBezTo>
                    <a:pt x="0" y="6880"/>
                    <a:pt x="6" y="6875"/>
                    <a:pt x="12" y="6875"/>
                  </a:cubicBezTo>
                  <a:cubicBezTo>
                    <a:pt x="19" y="6875"/>
                    <a:pt x="25" y="6880"/>
                    <a:pt x="25" y="6887"/>
                  </a:cubicBezTo>
                  <a:close/>
                  <a:moveTo>
                    <a:pt x="25" y="7162"/>
                  </a:moveTo>
                  <a:lnTo>
                    <a:pt x="25" y="7337"/>
                  </a:lnTo>
                  <a:cubicBezTo>
                    <a:pt x="25" y="7344"/>
                    <a:pt x="19" y="7350"/>
                    <a:pt x="12" y="7350"/>
                  </a:cubicBezTo>
                  <a:cubicBezTo>
                    <a:pt x="6" y="7350"/>
                    <a:pt x="0" y="7344"/>
                    <a:pt x="0" y="7337"/>
                  </a:cubicBezTo>
                  <a:lnTo>
                    <a:pt x="0" y="7162"/>
                  </a:lnTo>
                  <a:cubicBezTo>
                    <a:pt x="0" y="7155"/>
                    <a:pt x="6" y="7150"/>
                    <a:pt x="12" y="7150"/>
                  </a:cubicBezTo>
                  <a:cubicBezTo>
                    <a:pt x="19" y="7150"/>
                    <a:pt x="25" y="7155"/>
                    <a:pt x="25" y="7162"/>
                  </a:cubicBezTo>
                  <a:close/>
                  <a:moveTo>
                    <a:pt x="25" y="7437"/>
                  </a:moveTo>
                  <a:lnTo>
                    <a:pt x="25" y="7612"/>
                  </a:lnTo>
                  <a:cubicBezTo>
                    <a:pt x="25" y="7619"/>
                    <a:pt x="19" y="7625"/>
                    <a:pt x="12" y="7625"/>
                  </a:cubicBezTo>
                  <a:cubicBezTo>
                    <a:pt x="6" y="7625"/>
                    <a:pt x="0" y="7619"/>
                    <a:pt x="0" y="7612"/>
                  </a:cubicBezTo>
                  <a:lnTo>
                    <a:pt x="0" y="7437"/>
                  </a:lnTo>
                  <a:cubicBezTo>
                    <a:pt x="0" y="7430"/>
                    <a:pt x="6" y="7425"/>
                    <a:pt x="12" y="7425"/>
                  </a:cubicBezTo>
                  <a:cubicBezTo>
                    <a:pt x="19" y="7425"/>
                    <a:pt x="25" y="7430"/>
                    <a:pt x="25" y="7437"/>
                  </a:cubicBezTo>
                  <a:close/>
                  <a:moveTo>
                    <a:pt x="25" y="7712"/>
                  </a:moveTo>
                  <a:lnTo>
                    <a:pt x="25" y="7887"/>
                  </a:lnTo>
                  <a:cubicBezTo>
                    <a:pt x="25" y="7894"/>
                    <a:pt x="19" y="7900"/>
                    <a:pt x="12" y="7900"/>
                  </a:cubicBezTo>
                  <a:cubicBezTo>
                    <a:pt x="6" y="7900"/>
                    <a:pt x="0" y="7894"/>
                    <a:pt x="0" y="7887"/>
                  </a:cubicBezTo>
                  <a:lnTo>
                    <a:pt x="0" y="7712"/>
                  </a:lnTo>
                  <a:cubicBezTo>
                    <a:pt x="0" y="7705"/>
                    <a:pt x="6" y="7700"/>
                    <a:pt x="12" y="7700"/>
                  </a:cubicBezTo>
                  <a:cubicBezTo>
                    <a:pt x="19" y="7700"/>
                    <a:pt x="25" y="7705"/>
                    <a:pt x="25" y="7712"/>
                  </a:cubicBezTo>
                  <a:close/>
                  <a:moveTo>
                    <a:pt x="25" y="7987"/>
                  </a:moveTo>
                  <a:lnTo>
                    <a:pt x="25" y="8162"/>
                  </a:lnTo>
                  <a:cubicBezTo>
                    <a:pt x="25" y="8169"/>
                    <a:pt x="19" y="8175"/>
                    <a:pt x="12" y="8175"/>
                  </a:cubicBezTo>
                  <a:cubicBezTo>
                    <a:pt x="6" y="8175"/>
                    <a:pt x="0" y="8169"/>
                    <a:pt x="0" y="8162"/>
                  </a:cubicBezTo>
                  <a:lnTo>
                    <a:pt x="0" y="7987"/>
                  </a:lnTo>
                  <a:cubicBezTo>
                    <a:pt x="0" y="7980"/>
                    <a:pt x="6" y="7975"/>
                    <a:pt x="12" y="7975"/>
                  </a:cubicBezTo>
                  <a:cubicBezTo>
                    <a:pt x="19" y="7975"/>
                    <a:pt x="25" y="7980"/>
                    <a:pt x="25" y="7987"/>
                  </a:cubicBezTo>
                  <a:close/>
                  <a:moveTo>
                    <a:pt x="25" y="8262"/>
                  </a:moveTo>
                  <a:lnTo>
                    <a:pt x="25" y="8437"/>
                  </a:lnTo>
                  <a:cubicBezTo>
                    <a:pt x="25" y="8444"/>
                    <a:pt x="19" y="8450"/>
                    <a:pt x="12" y="8450"/>
                  </a:cubicBezTo>
                  <a:cubicBezTo>
                    <a:pt x="6" y="8450"/>
                    <a:pt x="0" y="8444"/>
                    <a:pt x="0" y="8437"/>
                  </a:cubicBezTo>
                  <a:lnTo>
                    <a:pt x="0" y="8262"/>
                  </a:lnTo>
                  <a:cubicBezTo>
                    <a:pt x="0" y="8255"/>
                    <a:pt x="6" y="8250"/>
                    <a:pt x="12" y="8250"/>
                  </a:cubicBezTo>
                  <a:cubicBezTo>
                    <a:pt x="19" y="8250"/>
                    <a:pt x="25" y="8255"/>
                    <a:pt x="25" y="8262"/>
                  </a:cubicBezTo>
                  <a:close/>
                  <a:moveTo>
                    <a:pt x="25" y="8537"/>
                  </a:moveTo>
                  <a:lnTo>
                    <a:pt x="25" y="8712"/>
                  </a:lnTo>
                  <a:cubicBezTo>
                    <a:pt x="25" y="8719"/>
                    <a:pt x="19" y="8725"/>
                    <a:pt x="12" y="8725"/>
                  </a:cubicBezTo>
                  <a:cubicBezTo>
                    <a:pt x="6" y="8725"/>
                    <a:pt x="0" y="8719"/>
                    <a:pt x="0" y="8712"/>
                  </a:cubicBezTo>
                  <a:lnTo>
                    <a:pt x="0" y="8537"/>
                  </a:lnTo>
                  <a:cubicBezTo>
                    <a:pt x="0" y="8530"/>
                    <a:pt x="6" y="8525"/>
                    <a:pt x="12" y="8525"/>
                  </a:cubicBezTo>
                  <a:cubicBezTo>
                    <a:pt x="19" y="8525"/>
                    <a:pt x="25" y="8530"/>
                    <a:pt x="25" y="8537"/>
                  </a:cubicBezTo>
                  <a:close/>
                  <a:moveTo>
                    <a:pt x="25" y="8812"/>
                  </a:moveTo>
                  <a:lnTo>
                    <a:pt x="25" y="8987"/>
                  </a:lnTo>
                  <a:cubicBezTo>
                    <a:pt x="25" y="8994"/>
                    <a:pt x="19" y="9000"/>
                    <a:pt x="12" y="9000"/>
                  </a:cubicBezTo>
                  <a:cubicBezTo>
                    <a:pt x="6" y="9000"/>
                    <a:pt x="0" y="8994"/>
                    <a:pt x="0" y="8987"/>
                  </a:cubicBezTo>
                  <a:lnTo>
                    <a:pt x="0" y="8812"/>
                  </a:lnTo>
                  <a:cubicBezTo>
                    <a:pt x="0" y="8805"/>
                    <a:pt x="6" y="8800"/>
                    <a:pt x="12" y="8800"/>
                  </a:cubicBezTo>
                  <a:cubicBezTo>
                    <a:pt x="19" y="8800"/>
                    <a:pt x="25" y="8805"/>
                    <a:pt x="25" y="8812"/>
                  </a:cubicBezTo>
                  <a:close/>
                  <a:moveTo>
                    <a:pt x="25" y="9087"/>
                  </a:moveTo>
                  <a:lnTo>
                    <a:pt x="25" y="9262"/>
                  </a:lnTo>
                  <a:cubicBezTo>
                    <a:pt x="25" y="9269"/>
                    <a:pt x="19" y="9275"/>
                    <a:pt x="12" y="9275"/>
                  </a:cubicBezTo>
                  <a:cubicBezTo>
                    <a:pt x="6" y="9275"/>
                    <a:pt x="0" y="9269"/>
                    <a:pt x="0" y="9262"/>
                  </a:cubicBezTo>
                  <a:lnTo>
                    <a:pt x="0" y="9087"/>
                  </a:lnTo>
                  <a:cubicBezTo>
                    <a:pt x="0" y="9080"/>
                    <a:pt x="6" y="9075"/>
                    <a:pt x="12" y="9075"/>
                  </a:cubicBezTo>
                  <a:cubicBezTo>
                    <a:pt x="19" y="9075"/>
                    <a:pt x="25" y="9080"/>
                    <a:pt x="25" y="9087"/>
                  </a:cubicBezTo>
                  <a:close/>
                  <a:moveTo>
                    <a:pt x="25" y="9362"/>
                  </a:moveTo>
                  <a:lnTo>
                    <a:pt x="25" y="9537"/>
                  </a:lnTo>
                  <a:cubicBezTo>
                    <a:pt x="25" y="9544"/>
                    <a:pt x="19" y="9550"/>
                    <a:pt x="12" y="9550"/>
                  </a:cubicBezTo>
                  <a:cubicBezTo>
                    <a:pt x="6" y="9550"/>
                    <a:pt x="0" y="9544"/>
                    <a:pt x="0" y="9537"/>
                  </a:cubicBezTo>
                  <a:lnTo>
                    <a:pt x="0" y="9362"/>
                  </a:lnTo>
                  <a:cubicBezTo>
                    <a:pt x="0" y="9355"/>
                    <a:pt x="6" y="9350"/>
                    <a:pt x="12" y="9350"/>
                  </a:cubicBezTo>
                  <a:cubicBezTo>
                    <a:pt x="19" y="9350"/>
                    <a:pt x="25" y="9355"/>
                    <a:pt x="25" y="9362"/>
                  </a:cubicBezTo>
                  <a:close/>
                  <a:moveTo>
                    <a:pt x="25" y="9637"/>
                  </a:moveTo>
                  <a:lnTo>
                    <a:pt x="25" y="9812"/>
                  </a:lnTo>
                  <a:cubicBezTo>
                    <a:pt x="25" y="9819"/>
                    <a:pt x="19" y="9825"/>
                    <a:pt x="12" y="9825"/>
                  </a:cubicBezTo>
                  <a:cubicBezTo>
                    <a:pt x="6" y="9825"/>
                    <a:pt x="0" y="9819"/>
                    <a:pt x="0" y="9812"/>
                  </a:cubicBezTo>
                  <a:lnTo>
                    <a:pt x="0" y="9637"/>
                  </a:lnTo>
                  <a:cubicBezTo>
                    <a:pt x="0" y="9630"/>
                    <a:pt x="6" y="9625"/>
                    <a:pt x="12" y="9625"/>
                  </a:cubicBezTo>
                  <a:cubicBezTo>
                    <a:pt x="19" y="9625"/>
                    <a:pt x="25" y="9630"/>
                    <a:pt x="25" y="9637"/>
                  </a:cubicBezTo>
                  <a:close/>
                  <a:moveTo>
                    <a:pt x="25" y="9912"/>
                  </a:moveTo>
                  <a:lnTo>
                    <a:pt x="25" y="10087"/>
                  </a:lnTo>
                  <a:cubicBezTo>
                    <a:pt x="25" y="10094"/>
                    <a:pt x="19" y="10100"/>
                    <a:pt x="12" y="10100"/>
                  </a:cubicBezTo>
                  <a:cubicBezTo>
                    <a:pt x="6" y="10100"/>
                    <a:pt x="0" y="10094"/>
                    <a:pt x="0" y="10087"/>
                  </a:cubicBezTo>
                  <a:lnTo>
                    <a:pt x="0" y="9912"/>
                  </a:lnTo>
                  <a:cubicBezTo>
                    <a:pt x="0" y="9905"/>
                    <a:pt x="6" y="9900"/>
                    <a:pt x="12" y="9900"/>
                  </a:cubicBezTo>
                  <a:cubicBezTo>
                    <a:pt x="19" y="9900"/>
                    <a:pt x="25" y="9905"/>
                    <a:pt x="25" y="9912"/>
                  </a:cubicBezTo>
                  <a:close/>
                  <a:moveTo>
                    <a:pt x="25" y="10187"/>
                  </a:moveTo>
                  <a:lnTo>
                    <a:pt x="25" y="10362"/>
                  </a:lnTo>
                  <a:cubicBezTo>
                    <a:pt x="25" y="10369"/>
                    <a:pt x="19" y="10375"/>
                    <a:pt x="12" y="10375"/>
                  </a:cubicBezTo>
                  <a:cubicBezTo>
                    <a:pt x="6" y="10375"/>
                    <a:pt x="0" y="10369"/>
                    <a:pt x="0" y="10362"/>
                  </a:cubicBezTo>
                  <a:lnTo>
                    <a:pt x="0" y="10187"/>
                  </a:lnTo>
                  <a:cubicBezTo>
                    <a:pt x="0" y="10180"/>
                    <a:pt x="6" y="10175"/>
                    <a:pt x="12" y="10175"/>
                  </a:cubicBezTo>
                  <a:cubicBezTo>
                    <a:pt x="19" y="10175"/>
                    <a:pt x="25" y="10180"/>
                    <a:pt x="25" y="10187"/>
                  </a:cubicBezTo>
                  <a:close/>
                  <a:moveTo>
                    <a:pt x="25" y="10462"/>
                  </a:moveTo>
                  <a:lnTo>
                    <a:pt x="25" y="10637"/>
                  </a:lnTo>
                  <a:cubicBezTo>
                    <a:pt x="25" y="10644"/>
                    <a:pt x="19" y="10650"/>
                    <a:pt x="12" y="10650"/>
                  </a:cubicBezTo>
                  <a:cubicBezTo>
                    <a:pt x="6" y="10650"/>
                    <a:pt x="0" y="10644"/>
                    <a:pt x="0" y="10637"/>
                  </a:cubicBezTo>
                  <a:lnTo>
                    <a:pt x="0" y="10462"/>
                  </a:lnTo>
                  <a:cubicBezTo>
                    <a:pt x="0" y="10455"/>
                    <a:pt x="6" y="10450"/>
                    <a:pt x="12" y="10450"/>
                  </a:cubicBezTo>
                  <a:cubicBezTo>
                    <a:pt x="19" y="10450"/>
                    <a:pt x="25" y="10455"/>
                    <a:pt x="25" y="10462"/>
                  </a:cubicBezTo>
                  <a:close/>
                  <a:moveTo>
                    <a:pt x="25" y="10737"/>
                  </a:moveTo>
                  <a:lnTo>
                    <a:pt x="25" y="10912"/>
                  </a:lnTo>
                  <a:cubicBezTo>
                    <a:pt x="25" y="10919"/>
                    <a:pt x="19" y="10925"/>
                    <a:pt x="12" y="10925"/>
                  </a:cubicBezTo>
                  <a:cubicBezTo>
                    <a:pt x="6" y="10925"/>
                    <a:pt x="0" y="10919"/>
                    <a:pt x="0" y="10912"/>
                  </a:cubicBezTo>
                  <a:lnTo>
                    <a:pt x="0" y="10737"/>
                  </a:lnTo>
                  <a:cubicBezTo>
                    <a:pt x="0" y="10730"/>
                    <a:pt x="6" y="10725"/>
                    <a:pt x="12" y="10725"/>
                  </a:cubicBezTo>
                  <a:cubicBezTo>
                    <a:pt x="19" y="10725"/>
                    <a:pt x="25" y="10730"/>
                    <a:pt x="25" y="10737"/>
                  </a:cubicBezTo>
                  <a:close/>
                  <a:moveTo>
                    <a:pt x="25" y="11012"/>
                  </a:moveTo>
                  <a:lnTo>
                    <a:pt x="25" y="11187"/>
                  </a:lnTo>
                  <a:cubicBezTo>
                    <a:pt x="25" y="11194"/>
                    <a:pt x="19" y="11200"/>
                    <a:pt x="12" y="11200"/>
                  </a:cubicBezTo>
                  <a:cubicBezTo>
                    <a:pt x="6" y="11200"/>
                    <a:pt x="0" y="11194"/>
                    <a:pt x="0" y="11187"/>
                  </a:cubicBezTo>
                  <a:lnTo>
                    <a:pt x="0" y="11012"/>
                  </a:lnTo>
                  <a:cubicBezTo>
                    <a:pt x="0" y="11005"/>
                    <a:pt x="6" y="11000"/>
                    <a:pt x="12" y="11000"/>
                  </a:cubicBezTo>
                  <a:cubicBezTo>
                    <a:pt x="19" y="11000"/>
                    <a:pt x="25" y="11005"/>
                    <a:pt x="25" y="11012"/>
                  </a:cubicBezTo>
                  <a:close/>
                  <a:moveTo>
                    <a:pt x="25" y="11287"/>
                  </a:moveTo>
                  <a:lnTo>
                    <a:pt x="25" y="11462"/>
                  </a:lnTo>
                  <a:cubicBezTo>
                    <a:pt x="25" y="11469"/>
                    <a:pt x="19" y="11475"/>
                    <a:pt x="12" y="11475"/>
                  </a:cubicBezTo>
                  <a:cubicBezTo>
                    <a:pt x="6" y="11475"/>
                    <a:pt x="0" y="11469"/>
                    <a:pt x="0" y="11462"/>
                  </a:cubicBezTo>
                  <a:lnTo>
                    <a:pt x="0" y="11287"/>
                  </a:lnTo>
                  <a:cubicBezTo>
                    <a:pt x="0" y="11280"/>
                    <a:pt x="6" y="11275"/>
                    <a:pt x="12" y="11275"/>
                  </a:cubicBezTo>
                  <a:cubicBezTo>
                    <a:pt x="19" y="11275"/>
                    <a:pt x="25" y="11280"/>
                    <a:pt x="25" y="11287"/>
                  </a:cubicBezTo>
                  <a:close/>
                  <a:moveTo>
                    <a:pt x="25" y="11562"/>
                  </a:moveTo>
                  <a:lnTo>
                    <a:pt x="25" y="11737"/>
                  </a:lnTo>
                  <a:cubicBezTo>
                    <a:pt x="25" y="11744"/>
                    <a:pt x="19" y="11750"/>
                    <a:pt x="12" y="11750"/>
                  </a:cubicBezTo>
                  <a:cubicBezTo>
                    <a:pt x="6" y="11750"/>
                    <a:pt x="0" y="11744"/>
                    <a:pt x="0" y="11737"/>
                  </a:cubicBezTo>
                  <a:lnTo>
                    <a:pt x="0" y="11562"/>
                  </a:lnTo>
                  <a:cubicBezTo>
                    <a:pt x="0" y="11555"/>
                    <a:pt x="6" y="11550"/>
                    <a:pt x="12" y="11550"/>
                  </a:cubicBezTo>
                  <a:cubicBezTo>
                    <a:pt x="19" y="11550"/>
                    <a:pt x="25" y="11555"/>
                    <a:pt x="25" y="11562"/>
                  </a:cubicBezTo>
                  <a:close/>
                  <a:moveTo>
                    <a:pt x="25" y="11837"/>
                  </a:moveTo>
                  <a:lnTo>
                    <a:pt x="25" y="12012"/>
                  </a:lnTo>
                  <a:cubicBezTo>
                    <a:pt x="25" y="12019"/>
                    <a:pt x="19" y="12025"/>
                    <a:pt x="12" y="12025"/>
                  </a:cubicBezTo>
                  <a:cubicBezTo>
                    <a:pt x="6" y="12025"/>
                    <a:pt x="0" y="12019"/>
                    <a:pt x="0" y="12012"/>
                  </a:cubicBezTo>
                  <a:lnTo>
                    <a:pt x="0" y="11837"/>
                  </a:lnTo>
                  <a:cubicBezTo>
                    <a:pt x="0" y="11830"/>
                    <a:pt x="6" y="11825"/>
                    <a:pt x="12" y="11825"/>
                  </a:cubicBezTo>
                  <a:cubicBezTo>
                    <a:pt x="19" y="11825"/>
                    <a:pt x="25" y="11830"/>
                    <a:pt x="25" y="11837"/>
                  </a:cubicBezTo>
                  <a:close/>
                  <a:moveTo>
                    <a:pt x="25" y="12112"/>
                  </a:moveTo>
                  <a:lnTo>
                    <a:pt x="25" y="12287"/>
                  </a:lnTo>
                  <a:cubicBezTo>
                    <a:pt x="25" y="12294"/>
                    <a:pt x="19" y="12300"/>
                    <a:pt x="12" y="12300"/>
                  </a:cubicBezTo>
                  <a:cubicBezTo>
                    <a:pt x="6" y="12300"/>
                    <a:pt x="0" y="12294"/>
                    <a:pt x="0" y="12287"/>
                  </a:cubicBezTo>
                  <a:lnTo>
                    <a:pt x="0" y="12112"/>
                  </a:lnTo>
                  <a:cubicBezTo>
                    <a:pt x="0" y="12105"/>
                    <a:pt x="6" y="12100"/>
                    <a:pt x="12" y="12100"/>
                  </a:cubicBezTo>
                  <a:cubicBezTo>
                    <a:pt x="19" y="12100"/>
                    <a:pt x="25" y="12105"/>
                    <a:pt x="25" y="12112"/>
                  </a:cubicBezTo>
                  <a:close/>
                  <a:moveTo>
                    <a:pt x="25" y="12387"/>
                  </a:moveTo>
                  <a:lnTo>
                    <a:pt x="25" y="12562"/>
                  </a:lnTo>
                  <a:cubicBezTo>
                    <a:pt x="25" y="12569"/>
                    <a:pt x="19" y="12575"/>
                    <a:pt x="12" y="12575"/>
                  </a:cubicBezTo>
                  <a:cubicBezTo>
                    <a:pt x="6" y="12575"/>
                    <a:pt x="0" y="12569"/>
                    <a:pt x="0" y="12562"/>
                  </a:cubicBezTo>
                  <a:lnTo>
                    <a:pt x="0" y="12387"/>
                  </a:lnTo>
                  <a:cubicBezTo>
                    <a:pt x="0" y="12380"/>
                    <a:pt x="6" y="12375"/>
                    <a:pt x="12" y="12375"/>
                  </a:cubicBezTo>
                  <a:cubicBezTo>
                    <a:pt x="19" y="12375"/>
                    <a:pt x="25" y="12380"/>
                    <a:pt x="25" y="12387"/>
                  </a:cubicBezTo>
                  <a:close/>
                  <a:moveTo>
                    <a:pt x="25" y="12662"/>
                  </a:moveTo>
                  <a:lnTo>
                    <a:pt x="25" y="12837"/>
                  </a:lnTo>
                  <a:cubicBezTo>
                    <a:pt x="25" y="12844"/>
                    <a:pt x="19" y="12850"/>
                    <a:pt x="12" y="12850"/>
                  </a:cubicBezTo>
                  <a:cubicBezTo>
                    <a:pt x="6" y="12850"/>
                    <a:pt x="0" y="12844"/>
                    <a:pt x="0" y="12837"/>
                  </a:cubicBezTo>
                  <a:lnTo>
                    <a:pt x="0" y="12662"/>
                  </a:lnTo>
                  <a:cubicBezTo>
                    <a:pt x="0" y="12655"/>
                    <a:pt x="6" y="12650"/>
                    <a:pt x="12" y="12650"/>
                  </a:cubicBezTo>
                  <a:cubicBezTo>
                    <a:pt x="19" y="12650"/>
                    <a:pt x="25" y="12655"/>
                    <a:pt x="25" y="12662"/>
                  </a:cubicBezTo>
                  <a:close/>
                  <a:moveTo>
                    <a:pt x="25" y="12937"/>
                  </a:moveTo>
                  <a:lnTo>
                    <a:pt x="25" y="13112"/>
                  </a:lnTo>
                  <a:cubicBezTo>
                    <a:pt x="25" y="13119"/>
                    <a:pt x="19" y="13125"/>
                    <a:pt x="12" y="13125"/>
                  </a:cubicBezTo>
                  <a:cubicBezTo>
                    <a:pt x="6" y="13125"/>
                    <a:pt x="0" y="13119"/>
                    <a:pt x="0" y="13112"/>
                  </a:cubicBezTo>
                  <a:lnTo>
                    <a:pt x="0" y="12937"/>
                  </a:lnTo>
                  <a:cubicBezTo>
                    <a:pt x="0" y="12930"/>
                    <a:pt x="6" y="12925"/>
                    <a:pt x="12" y="12925"/>
                  </a:cubicBezTo>
                  <a:cubicBezTo>
                    <a:pt x="19" y="12925"/>
                    <a:pt x="25" y="12930"/>
                    <a:pt x="25" y="12937"/>
                  </a:cubicBezTo>
                  <a:close/>
                  <a:moveTo>
                    <a:pt x="25" y="13212"/>
                  </a:moveTo>
                  <a:lnTo>
                    <a:pt x="25" y="13387"/>
                  </a:lnTo>
                  <a:cubicBezTo>
                    <a:pt x="25" y="13394"/>
                    <a:pt x="19" y="13400"/>
                    <a:pt x="12" y="13400"/>
                  </a:cubicBezTo>
                  <a:cubicBezTo>
                    <a:pt x="6" y="13400"/>
                    <a:pt x="0" y="13394"/>
                    <a:pt x="0" y="13387"/>
                  </a:cubicBezTo>
                  <a:lnTo>
                    <a:pt x="0" y="13212"/>
                  </a:lnTo>
                  <a:cubicBezTo>
                    <a:pt x="0" y="13205"/>
                    <a:pt x="6" y="13200"/>
                    <a:pt x="12" y="13200"/>
                  </a:cubicBezTo>
                  <a:cubicBezTo>
                    <a:pt x="19" y="13200"/>
                    <a:pt x="25" y="13205"/>
                    <a:pt x="25" y="13212"/>
                  </a:cubicBezTo>
                  <a:close/>
                  <a:moveTo>
                    <a:pt x="25" y="13487"/>
                  </a:moveTo>
                  <a:lnTo>
                    <a:pt x="25" y="13550"/>
                  </a:lnTo>
                  <a:cubicBezTo>
                    <a:pt x="25" y="13557"/>
                    <a:pt x="19" y="13562"/>
                    <a:pt x="12" y="13562"/>
                  </a:cubicBezTo>
                  <a:cubicBezTo>
                    <a:pt x="6" y="13562"/>
                    <a:pt x="0" y="13557"/>
                    <a:pt x="0" y="13550"/>
                  </a:cubicBezTo>
                  <a:lnTo>
                    <a:pt x="0" y="13487"/>
                  </a:lnTo>
                  <a:cubicBezTo>
                    <a:pt x="0" y="13480"/>
                    <a:pt x="6" y="13475"/>
                    <a:pt x="12" y="13475"/>
                  </a:cubicBezTo>
                  <a:cubicBezTo>
                    <a:pt x="19" y="13475"/>
                    <a:pt x="25" y="13480"/>
                    <a:pt x="25" y="13487"/>
                  </a:cubicBezTo>
                  <a:close/>
                </a:path>
              </a:pathLst>
            </a:custGeom>
            <a:solidFill>
              <a:srgbClr val="DDDDDD"/>
            </a:solidFill>
            <a:ln w="3175" cap="flat">
              <a:solidFill>
                <a:srgbClr val="DDDDDD"/>
              </a:solidFill>
              <a:prstDash val="solid"/>
              <a:bevel/>
              <a:headEnd/>
              <a:tailEnd/>
            </a:ln>
          </p:spPr>
          <p:txBody>
            <a:bodyPr/>
            <a:lstStyle/>
            <a:p>
              <a:endParaRPr lang="en-US"/>
            </a:p>
          </p:txBody>
        </p:sp>
        <p:sp>
          <p:nvSpPr>
            <p:cNvPr id="25" name="Text Box 46"/>
            <p:cNvSpPr txBox="1">
              <a:spLocks noChangeArrowheads="1"/>
            </p:cNvSpPr>
            <p:nvPr/>
          </p:nvSpPr>
          <p:spPr bwMode="auto">
            <a:xfrm>
              <a:off x="3330575" y="1249363"/>
              <a:ext cx="488950" cy="246191"/>
            </a:xfrm>
            <a:prstGeom prst="rect">
              <a:avLst/>
            </a:prstGeom>
            <a:noFill/>
            <a:ln w="28575">
              <a:noFill/>
              <a:miter lim="800000"/>
              <a:headEnd/>
              <a:tailEnd/>
            </a:ln>
          </p:spPr>
          <p:txBody>
            <a:bodyPr lIns="91412" tIns="45705" rIns="91412" bIns="45705">
              <a:spAutoFit/>
            </a:bodyPr>
            <a:lstStyle/>
            <a:p>
              <a:pPr eaLnBrk="0" hangingPunct="0">
                <a:spcBef>
                  <a:spcPct val="50000"/>
                </a:spcBef>
              </a:pPr>
              <a:r>
                <a:rPr lang="en-US" sz="1000" b="1"/>
                <a:t>FY16</a:t>
              </a:r>
            </a:p>
          </p:txBody>
        </p:sp>
        <p:sp>
          <p:nvSpPr>
            <p:cNvPr id="26" name="Line 137"/>
            <p:cNvSpPr>
              <a:spLocks noChangeShapeType="1"/>
            </p:cNvSpPr>
            <p:nvPr/>
          </p:nvSpPr>
          <p:spPr bwMode="auto">
            <a:xfrm>
              <a:off x="3413125" y="1068388"/>
              <a:ext cx="0" cy="5459412"/>
            </a:xfrm>
            <a:prstGeom prst="line">
              <a:avLst/>
            </a:prstGeom>
            <a:noFill/>
            <a:ln w="3175" cap="rnd">
              <a:solidFill>
                <a:srgbClr val="000000"/>
              </a:solidFill>
              <a:round/>
              <a:headEnd/>
              <a:tailEnd/>
            </a:ln>
          </p:spPr>
          <p:txBody>
            <a:bodyPr/>
            <a:lstStyle/>
            <a:p>
              <a:endParaRPr lang="en-US"/>
            </a:p>
          </p:txBody>
        </p:sp>
        <p:sp>
          <p:nvSpPr>
            <p:cNvPr id="27" name="Freeform 139"/>
            <p:cNvSpPr>
              <a:spLocks noEditPoints="1"/>
            </p:cNvSpPr>
            <p:nvPr/>
          </p:nvSpPr>
          <p:spPr bwMode="auto">
            <a:xfrm>
              <a:off x="4133850" y="1435100"/>
              <a:ext cx="9525" cy="4935538"/>
            </a:xfrm>
            <a:custGeom>
              <a:avLst/>
              <a:gdLst>
                <a:gd name="T0" fmla="*/ 2147483647 w 25"/>
                <a:gd name="T1" fmla="*/ 0 h 13562"/>
                <a:gd name="T2" fmla="*/ 0 w 25"/>
                <a:gd name="T3" fmla="*/ 2147483647 h 13562"/>
                <a:gd name="T4" fmla="*/ 0 w 25"/>
                <a:gd name="T5" fmla="*/ 2147483647 h 13562"/>
                <a:gd name="T6" fmla="*/ 2147483647 w 25"/>
                <a:gd name="T7" fmla="*/ 2147483647 h 13562"/>
                <a:gd name="T8" fmla="*/ 2147483647 w 25"/>
                <a:gd name="T9" fmla="*/ 2147483647 h 13562"/>
                <a:gd name="T10" fmla="*/ 2147483647 w 25"/>
                <a:gd name="T11" fmla="*/ 2147483647 h 13562"/>
                <a:gd name="T12" fmla="*/ 2147483647 w 25"/>
                <a:gd name="T13" fmla="*/ 2147483647 h 13562"/>
                <a:gd name="T14" fmla="*/ 2147483647 w 25"/>
                <a:gd name="T15" fmla="*/ 2147483647 h 13562"/>
                <a:gd name="T16" fmla="*/ 0 w 25"/>
                <a:gd name="T17" fmla="*/ 2147483647 h 13562"/>
                <a:gd name="T18" fmla="*/ 0 w 25"/>
                <a:gd name="T19" fmla="*/ 2147483647 h 13562"/>
                <a:gd name="T20" fmla="*/ 2147483647 w 25"/>
                <a:gd name="T21" fmla="*/ 2147483647 h 13562"/>
                <a:gd name="T22" fmla="*/ 2147483647 w 25"/>
                <a:gd name="T23" fmla="*/ 2147483647 h 13562"/>
                <a:gd name="T24" fmla="*/ 2147483647 w 25"/>
                <a:gd name="T25" fmla="*/ 2147483647 h 13562"/>
                <a:gd name="T26" fmla="*/ 2147483647 w 25"/>
                <a:gd name="T27" fmla="*/ 2147483647 h 13562"/>
                <a:gd name="T28" fmla="*/ 2147483647 w 25"/>
                <a:gd name="T29" fmla="*/ 2147483647 h 13562"/>
                <a:gd name="T30" fmla="*/ 0 w 25"/>
                <a:gd name="T31" fmla="*/ 2147483647 h 13562"/>
                <a:gd name="T32" fmla="*/ 0 w 25"/>
                <a:gd name="T33" fmla="*/ 2147483647 h 13562"/>
                <a:gd name="T34" fmla="*/ 2147483647 w 25"/>
                <a:gd name="T35" fmla="*/ 2147483647 h 13562"/>
                <a:gd name="T36" fmla="*/ 2147483647 w 25"/>
                <a:gd name="T37" fmla="*/ 2147483647 h 13562"/>
                <a:gd name="T38" fmla="*/ 2147483647 w 25"/>
                <a:gd name="T39" fmla="*/ 2147483647 h 13562"/>
                <a:gd name="T40" fmla="*/ 2147483647 w 25"/>
                <a:gd name="T41" fmla="*/ 2147483647 h 13562"/>
                <a:gd name="T42" fmla="*/ 2147483647 w 25"/>
                <a:gd name="T43" fmla="*/ 2147483647 h 13562"/>
                <a:gd name="T44" fmla="*/ 0 w 25"/>
                <a:gd name="T45" fmla="*/ 2147483647 h 13562"/>
                <a:gd name="T46" fmla="*/ 0 w 25"/>
                <a:gd name="T47" fmla="*/ 2147483647 h 13562"/>
                <a:gd name="T48" fmla="*/ 2147483647 w 25"/>
                <a:gd name="T49" fmla="*/ 2147483647 h 13562"/>
                <a:gd name="T50" fmla="*/ 2147483647 w 25"/>
                <a:gd name="T51" fmla="*/ 2147483647 h 13562"/>
                <a:gd name="T52" fmla="*/ 2147483647 w 25"/>
                <a:gd name="T53" fmla="*/ 2147483647 h 13562"/>
                <a:gd name="T54" fmla="*/ 2147483647 w 25"/>
                <a:gd name="T55" fmla="*/ 2147483647 h 13562"/>
                <a:gd name="T56" fmla="*/ 2147483647 w 25"/>
                <a:gd name="T57" fmla="*/ 2147483647 h 13562"/>
                <a:gd name="T58" fmla="*/ 0 w 25"/>
                <a:gd name="T59" fmla="*/ 2147483647 h 13562"/>
                <a:gd name="T60" fmla="*/ 0 w 25"/>
                <a:gd name="T61" fmla="*/ 2147483647 h 13562"/>
                <a:gd name="T62" fmla="*/ 2147483647 w 25"/>
                <a:gd name="T63" fmla="*/ 2147483647 h 13562"/>
                <a:gd name="T64" fmla="*/ 2147483647 w 25"/>
                <a:gd name="T65" fmla="*/ 2147483647 h 13562"/>
                <a:gd name="T66" fmla="*/ 2147483647 w 25"/>
                <a:gd name="T67" fmla="*/ 2147483647 h 13562"/>
                <a:gd name="T68" fmla="*/ 2147483647 w 25"/>
                <a:gd name="T69" fmla="*/ 2147483647 h 13562"/>
                <a:gd name="T70" fmla="*/ 2147483647 w 25"/>
                <a:gd name="T71" fmla="*/ 2147483647 h 13562"/>
                <a:gd name="T72" fmla="*/ 0 w 25"/>
                <a:gd name="T73" fmla="*/ 2147483647 h 13562"/>
                <a:gd name="T74" fmla="*/ 0 w 25"/>
                <a:gd name="T75" fmla="*/ 2147483647 h 13562"/>
                <a:gd name="T76" fmla="*/ 2147483647 w 25"/>
                <a:gd name="T77" fmla="*/ 2147483647 h 13562"/>
                <a:gd name="T78" fmla="*/ 2147483647 w 25"/>
                <a:gd name="T79" fmla="*/ 2147483647 h 13562"/>
                <a:gd name="T80" fmla="*/ 2147483647 w 25"/>
                <a:gd name="T81" fmla="*/ 2147483647 h 13562"/>
                <a:gd name="T82" fmla="*/ 2147483647 w 25"/>
                <a:gd name="T83" fmla="*/ 2147483647 h 13562"/>
                <a:gd name="T84" fmla="*/ 2147483647 w 25"/>
                <a:gd name="T85" fmla="*/ 2147483647 h 13562"/>
                <a:gd name="T86" fmla="*/ 0 w 25"/>
                <a:gd name="T87" fmla="*/ 2147483647 h 13562"/>
                <a:gd name="T88" fmla="*/ 0 w 25"/>
                <a:gd name="T89" fmla="*/ 2147483647 h 13562"/>
                <a:gd name="T90" fmla="*/ 2147483647 w 25"/>
                <a:gd name="T91" fmla="*/ 2147483647 h 13562"/>
                <a:gd name="T92" fmla="*/ 2147483647 w 25"/>
                <a:gd name="T93" fmla="*/ 2147483647 h 13562"/>
                <a:gd name="T94" fmla="*/ 2147483647 w 25"/>
                <a:gd name="T95" fmla="*/ 2147483647 h 13562"/>
                <a:gd name="T96" fmla="*/ 2147483647 w 25"/>
                <a:gd name="T97" fmla="*/ 2147483647 h 13562"/>
                <a:gd name="T98" fmla="*/ 2147483647 w 25"/>
                <a:gd name="T99" fmla="*/ 2147483647 h 13562"/>
                <a:gd name="T100" fmla="*/ 0 w 25"/>
                <a:gd name="T101" fmla="*/ 2147483647 h 13562"/>
                <a:gd name="T102" fmla="*/ 0 w 25"/>
                <a:gd name="T103" fmla="*/ 2147483647 h 13562"/>
                <a:gd name="T104" fmla="*/ 2147483647 w 25"/>
                <a:gd name="T105" fmla="*/ 2147483647 h 13562"/>
                <a:gd name="T106" fmla="*/ 2147483647 w 25"/>
                <a:gd name="T107" fmla="*/ 2147483647 h 13562"/>
                <a:gd name="T108" fmla="*/ 2147483647 w 25"/>
                <a:gd name="T109" fmla="*/ 2147483647 h 13562"/>
                <a:gd name="T110" fmla="*/ 2147483647 w 25"/>
                <a:gd name="T111" fmla="*/ 2147483647 h 13562"/>
                <a:gd name="T112" fmla="*/ 2147483647 w 25"/>
                <a:gd name="T113" fmla="*/ 2147483647 h 13562"/>
                <a:gd name="T114" fmla="*/ 0 w 25"/>
                <a:gd name="T115" fmla="*/ 2147483647 h 1356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5"/>
                <a:gd name="T175" fmla="*/ 0 h 13562"/>
                <a:gd name="T176" fmla="*/ 25 w 25"/>
                <a:gd name="T177" fmla="*/ 13562 h 1356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5" h="13562">
                  <a:moveTo>
                    <a:pt x="25" y="12"/>
                  </a:moveTo>
                  <a:lnTo>
                    <a:pt x="25" y="187"/>
                  </a:lnTo>
                  <a:cubicBezTo>
                    <a:pt x="25" y="194"/>
                    <a:pt x="19" y="200"/>
                    <a:pt x="12" y="200"/>
                  </a:cubicBezTo>
                  <a:cubicBezTo>
                    <a:pt x="6" y="200"/>
                    <a:pt x="0" y="194"/>
                    <a:pt x="0" y="187"/>
                  </a:cubicBezTo>
                  <a:lnTo>
                    <a:pt x="0" y="12"/>
                  </a:lnTo>
                  <a:cubicBezTo>
                    <a:pt x="0" y="5"/>
                    <a:pt x="6" y="0"/>
                    <a:pt x="12" y="0"/>
                  </a:cubicBezTo>
                  <a:cubicBezTo>
                    <a:pt x="19" y="0"/>
                    <a:pt x="25" y="5"/>
                    <a:pt x="25" y="12"/>
                  </a:cubicBezTo>
                  <a:close/>
                  <a:moveTo>
                    <a:pt x="25" y="287"/>
                  </a:moveTo>
                  <a:lnTo>
                    <a:pt x="25" y="462"/>
                  </a:lnTo>
                  <a:cubicBezTo>
                    <a:pt x="25" y="469"/>
                    <a:pt x="19" y="475"/>
                    <a:pt x="12" y="475"/>
                  </a:cubicBezTo>
                  <a:cubicBezTo>
                    <a:pt x="6" y="475"/>
                    <a:pt x="0" y="469"/>
                    <a:pt x="0" y="462"/>
                  </a:cubicBezTo>
                  <a:lnTo>
                    <a:pt x="0" y="287"/>
                  </a:lnTo>
                  <a:cubicBezTo>
                    <a:pt x="0" y="280"/>
                    <a:pt x="6" y="275"/>
                    <a:pt x="12" y="275"/>
                  </a:cubicBezTo>
                  <a:cubicBezTo>
                    <a:pt x="19" y="275"/>
                    <a:pt x="25" y="280"/>
                    <a:pt x="25" y="287"/>
                  </a:cubicBezTo>
                  <a:close/>
                  <a:moveTo>
                    <a:pt x="25" y="562"/>
                  </a:moveTo>
                  <a:lnTo>
                    <a:pt x="25" y="737"/>
                  </a:lnTo>
                  <a:cubicBezTo>
                    <a:pt x="25" y="744"/>
                    <a:pt x="19" y="750"/>
                    <a:pt x="12" y="750"/>
                  </a:cubicBezTo>
                  <a:cubicBezTo>
                    <a:pt x="6" y="750"/>
                    <a:pt x="0" y="744"/>
                    <a:pt x="0" y="737"/>
                  </a:cubicBezTo>
                  <a:lnTo>
                    <a:pt x="0" y="562"/>
                  </a:lnTo>
                  <a:cubicBezTo>
                    <a:pt x="0" y="555"/>
                    <a:pt x="6" y="550"/>
                    <a:pt x="12" y="550"/>
                  </a:cubicBezTo>
                  <a:cubicBezTo>
                    <a:pt x="19" y="550"/>
                    <a:pt x="25" y="555"/>
                    <a:pt x="25" y="562"/>
                  </a:cubicBezTo>
                  <a:close/>
                  <a:moveTo>
                    <a:pt x="25" y="837"/>
                  </a:moveTo>
                  <a:lnTo>
                    <a:pt x="25" y="1012"/>
                  </a:lnTo>
                  <a:cubicBezTo>
                    <a:pt x="25" y="1019"/>
                    <a:pt x="19" y="1025"/>
                    <a:pt x="12" y="1025"/>
                  </a:cubicBezTo>
                  <a:cubicBezTo>
                    <a:pt x="6" y="1025"/>
                    <a:pt x="0" y="1019"/>
                    <a:pt x="0" y="1012"/>
                  </a:cubicBezTo>
                  <a:lnTo>
                    <a:pt x="0" y="837"/>
                  </a:lnTo>
                  <a:cubicBezTo>
                    <a:pt x="0" y="830"/>
                    <a:pt x="6" y="825"/>
                    <a:pt x="12" y="825"/>
                  </a:cubicBezTo>
                  <a:cubicBezTo>
                    <a:pt x="19" y="825"/>
                    <a:pt x="25" y="830"/>
                    <a:pt x="25" y="837"/>
                  </a:cubicBezTo>
                  <a:close/>
                  <a:moveTo>
                    <a:pt x="25" y="1112"/>
                  </a:moveTo>
                  <a:lnTo>
                    <a:pt x="25" y="1287"/>
                  </a:lnTo>
                  <a:cubicBezTo>
                    <a:pt x="25" y="1294"/>
                    <a:pt x="19" y="1300"/>
                    <a:pt x="12" y="1300"/>
                  </a:cubicBezTo>
                  <a:cubicBezTo>
                    <a:pt x="6" y="1300"/>
                    <a:pt x="0" y="1294"/>
                    <a:pt x="0" y="1287"/>
                  </a:cubicBezTo>
                  <a:lnTo>
                    <a:pt x="0" y="1112"/>
                  </a:lnTo>
                  <a:cubicBezTo>
                    <a:pt x="0" y="1105"/>
                    <a:pt x="6" y="1100"/>
                    <a:pt x="12" y="1100"/>
                  </a:cubicBezTo>
                  <a:cubicBezTo>
                    <a:pt x="19" y="1100"/>
                    <a:pt x="25" y="1105"/>
                    <a:pt x="25" y="1112"/>
                  </a:cubicBezTo>
                  <a:close/>
                  <a:moveTo>
                    <a:pt x="25" y="1387"/>
                  </a:moveTo>
                  <a:lnTo>
                    <a:pt x="25" y="1562"/>
                  </a:lnTo>
                  <a:cubicBezTo>
                    <a:pt x="25" y="1569"/>
                    <a:pt x="19" y="1575"/>
                    <a:pt x="12" y="1575"/>
                  </a:cubicBezTo>
                  <a:cubicBezTo>
                    <a:pt x="6" y="1575"/>
                    <a:pt x="0" y="1569"/>
                    <a:pt x="0" y="1562"/>
                  </a:cubicBezTo>
                  <a:lnTo>
                    <a:pt x="0" y="1387"/>
                  </a:lnTo>
                  <a:cubicBezTo>
                    <a:pt x="0" y="1380"/>
                    <a:pt x="6" y="1375"/>
                    <a:pt x="12" y="1375"/>
                  </a:cubicBezTo>
                  <a:cubicBezTo>
                    <a:pt x="19" y="1375"/>
                    <a:pt x="25" y="1380"/>
                    <a:pt x="25" y="1387"/>
                  </a:cubicBezTo>
                  <a:close/>
                  <a:moveTo>
                    <a:pt x="25" y="1662"/>
                  </a:moveTo>
                  <a:lnTo>
                    <a:pt x="25" y="1837"/>
                  </a:lnTo>
                  <a:cubicBezTo>
                    <a:pt x="25" y="1844"/>
                    <a:pt x="19" y="1850"/>
                    <a:pt x="12" y="1850"/>
                  </a:cubicBezTo>
                  <a:cubicBezTo>
                    <a:pt x="6" y="1850"/>
                    <a:pt x="0" y="1844"/>
                    <a:pt x="0" y="1837"/>
                  </a:cubicBezTo>
                  <a:lnTo>
                    <a:pt x="0" y="1662"/>
                  </a:lnTo>
                  <a:cubicBezTo>
                    <a:pt x="0" y="1655"/>
                    <a:pt x="6" y="1650"/>
                    <a:pt x="12" y="1650"/>
                  </a:cubicBezTo>
                  <a:cubicBezTo>
                    <a:pt x="19" y="1650"/>
                    <a:pt x="25" y="1655"/>
                    <a:pt x="25" y="1662"/>
                  </a:cubicBezTo>
                  <a:close/>
                  <a:moveTo>
                    <a:pt x="25" y="1937"/>
                  </a:moveTo>
                  <a:lnTo>
                    <a:pt x="25" y="2112"/>
                  </a:lnTo>
                  <a:cubicBezTo>
                    <a:pt x="25" y="2119"/>
                    <a:pt x="19" y="2125"/>
                    <a:pt x="12" y="2125"/>
                  </a:cubicBezTo>
                  <a:cubicBezTo>
                    <a:pt x="6" y="2125"/>
                    <a:pt x="0" y="2119"/>
                    <a:pt x="0" y="2112"/>
                  </a:cubicBezTo>
                  <a:lnTo>
                    <a:pt x="0" y="1937"/>
                  </a:lnTo>
                  <a:cubicBezTo>
                    <a:pt x="0" y="1930"/>
                    <a:pt x="6" y="1925"/>
                    <a:pt x="12" y="1925"/>
                  </a:cubicBezTo>
                  <a:cubicBezTo>
                    <a:pt x="19" y="1925"/>
                    <a:pt x="25" y="1930"/>
                    <a:pt x="25" y="1937"/>
                  </a:cubicBezTo>
                  <a:close/>
                  <a:moveTo>
                    <a:pt x="25" y="2212"/>
                  </a:moveTo>
                  <a:lnTo>
                    <a:pt x="25" y="2387"/>
                  </a:lnTo>
                  <a:cubicBezTo>
                    <a:pt x="25" y="2394"/>
                    <a:pt x="19" y="2400"/>
                    <a:pt x="12" y="2400"/>
                  </a:cubicBezTo>
                  <a:cubicBezTo>
                    <a:pt x="6" y="2400"/>
                    <a:pt x="0" y="2394"/>
                    <a:pt x="0" y="2387"/>
                  </a:cubicBezTo>
                  <a:lnTo>
                    <a:pt x="0" y="2212"/>
                  </a:lnTo>
                  <a:cubicBezTo>
                    <a:pt x="0" y="2205"/>
                    <a:pt x="6" y="2200"/>
                    <a:pt x="12" y="2200"/>
                  </a:cubicBezTo>
                  <a:cubicBezTo>
                    <a:pt x="19" y="2200"/>
                    <a:pt x="25" y="2205"/>
                    <a:pt x="25" y="2212"/>
                  </a:cubicBezTo>
                  <a:close/>
                  <a:moveTo>
                    <a:pt x="25" y="2487"/>
                  </a:moveTo>
                  <a:lnTo>
                    <a:pt x="25" y="2662"/>
                  </a:lnTo>
                  <a:cubicBezTo>
                    <a:pt x="25" y="2669"/>
                    <a:pt x="19" y="2675"/>
                    <a:pt x="12" y="2675"/>
                  </a:cubicBezTo>
                  <a:cubicBezTo>
                    <a:pt x="6" y="2675"/>
                    <a:pt x="0" y="2669"/>
                    <a:pt x="0" y="2662"/>
                  </a:cubicBezTo>
                  <a:lnTo>
                    <a:pt x="0" y="2487"/>
                  </a:lnTo>
                  <a:cubicBezTo>
                    <a:pt x="0" y="2480"/>
                    <a:pt x="6" y="2475"/>
                    <a:pt x="12" y="2475"/>
                  </a:cubicBezTo>
                  <a:cubicBezTo>
                    <a:pt x="19" y="2475"/>
                    <a:pt x="25" y="2480"/>
                    <a:pt x="25" y="2487"/>
                  </a:cubicBezTo>
                  <a:close/>
                  <a:moveTo>
                    <a:pt x="25" y="2762"/>
                  </a:moveTo>
                  <a:lnTo>
                    <a:pt x="25" y="2937"/>
                  </a:lnTo>
                  <a:cubicBezTo>
                    <a:pt x="25" y="2944"/>
                    <a:pt x="19" y="2950"/>
                    <a:pt x="12" y="2950"/>
                  </a:cubicBezTo>
                  <a:cubicBezTo>
                    <a:pt x="6" y="2950"/>
                    <a:pt x="0" y="2944"/>
                    <a:pt x="0" y="2937"/>
                  </a:cubicBezTo>
                  <a:lnTo>
                    <a:pt x="0" y="2762"/>
                  </a:lnTo>
                  <a:cubicBezTo>
                    <a:pt x="0" y="2755"/>
                    <a:pt x="6" y="2750"/>
                    <a:pt x="12" y="2750"/>
                  </a:cubicBezTo>
                  <a:cubicBezTo>
                    <a:pt x="19" y="2750"/>
                    <a:pt x="25" y="2755"/>
                    <a:pt x="25" y="2762"/>
                  </a:cubicBezTo>
                  <a:close/>
                  <a:moveTo>
                    <a:pt x="25" y="3037"/>
                  </a:moveTo>
                  <a:lnTo>
                    <a:pt x="25" y="3212"/>
                  </a:lnTo>
                  <a:cubicBezTo>
                    <a:pt x="25" y="3219"/>
                    <a:pt x="19" y="3225"/>
                    <a:pt x="12" y="3225"/>
                  </a:cubicBezTo>
                  <a:cubicBezTo>
                    <a:pt x="6" y="3225"/>
                    <a:pt x="0" y="3219"/>
                    <a:pt x="0" y="3212"/>
                  </a:cubicBezTo>
                  <a:lnTo>
                    <a:pt x="0" y="3037"/>
                  </a:lnTo>
                  <a:cubicBezTo>
                    <a:pt x="0" y="3030"/>
                    <a:pt x="6" y="3025"/>
                    <a:pt x="12" y="3025"/>
                  </a:cubicBezTo>
                  <a:cubicBezTo>
                    <a:pt x="19" y="3025"/>
                    <a:pt x="25" y="3030"/>
                    <a:pt x="25" y="3037"/>
                  </a:cubicBezTo>
                  <a:close/>
                  <a:moveTo>
                    <a:pt x="25" y="3312"/>
                  </a:moveTo>
                  <a:lnTo>
                    <a:pt x="25" y="3487"/>
                  </a:lnTo>
                  <a:cubicBezTo>
                    <a:pt x="25" y="3494"/>
                    <a:pt x="19" y="3500"/>
                    <a:pt x="12" y="3500"/>
                  </a:cubicBezTo>
                  <a:cubicBezTo>
                    <a:pt x="6" y="3500"/>
                    <a:pt x="0" y="3494"/>
                    <a:pt x="0" y="3487"/>
                  </a:cubicBezTo>
                  <a:lnTo>
                    <a:pt x="0" y="3312"/>
                  </a:lnTo>
                  <a:cubicBezTo>
                    <a:pt x="0" y="3305"/>
                    <a:pt x="6" y="3300"/>
                    <a:pt x="12" y="3300"/>
                  </a:cubicBezTo>
                  <a:cubicBezTo>
                    <a:pt x="19" y="3300"/>
                    <a:pt x="25" y="3305"/>
                    <a:pt x="25" y="3312"/>
                  </a:cubicBezTo>
                  <a:close/>
                  <a:moveTo>
                    <a:pt x="25" y="3587"/>
                  </a:moveTo>
                  <a:lnTo>
                    <a:pt x="25" y="3762"/>
                  </a:lnTo>
                  <a:cubicBezTo>
                    <a:pt x="25" y="3769"/>
                    <a:pt x="19" y="3775"/>
                    <a:pt x="12" y="3775"/>
                  </a:cubicBezTo>
                  <a:cubicBezTo>
                    <a:pt x="6" y="3775"/>
                    <a:pt x="0" y="3769"/>
                    <a:pt x="0" y="3762"/>
                  </a:cubicBezTo>
                  <a:lnTo>
                    <a:pt x="0" y="3587"/>
                  </a:lnTo>
                  <a:cubicBezTo>
                    <a:pt x="0" y="3580"/>
                    <a:pt x="6" y="3575"/>
                    <a:pt x="12" y="3575"/>
                  </a:cubicBezTo>
                  <a:cubicBezTo>
                    <a:pt x="19" y="3575"/>
                    <a:pt x="25" y="3580"/>
                    <a:pt x="25" y="3587"/>
                  </a:cubicBezTo>
                  <a:close/>
                  <a:moveTo>
                    <a:pt x="25" y="3862"/>
                  </a:moveTo>
                  <a:lnTo>
                    <a:pt x="25" y="4037"/>
                  </a:lnTo>
                  <a:cubicBezTo>
                    <a:pt x="25" y="4044"/>
                    <a:pt x="19" y="4050"/>
                    <a:pt x="12" y="4050"/>
                  </a:cubicBezTo>
                  <a:cubicBezTo>
                    <a:pt x="6" y="4050"/>
                    <a:pt x="0" y="4044"/>
                    <a:pt x="0" y="4037"/>
                  </a:cubicBezTo>
                  <a:lnTo>
                    <a:pt x="0" y="3862"/>
                  </a:lnTo>
                  <a:cubicBezTo>
                    <a:pt x="0" y="3855"/>
                    <a:pt x="6" y="3850"/>
                    <a:pt x="12" y="3850"/>
                  </a:cubicBezTo>
                  <a:cubicBezTo>
                    <a:pt x="19" y="3850"/>
                    <a:pt x="25" y="3855"/>
                    <a:pt x="25" y="3862"/>
                  </a:cubicBezTo>
                  <a:close/>
                  <a:moveTo>
                    <a:pt x="25" y="4137"/>
                  </a:moveTo>
                  <a:lnTo>
                    <a:pt x="25" y="4312"/>
                  </a:lnTo>
                  <a:cubicBezTo>
                    <a:pt x="25" y="4319"/>
                    <a:pt x="19" y="4325"/>
                    <a:pt x="12" y="4325"/>
                  </a:cubicBezTo>
                  <a:cubicBezTo>
                    <a:pt x="6" y="4325"/>
                    <a:pt x="0" y="4319"/>
                    <a:pt x="0" y="4312"/>
                  </a:cubicBezTo>
                  <a:lnTo>
                    <a:pt x="0" y="4137"/>
                  </a:lnTo>
                  <a:cubicBezTo>
                    <a:pt x="0" y="4130"/>
                    <a:pt x="6" y="4125"/>
                    <a:pt x="12" y="4125"/>
                  </a:cubicBezTo>
                  <a:cubicBezTo>
                    <a:pt x="19" y="4125"/>
                    <a:pt x="25" y="4130"/>
                    <a:pt x="25" y="4137"/>
                  </a:cubicBezTo>
                  <a:close/>
                  <a:moveTo>
                    <a:pt x="25" y="4412"/>
                  </a:moveTo>
                  <a:lnTo>
                    <a:pt x="25" y="4587"/>
                  </a:lnTo>
                  <a:cubicBezTo>
                    <a:pt x="25" y="4594"/>
                    <a:pt x="19" y="4600"/>
                    <a:pt x="12" y="4600"/>
                  </a:cubicBezTo>
                  <a:cubicBezTo>
                    <a:pt x="6" y="4600"/>
                    <a:pt x="0" y="4594"/>
                    <a:pt x="0" y="4587"/>
                  </a:cubicBezTo>
                  <a:lnTo>
                    <a:pt x="0" y="4412"/>
                  </a:lnTo>
                  <a:cubicBezTo>
                    <a:pt x="0" y="4405"/>
                    <a:pt x="6" y="4400"/>
                    <a:pt x="12" y="4400"/>
                  </a:cubicBezTo>
                  <a:cubicBezTo>
                    <a:pt x="19" y="4400"/>
                    <a:pt x="25" y="4405"/>
                    <a:pt x="25" y="4412"/>
                  </a:cubicBezTo>
                  <a:close/>
                  <a:moveTo>
                    <a:pt x="25" y="4687"/>
                  </a:moveTo>
                  <a:lnTo>
                    <a:pt x="25" y="4862"/>
                  </a:lnTo>
                  <a:cubicBezTo>
                    <a:pt x="25" y="4869"/>
                    <a:pt x="19" y="4875"/>
                    <a:pt x="12" y="4875"/>
                  </a:cubicBezTo>
                  <a:cubicBezTo>
                    <a:pt x="6" y="4875"/>
                    <a:pt x="0" y="4869"/>
                    <a:pt x="0" y="4862"/>
                  </a:cubicBezTo>
                  <a:lnTo>
                    <a:pt x="0" y="4687"/>
                  </a:lnTo>
                  <a:cubicBezTo>
                    <a:pt x="0" y="4680"/>
                    <a:pt x="6" y="4675"/>
                    <a:pt x="12" y="4675"/>
                  </a:cubicBezTo>
                  <a:cubicBezTo>
                    <a:pt x="19" y="4675"/>
                    <a:pt x="25" y="4680"/>
                    <a:pt x="25" y="4687"/>
                  </a:cubicBezTo>
                  <a:close/>
                  <a:moveTo>
                    <a:pt x="25" y="4962"/>
                  </a:moveTo>
                  <a:lnTo>
                    <a:pt x="25" y="5137"/>
                  </a:lnTo>
                  <a:cubicBezTo>
                    <a:pt x="25" y="5144"/>
                    <a:pt x="19" y="5150"/>
                    <a:pt x="12" y="5150"/>
                  </a:cubicBezTo>
                  <a:cubicBezTo>
                    <a:pt x="6" y="5150"/>
                    <a:pt x="0" y="5144"/>
                    <a:pt x="0" y="5137"/>
                  </a:cubicBezTo>
                  <a:lnTo>
                    <a:pt x="0" y="4962"/>
                  </a:lnTo>
                  <a:cubicBezTo>
                    <a:pt x="0" y="4955"/>
                    <a:pt x="6" y="4950"/>
                    <a:pt x="12" y="4950"/>
                  </a:cubicBezTo>
                  <a:cubicBezTo>
                    <a:pt x="19" y="4950"/>
                    <a:pt x="25" y="4955"/>
                    <a:pt x="25" y="4962"/>
                  </a:cubicBezTo>
                  <a:close/>
                  <a:moveTo>
                    <a:pt x="25" y="5237"/>
                  </a:moveTo>
                  <a:lnTo>
                    <a:pt x="25" y="5412"/>
                  </a:lnTo>
                  <a:cubicBezTo>
                    <a:pt x="25" y="5419"/>
                    <a:pt x="19" y="5425"/>
                    <a:pt x="12" y="5425"/>
                  </a:cubicBezTo>
                  <a:cubicBezTo>
                    <a:pt x="6" y="5425"/>
                    <a:pt x="0" y="5419"/>
                    <a:pt x="0" y="5412"/>
                  </a:cubicBezTo>
                  <a:lnTo>
                    <a:pt x="0" y="5237"/>
                  </a:lnTo>
                  <a:cubicBezTo>
                    <a:pt x="0" y="5230"/>
                    <a:pt x="6" y="5225"/>
                    <a:pt x="12" y="5225"/>
                  </a:cubicBezTo>
                  <a:cubicBezTo>
                    <a:pt x="19" y="5225"/>
                    <a:pt x="25" y="5230"/>
                    <a:pt x="25" y="5237"/>
                  </a:cubicBezTo>
                  <a:close/>
                  <a:moveTo>
                    <a:pt x="25" y="5512"/>
                  </a:moveTo>
                  <a:lnTo>
                    <a:pt x="25" y="5687"/>
                  </a:lnTo>
                  <a:cubicBezTo>
                    <a:pt x="25" y="5694"/>
                    <a:pt x="19" y="5700"/>
                    <a:pt x="12" y="5700"/>
                  </a:cubicBezTo>
                  <a:cubicBezTo>
                    <a:pt x="6" y="5700"/>
                    <a:pt x="0" y="5694"/>
                    <a:pt x="0" y="5687"/>
                  </a:cubicBezTo>
                  <a:lnTo>
                    <a:pt x="0" y="5512"/>
                  </a:lnTo>
                  <a:cubicBezTo>
                    <a:pt x="0" y="5505"/>
                    <a:pt x="6" y="5500"/>
                    <a:pt x="12" y="5500"/>
                  </a:cubicBezTo>
                  <a:cubicBezTo>
                    <a:pt x="19" y="5500"/>
                    <a:pt x="25" y="5505"/>
                    <a:pt x="25" y="5512"/>
                  </a:cubicBezTo>
                  <a:close/>
                  <a:moveTo>
                    <a:pt x="25" y="5787"/>
                  </a:moveTo>
                  <a:lnTo>
                    <a:pt x="25" y="5962"/>
                  </a:lnTo>
                  <a:cubicBezTo>
                    <a:pt x="25" y="5969"/>
                    <a:pt x="19" y="5975"/>
                    <a:pt x="12" y="5975"/>
                  </a:cubicBezTo>
                  <a:cubicBezTo>
                    <a:pt x="6" y="5975"/>
                    <a:pt x="0" y="5969"/>
                    <a:pt x="0" y="5962"/>
                  </a:cubicBezTo>
                  <a:lnTo>
                    <a:pt x="0" y="5787"/>
                  </a:lnTo>
                  <a:cubicBezTo>
                    <a:pt x="0" y="5780"/>
                    <a:pt x="6" y="5775"/>
                    <a:pt x="12" y="5775"/>
                  </a:cubicBezTo>
                  <a:cubicBezTo>
                    <a:pt x="19" y="5775"/>
                    <a:pt x="25" y="5780"/>
                    <a:pt x="25" y="5787"/>
                  </a:cubicBezTo>
                  <a:close/>
                  <a:moveTo>
                    <a:pt x="25" y="6062"/>
                  </a:moveTo>
                  <a:lnTo>
                    <a:pt x="25" y="6237"/>
                  </a:lnTo>
                  <a:cubicBezTo>
                    <a:pt x="25" y="6244"/>
                    <a:pt x="19" y="6250"/>
                    <a:pt x="12" y="6250"/>
                  </a:cubicBezTo>
                  <a:cubicBezTo>
                    <a:pt x="6" y="6250"/>
                    <a:pt x="0" y="6244"/>
                    <a:pt x="0" y="6237"/>
                  </a:cubicBezTo>
                  <a:lnTo>
                    <a:pt x="0" y="6062"/>
                  </a:lnTo>
                  <a:cubicBezTo>
                    <a:pt x="0" y="6055"/>
                    <a:pt x="6" y="6050"/>
                    <a:pt x="12" y="6050"/>
                  </a:cubicBezTo>
                  <a:cubicBezTo>
                    <a:pt x="19" y="6050"/>
                    <a:pt x="25" y="6055"/>
                    <a:pt x="25" y="6062"/>
                  </a:cubicBezTo>
                  <a:close/>
                  <a:moveTo>
                    <a:pt x="25" y="6337"/>
                  </a:moveTo>
                  <a:lnTo>
                    <a:pt x="25" y="6512"/>
                  </a:lnTo>
                  <a:cubicBezTo>
                    <a:pt x="25" y="6519"/>
                    <a:pt x="19" y="6525"/>
                    <a:pt x="12" y="6525"/>
                  </a:cubicBezTo>
                  <a:cubicBezTo>
                    <a:pt x="6" y="6525"/>
                    <a:pt x="0" y="6519"/>
                    <a:pt x="0" y="6512"/>
                  </a:cubicBezTo>
                  <a:lnTo>
                    <a:pt x="0" y="6337"/>
                  </a:lnTo>
                  <a:cubicBezTo>
                    <a:pt x="0" y="6330"/>
                    <a:pt x="6" y="6325"/>
                    <a:pt x="12" y="6325"/>
                  </a:cubicBezTo>
                  <a:cubicBezTo>
                    <a:pt x="19" y="6325"/>
                    <a:pt x="25" y="6330"/>
                    <a:pt x="25" y="6337"/>
                  </a:cubicBezTo>
                  <a:close/>
                  <a:moveTo>
                    <a:pt x="25" y="6612"/>
                  </a:moveTo>
                  <a:lnTo>
                    <a:pt x="25" y="6787"/>
                  </a:lnTo>
                  <a:cubicBezTo>
                    <a:pt x="25" y="6794"/>
                    <a:pt x="19" y="6800"/>
                    <a:pt x="12" y="6800"/>
                  </a:cubicBezTo>
                  <a:cubicBezTo>
                    <a:pt x="6" y="6800"/>
                    <a:pt x="0" y="6794"/>
                    <a:pt x="0" y="6787"/>
                  </a:cubicBezTo>
                  <a:lnTo>
                    <a:pt x="0" y="6612"/>
                  </a:lnTo>
                  <a:cubicBezTo>
                    <a:pt x="0" y="6605"/>
                    <a:pt x="6" y="6600"/>
                    <a:pt x="12" y="6600"/>
                  </a:cubicBezTo>
                  <a:cubicBezTo>
                    <a:pt x="19" y="6600"/>
                    <a:pt x="25" y="6605"/>
                    <a:pt x="25" y="6612"/>
                  </a:cubicBezTo>
                  <a:close/>
                  <a:moveTo>
                    <a:pt x="25" y="6887"/>
                  </a:moveTo>
                  <a:lnTo>
                    <a:pt x="25" y="7062"/>
                  </a:lnTo>
                  <a:cubicBezTo>
                    <a:pt x="25" y="7069"/>
                    <a:pt x="19" y="7075"/>
                    <a:pt x="12" y="7075"/>
                  </a:cubicBezTo>
                  <a:cubicBezTo>
                    <a:pt x="6" y="7075"/>
                    <a:pt x="0" y="7069"/>
                    <a:pt x="0" y="7062"/>
                  </a:cubicBezTo>
                  <a:lnTo>
                    <a:pt x="0" y="6887"/>
                  </a:lnTo>
                  <a:cubicBezTo>
                    <a:pt x="0" y="6880"/>
                    <a:pt x="6" y="6875"/>
                    <a:pt x="12" y="6875"/>
                  </a:cubicBezTo>
                  <a:cubicBezTo>
                    <a:pt x="19" y="6875"/>
                    <a:pt x="25" y="6880"/>
                    <a:pt x="25" y="6887"/>
                  </a:cubicBezTo>
                  <a:close/>
                  <a:moveTo>
                    <a:pt x="25" y="7162"/>
                  </a:moveTo>
                  <a:lnTo>
                    <a:pt x="25" y="7337"/>
                  </a:lnTo>
                  <a:cubicBezTo>
                    <a:pt x="25" y="7344"/>
                    <a:pt x="19" y="7350"/>
                    <a:pt x="12" y="7350"/>
                  </a:cubicBezTo>
                  <a:cubicBezTo>
                    <a:pt x="6" y="7350"/>
                    <a:pt x="0" y="7344"/>
                    <a:pt x="0" y="7337"/>
                  </a:cubicBezTo>
                  <a:lnTo>
                    <a:pt x="0" y="7162"/>
                  </a:lnTo>
                  <a:cubicBezTo>
                    <a:pt x="0" y="7155"/>
                    <a:pt x="6" y="7150"/>
                    <a:pt x="12" y="7150"/>
                  </a:cubicBezTo>
                  <a:cubicBezTo>
                    <a:pt x="19" y="7150"/>
                    <a:pt x="25" y="7155"/>
                    <a:pt x="25" y="7162"/>
                  </a:cubicBezTo>
                  <a:close/>
                  <a:moveTo>
                    <a:pt x="25" y="7437"/>
                  </a:moveTo>
                  <a:lnTo>
                    <a:pt x="25" y="7612"/>
                  </a:lnTo>
                  <a:cubicBezTo>
                    <a:pt x="25" y="7619"/>
                    <a:pt x="19" y="7625"/>
                    <a:pt x="12" y="7625"/>
                  </a:cubicBezTo>
                  <a:cubicBezTo>
                    <a:pt x="6" y="7625"/>
                    <a:pt x="0" y="7619"/>
                    <a:pt x="0" y="7612"/>
                  </a:cubicBezTo>
                  <a:lnTo>
                    <a:pt x="0" y="7437"/>
                  </a:lnTo>
                  <a:cubicBezTo>
                    <a:pt x="0" y="7430"/>
                    <a:pt x="6" y="7425"/>
                    <a:pt x="12" y="7425"/>
                  </a:cubicBezTo>
                  <a:cubicBezTo>
                    <a:pt x="19" y="7425"/>
                    <a:pt x="25" y="7430"/>
                    <a:pt x="25" y="7437"/>
                  </a:cubicBezTo>
                  <a:close/>
                  <a:moveTo>
                    <a:pt x="25" y="7712"/>
                  </a:moveTo>
                  <a:lnTo>
                    <a:pt x="25" y="7887"/>
                  </a:lnTo>
                  <a:cubicBezTo>
                    <a:pt x="25" y="7894"/>
                    <a:pt x="19" y="7900"/>
                    <a:pt x="12" y="7900"/>
                  </a:cubicBezTo>
                  <a:cubicBezTo>
                    <a:pt x="6" y="7900"/>
                    <a:pt x="0" y="7894"/>
                    <a:pt x="0" y="7887"/>
                  </a:cubicBezTo>
                  <a:lnTo>
                    <a:pt x="0" y="7712"/>
                  </a:lnTo>
                  <a:cubicBezTo>
                    <a:pt x="0" y="7705"/>
                    <a:pt x="6" y="7700"/>
                    <a:pt x="12" y="7700"/>
                  </a:cubicBezTo>
                  <a:cubicBezTo>
                    <a:pt x="19" y="7700"/>
                    <a:pt x="25" y="7705"/>
                    <a:pt x="25" y="7712"/>
                  </a:cubicBezTo>
                  <a:close/>
                  <a:moveTo>
                    <a:pt x="25" y="7987"/>
                  </a:moveTo>
                  <a:lnTo>
                    <a:pt x="25" y="8162"/>
                  </a:lnTo>
                  <a:cubicBezTo>
                    <a:pt x="25" y="8169"/>
                    <a:pt x="19" y="8175"/>
                    <a:pt x="12" y="8175"/>
                  </a:cubicBezTo>
                  <a:cubicBezTo>
                    <a:pt x="6" y="8175"/>
                    <a:pt x="0" y="8169"/>
                    <a:pt x="0" y="8162"/>
                  </a:cubicBezTo>
                  <a:lnTo>
                    <a:pt x="0" y="7987"/>
                  </a:lnTo>
                  <a:cubicBezTo>
                    <a:pt x="0" y="7980"/>
                    <a:pt x="6" y="7975"/>
                    <a:pt x="12" y="7975"/>
                  </a:cubicBezTo>
                  <a:cubicBezTo>
                    <a:pt x="19" y="7975"/>
                    <a:pt x="25" y="7980"/>
                    <a:pt x="25" y="7987"/>
                  </a:cubicBezTo>
                  <a:close/>
                  <a:moveTo>
                    <a:pt x="25" y="8262"/>
                  </a:moveTo>
                  <a:lnTo>
                    <a:pt x="25" y="8437"/>
                  </a:lnTo>
                  <a:cubicBezTo>
                    <a:pt x="25" y="8444"/>
                    <a:pt x="19" y="8450"/>
                    <a:pt x="12" y="8450"/>
                  </a:cubicBezTo>
                  <a:cubicBezTo>
                    <a:pt x="6" y="8450"/>
                    <a:pt x="0" y="8444"/>
                    <a:pt x="0" y="8437"/>
                  </a:cubicBezTo>
                  <a:lnTo>
                    <a:pt x="0" y="8262"/>
                  </a:lnTo>
                  <a:cubicBezTo>
                    <a:pt x="0" y="8255"/>
                    <a:pt x="6" y="8250"/>
                    <a:pt x="12" y="8250"/>
                  </a:cubicBezTo>
                  <a:cubicBezTo>
                    <a:pt x="19" y="8250"/>
                    <a:pt x="25" y="8255"/>
                    <a:pt x="25" y="8262"/>
                  </a:cubicBezTo>
                  <a:close/>
                  <a:moveTo>
                    <a:pt x="25" y="8537"/>
                  </a:moveTo>
                  <a:lnTo>
                    <a:pt x="25" y="8712"/>
                  </a:lnTo>
                  <a:cubicBezTo>
                    <a:pt x="25" y="8719"/>
                    <a:pt x="19" y="8725"/>
                    <a:pt x="12" y="8725"/>
                  </a:cubicBezTo>
                  <a:cubicBezTo>
                    <a:pt x="6" y="8725"/>
                    <a:pt x="0" y="8719"/>
                    <a:pt x="0" y="8712"/>
                  </a:cubicBezTo>
                  <a:lnTo>
                    <a:pt x="0" y="8537"/>
                  </a:lnTo>
                  <a:cubicBezTo>
                    <a:pt x="0" y="8530"/>
                    <a:pt x="6" y="8525"/>
                    <a:pt x="12" y="8525"/>
                  </a:cubicBezTo>
                  <a:cubicBezTo>
                    <a:pt x="19" y="8525"/>
                    <a:pt x="25" y="8530"/>
                    <a:pt x="25" y="8537"/>
                  </a:cubicBezTo>
                  <a:close/>
                  <a:moveTo>
                    <a:pt x="25" y="8812"/>
                  </a:moveTo>
                  <a:lnTo>
                    <a:pt x="25" y="8987"/>
                  </a:lnTo>
                  <a:cubicBezTo>
                    <a:pt x="25" y="8994"/>
                    <a:pt x="19" y="9000"/>
                    <a:pt x="12" y="9000"/>
                  </a:cubicBezTo>
                  <a:cubicBezTo>
                    <a:pt x="6" y="9000"/>
                    <a:pt x="0" y="8994"/>
                    <a:pt x="0" y="8987"/>
                  </a:cubicBezTo>
                  <a:lnTo>
                    <a:pt x="0" y="8812"/>
                  </a:lnTo>
                  <a:cubicBezTo>
                    <a:pt x="0" y="8805"/>
                    <a:pt x="6" y="8800"/>
                    <a:pt x="12" y="8800"/>
                  </a:cubicBezTo>
                  <a:cubicBezTo>
                    <a:pt x="19" y="8800"/>
                    <a:pt x="25" y="8805"/>
                    <a:pt x="25" y="8812"/>
                  </a:cubicBezTo>
                  <a:close/>
                  <a:moveTo>
                    <a:pt x="25" y="9087"/>
                  </a:moveTo>
                  <a:lnTo>
                    <a:pt x="25" y="9262"/>
                  </a:lnTo>
                  <a:cubicBezTo>
                    <a:pt x="25" y="9269"/>
                    <a:pt x="19" y="9275"/>
                    <a:pt x="12" y="9275"/>
                  </a:cubicBezTo>
                  <a:cubicBezTo>
                    <a:pt x="6" y="9275"/>
                    <a:pt x="0" y="9269"/>
                    <a:pt x="0" y="9262"/>
                  </a:cubicBezTo>
                  <a:lnTo>
                    <a:pt x="0" y="9087"/>
                  </a:lnTo>
                  <a:cubicBezTo>
                    <a:pt x="0" y="9080"/>
                    <a:pt x="6" y="9075"/>
                    <a:pt x="12" y="9075"/>
                  </a:cubicBezTo>
                  <a:cubicBezTo>
                    <a:pt x="19" y="9075"/>
                    <a:pt x="25" y="9080"/>
                    <a:pt x="25" y="9087"/>
                  </a:cubicBezTo>
                  <a:close/>
                  <a:moveTo>
                    <a:pt x="25" y="9362"/>
                  </a:moveTo>
                  <a:lnTo>
                    <a:pt x="25" y="9537"/>
                  </a:lnTo>
                  <a:cubicBezTo>
                    <a:pt x="25" y="9544"/>
                    <a:pt x="19" y="9550"/>
                    <a:pt x="12" y="9550"/>
                  </a:cubicBezTo>
                  <a:cubicBezTo>
                    <a:pt x="6" y="9550"/>
                    <a:pt x="0" y="9544"/>
                    <a:pt x="0" y="9537"/>
                  </a:cubicBezTo>
                  <a:lnTo>
                    <a:pt x="0" y="9362"/>
                  </a:lnTo>
                  <a:cubicBezTo>
                    <a:pt x="0" y="9355"/>
                    <a:pt x="6" y="9350"/>
                    <a:pt x="12" y="9350"/>
                  </a:cubicBezTo>
                  <a:cubicBezTo>
                    <a:pt x="19" y="9350"/>
                    <a:pt x="25" y="9355"/>
                    <a:pt x="25" y="9362"/>
                  </a:cubicBezTo>
                  <a:close/>
                  <a:moveTo>
                    <a:pt x="25" y="9637"/>
                  </a:moveTo>
                  <a:lnTo>
                    <a:pt x="25" y="9812"/>
                  </a:lnTo>
                  <a:cubicBezTo>
                    <a:pt x="25" y="9819"/>
                    <a:pt x="19" y="9825"/>
                    <a:pt x="12" y="9825"/>
                  </a:cubicBezTo>
                  <a:cubicBezTo>
                    <a:pt x="6" y="9825"/>
                    <a:pt x="0" y="9819"/>
                    <a:pt x="0" y="9812"/>
                  </a:cubicBezTo>
                  <a:lnTo>
                    <a:pt x="0" y="9637"/>
                  </a:lnTo>
                  <a:cubicBezTo>
                    <a:pt x="0" y="9630"/>
                    <a:pt x="6" y="9625"/>
                    <a:pt x="12" y="9625"/>
                  </a:cubicBezTo>
                  <a:cubicBezTo>
                    <a:pt x="19" y="9625"/>
                    <a:pt x="25" y="9630"/>
                    <a:pt x="25" y="9637"/>
                  </a:cubicBezTo>
                  <a:close/>
                  <a:moveTo>
                    <a:pt x="25" y="9912"/>
                  </a:moveTo>
                  <a:lnTo>
                    <a:pt x="25" y="10087"/>
                  </a:lnTo>
                  <a:cubicBezTo>
                    <a:pt x="25" y="10094"/>
                    <a:pt x="19" y="10100"/>
                    <a:pt x="12" y="10100"/>
                  </a:cubicBezTo>
                  <a:cubicBezTo>
                    <a:pt x="6" y="10100"/>
                    <a:pt x="0" y="10094"/>
                    <a:pt x="0" y="10087"/>
                  </a:cubicBezTo>
                  <a:lnTo>
                    <a:pt x="0" y="9912"/>
                  </a:lnTo>
                  <a:cubicBezTo>
                    <a:pt x="0" y="9905"/>
                    <a:pt x="6" y="9900"/>
                    <a:pt x="12" y="9900"/>
                  </a:cubicBezTo>
                  <a:cubicBezTo>
                    <a:pt x="19" y="9900"/>
                    <a:pt x="25" y="9905"/>
                    <a:pt x="25" y="9912"/>
                  </a:cubicBezTo>
                  <a:close/>
                  <a:moveTo>
                    <a:pt x="25" y="10187"/>
                  </a:moveTo>
                  <a:lnTo>
                    <a:pt x="25" y="10362"/>
                  </a:lnTo>
                  <a:cubicBezTo>
                    <a:pt x="25" y="10369"/>
                    <a:pt x="19" y="10375"/>
                    <a:pt x="12" y="10375"/>
                  </a:cubicBezTo>
                  <a:cubicBezTo>
                    <a:pt x="6" y="10375"/>
                    <a:pt x="0" y="10369"/>
                    <a:pt x="0" y="10362"/>
                  </a:cubicBezTo>
                  <a:lnTo>
                    <a:pt x="0" y="10187"/>
                  </a:lnTo>
                  <a:cubicBezTo>
                    <a:pt x="0" y="10180"/>
                    <a:pt x="6" y="10175"/>
                    <a:pt x="12" y="10175"/>
                  </a:cubicBezTo>
                  <a:cubicBezTo>
                    <a:pt x="19" y="10175"/>
                    <a:pt x="25" y="10180"/>
                    <a:pt x="25" y="10187"/>
                  </a:cubicBezTo>
                  <a:close/>
                  <a:moveTo>
                    <a:pt x="25" y="10462"/>
                  </a:moveTo>
                  <a:lnTo>
                    <a:pt x="25" y="10637"/>
                  </a:lnTo>
                  <a:cubicBezTo>
                    <a:pt x="25" y="10644"/>
                    <a:pt x="19" y="10650"/>
                    <a:pt x="12" y="10650"/>
                  </a:cubicBezTo>
                  <a:cubicBezTo>
                    <a:pt x="6" y="10650"/>
                    <a:pt x="0" y="10644"/>
                    <a:pt x="0" y="10637"/>
                  </a:cubicBezTo>
                  <a:lnTo>
                    <a:pt x="0" y="10462"/>
                  </a:lnTo>
                  <a:cubicBezTo>
                    <a:pt x="0" y="10455"/>
                    <a:pt x="6" y="10450"/>
                    <a:pt x="12" y="10450"/>
                  </a:cubicBezTo>
                  <a:cubicBezTo>
                    <a:pt x="19" y="10450"/>
                    <a:pt x="25" y="10455"/>
                    <a:pt x="25" y="10462"/>
                  </a:cubicBezTo>
                  <a:close/>
                  <a:moveTo>
                    <a:pt x="25" y="10737"/>
                  </a:moveTo>
                  <a:lnTo>
                    <a:pt x="25" y="10912"/>
                  </a:lnTo>
                  <a:cubicBezTo>
                    <a:pt x="25" y="10919"/>
                    <a:pt x="19" y="10925"/>
                    <a:pt x="12" y="10925"/>
                  </a:cubicBezTo>
                  <a:cubicBezTo>
                    <a:pt x="6" y="10925"/>
                    <a:pt x="0" y="10919"/>
                    <a:pt x="0" y="10912"/>
                  </a:cubicBezTo>
                  <a:lnTo>
                    <a:pt x="0" y="10737"/>
                  </a:lnTo>
                  <a:cubicBezTo>
                    <a:pt x="0" y="10730"/>
                    <a:pt x="6" y="10725"/>
                    <a:pt x="12" y="10725"/>
                  </a:cubicBezTo>
                  <a:cubicBezTo>
                    <a:pt x="19" y="10725"/>
                    <a:pt x="25" y="10730"/>
                    <a:pt x="25" y="10737"/>
                  </a:cubicBezTo>
                  <a:close/>
                  <a:moveTo>
                    <a:pt x="25" y="11012"/>
                  </a:moveTo>
                  <a:lnTo>
                    <a:pt x="25" y="11187"/>
                  </a:lnTo>
                  <a:cubicBezTo>
                    <a:pt x="25" y="11194"/>
                    <a:pt x="19" y="11200"/>
                    <a:pt x="12" y="11200"/>
                  </a:cubicBezTo>
                  <a:cubicBezTo>
                    <a:pt x="6" y="11200"/>
                    <a:pt x="0" y="11194"/>
                    <a:pt x="0" y="11187"/>
                  </a:cubicBezTo>
                  <a:lnTo>
                    <a:pt x="0" y="11012"/>
                  </a:lnTo>
                  <a:cubicBezTo>
                    <a:pt x="0" y="11005"/>
                    <a:pt x="6" y="11000"/>
                    <a:pt x="12" y="11000"/>
                  </a:cubicBezTo>
                  <a:cubicBezTo>
                    <a:pt x="19" y="11000"/>
                    <a:pt x="25" y="11005"/>
                    <a:pt x="25" y="11012"/>
                  </a:cubicBezTo>
                  <a:close/>
                  <a:moveTo>
                    <a:pt x="25" y="11287"/>
                  </a:moveTo>
                  <a:lnTo>
                    <a:pt x="25" y="11462"/>
                  </a:lnTo>
                  <a:cubicBezTo>
                    <a:pt x="25" y="11469"/>
                    <a:pt x="19" y="11475"/>
                    <a:pt x="12" y="11475"/>
                  </a:cubicBezTo>
                  <a:cubicBezTo>
                    <a:pt x="6" y="11475"/>
                    <a:pt x="0" y="11469"/>
                    <a:pt x="0" y="11462"/>
                  </a:cubicBezTo>
                  <a:lnTo>
                    <a:pt x="0" y="11287"/>
                  </a:lnTo>
                  <a:cubicBezTo>
                    <a:pt x="0" y="11280"/>
                    <a:pt x="6" y="11275"/>
                    <a:pt x="12" y="11275"/>
                  </a:cubicBezTo>
                  <a:cubicBezTo>
                    <a:pt x="19" y="11275"/>
                    <a:pt x="25" y="11280"/>
                    <a:pt x="25" y="11287"/>
                  </a:cubicBezTo>
                  <a:close/>
                  <a:moveTo>
                    <a:pt x="25" y="11562"/>
                  </a:moveTo>
                  <a:lnTo>
                    <a:pt x="25" y="11737"/>
                  </a:lnTo>
                  <a:cubicBezTo>
                    <a:pt x="25" y="11744"/>
                    <a:pt x="19" y="11750"/>
                    <a:pt x="12" y="11750"/>
                  </a:cubicBezTo>
                  <a:cubicBezTo>
                    <a:pt x="6" y="11750"/>
                    <a:pt x="0" y="11744"/>
                    <a:pt x="0" y="11737"/>
                  </a:cubicBezTo>
                  <a:lnTo>
                    <a:pt x="0" y="11562"/>
                  </a:lnTo>
                  <a:cubicBezTo>
                    <a:pt x="0" y="11555"/>
                    <a:pt x="6" y="11550"/>
                    <a:pt x="12" y="11550"/>
                  </a:cubicBezTo>
                  <a:cubicBezTo>
                    <a:pt x="19" y="11550"/>
                    <a:pt x="25" y="11555"/>
                    <a:pt x="25" y="11562"/>
                  </a:cubicBezTo>
                  <a:close/>
                  <a:moveTo>
                    <a:pt x="25" y="11837"/>
                  </a:moveTo>
                  <a:lnTo>
                    <a:pt x="25" y="12012"/>
                  </a:lnTo>
                  <a:cubicBezTo>
                    <a:pt x="25" y="12019"/>
                    <a:pt x="19" y="12025"/>
                    <a:pt x="12" y="12025"/>
                  </a:cubicBezTo>
                  <a:cubicBezTo>
                    <a:pt x="6" y="12025"/>
                    <a:pt x="0" y="12019"/>
                    <a:pt x="0" y="12012"/>
                  </a:cubicBezTo>
                  <a:lnTo>
                    <a:pt x="0" y="11837"/>
                  </a:lnTo>
                  <a:cubicBezTo>
                    <a:pt x="0" y="11830"/>
                    <a:pt x="6" y="11825"/>
                    <a:pt x="12" y="11825"/>
                  </a:cubicBezTo>
                  <a:cubicBezTo>
                    <a:pt x="19" y="11825"/>
                    <a:pt x="25" y="11830"/>
                    <a:pt x="25" y="11837"/>
                  </a:cubicBezTo>
                  <a:close/>
                  <a:moveTo>
                    <a:pt x="25" y="12112"/>
                  </a:moveTo>
                  <a:lnTo>
                    <a:pt x="25" y="12287"/>
                  </a:lnTo>
                  <a:cubicBezTo>
                    <a:pt x="25" y="12294"/>
                    <a:pt x="19" y="12300"/>
                    <a:pt x="12" y="12300"/>
                  </a:cubicBezTo>
                  <a:cubicBezTo>
                    <a:pt x="6" y="12300"/>
                    <a:pt x="0" y="12294"/>
                    <a:pt x="0" y="12287"/>
                  </a:cubicBezTo>
                  <a:lnTo>
                    <a:pt x="0" y="12112"/>
                  </a:lnTo>
                  <a:cubicBezTo>
                    <a:pt x="0" y="12105"/>
                    <a:pt x="6" y="12100"/>
                    <a:pt x="12" y="12100"/>
                  </a:cubicBezTo>
                  <a:cubicBezTo>
                    <a:pt x="19" y="12100"/>
                    <a:pt x="25" y="12105"/>
                    <a:pt x="25" y="12112"/>
                  </a:cubicBezTo>
                  <a:close/>
                  <a:moveTo>
                    <a:pt x="25" y="12387"/>
                  </a:moveTo>
                  <a:lnTo>
                    <a:pt x="25" y="12562"/>
                  </a:lnTo>
                  <a:cubicBezTo>
                    <a:pt x="25" y="12569"/>
                    <a:pt x="19" y="12575"/>
                    <a:pt x="12" y="12575"/>
                  </a:cubicBezTo>
                  <a:cubicBezTo>
                    <a:pt x="6" y="12575"/>
                    <a:pt x="0" y="12569"/>
                    <a:pt x="0" y="12562"/>
                  </a:cubicBezTo>
                  <a:lnTo>
                    <a:pt x="0" y="12387"/>
                  </a:lnTo>
                  <a:cubicBezTo>
                    <a:pt x="0" y="12380"/>
                    <a:pt x="6" y="12375"/>
                    <a:pt x="12" y="12375"/>
                  </a:cubicBezTo>
                  <a:cubicBezTo>
                    <a:pt x="19" y="12375"/>
                    <a:pt x="25" y="12380"/>
                    <a:pt x="25" y="12387"/>
                  </a:cubicBezTo>
                  <a:close/>
                  <a:moveTo>
                    <a:pt x="25" y="12662"/>
                  </a:moveTo>
                  <a:lnTo>
                    <a:pt x="25" y="12837"/>
                  </a:lnTo>
                  <a:cubicBezTo>
                    <a:pt x="25" y="12844"/>
                    <a:pt x="19" y="12850"/>
                    <a:pt x="12" y="12850"/>
                  </a:cubicBezTo>
                  <a:cubicBezTo>
                    <a:pt x="6" y="12850"/>
                    <a:pt x="0" y="12844"/>
                    <a:pt x="0" y="12837"/>
                  </a:cubicBezTo>
                  <a:lnTo>
                    <a:pt x="0" y="12662"/>
                  </a:lnTo>
                  <a:cubicBezTo>
                    <a:pt x="0" y="12655"/>
                    <a:pt x="6" y="12650"/>
                    <a:pt x="12" y="12650"/>
                  </a:cubicBezTo>
                  <a:cubicBezTo>
                    <a:pt x="19" y="12650"/>
                    <a:pt x="25" y="12655"/>
                    <a:pt x="25" y="12662"/>
                  </a:cubicBezTo>
                  <a:close/>
                  <a:moveTo>
                    <a:pt x="25" y="12937"/>
                  </a:moveTo>
                  <a:lnTo>
                    <a:pt x="25" y="13112"/>
                  </a:lnTo>
                  <a:cubicBezTo>
                    <a:pt x="25" y="13119"/>
                    <a:pt x="19" y="13125"/>
                    <a:pt x="12" y="13125"/>
                  </a:cubicBezTo>
                  <a:cubicBezTo>
                    <a:pt x="6" y="13125"/>
                    <a:pt x="0" y="13119"/>
                    <a:pt x="0" y="13112"/>
                  </a:cubicBezTo>
                  <a:lnTo>
                    <a:pt x="0" y="12937"/>
                  </a:lnTo>
                  <a:cubicBezTo>
                    <a:pt x="0" y="12930"/>
                    <a:pt x="6" y="12925"/>
                    <a:pt x="12" y="12925"/>
                  </a:cubicBezTo>
                  <a:cubicBezTo>
                    <a:pt x="19" y="12925"/>
                    <a:pt x="25" y="12930"/>
                    <a:pt x="25" y="12937"/>
                  </a:cubicBezTo>
                  <a:close/>
                  <a:moveTo>
                    <a:pt x="25" y="13212"/>
                  </a:moveTo>
                  <a:lnTo>
                    <a:pt x="25" y="13387"/>
                  </a:lnTo>
                  <a:cubicBezTo>
                    <a:pt x="25" y="13394"/>
                    <a:pt x="19" y="13400"/>
                    <a:pt x="12" y="13400"/>
                  </a:cubicBezTo>
                  <a:cubicBezTo>
                    <a:pt x="6" y="13400"/>
                    <a:pt x="0" y="13394"/>
                    <a:pt x="0" y="13387"/>
                  </a:cubicBezTo>
                  <a:lnTo>
                    <a:pt x="0" y="13212"/>
                  </a:lnTo>
                  <a:cubicBezTo>
                    <a:pt x="0" y="13205"/>
                    <a:pt x="6" y="13200"/>
                    <a:pt x="12" y="13200"/>
                  </a:cubicBezTo>
                  <a:cubicBezTo>
                    <a:pt x="19" y="13200"/>
                    <a:pt x="25" y="13205"/>
                    <a:pt x="25" y="13212"/>
                  </a:cubicBezTo>
                  <a:close/>
                  <a:moveTo>
                    <a:pt x="25" y="13487"/>
                  </a:moveTo>
                  <a:lnTo>
                    <a:pt x="25" y="13550"/>
                  </a:lnTo>
                  <a:cubicBezTo>
                    <a:pt x="25" y="13557"/>
                    <a:pt x="19" y="13562"/>
                    <a:pt x="12" y="13562"/>
                  </a:cubicBezTo>
                  <a:cubicBezTo>
                    <a:pt x="6" y="13562"/>
                    <a:pt x="0" y="13557"/>
                    <a:pt x="0" y="13550"/>
                  </a:cubicBezTo>
                  <a:lnTo>
                    <a:pt x="0" y="13487"/>
                  </a:lnTo>
                  <a:cubicBezTo>
                    <a:pt x="0" y="13480"/>
                    <a:pt x="6" y="13475"/>
                    <a:pt x="12" y="13475"/>
                  </a:cubicBezTo>
                  <a:cubicBezTo>
                    <a:pt x="19" y="13475"/>
                    <a:pt x="25" y="13480"/>
                    <a:pt x="25" y="13487"/>
                  </a:cubicBezTo>
                  <a:close/>
                </a:path>
              </a:pathLst>
            </a:custGeom>
            <a:solidFill>
              <a:srgbClr val="DDDDDD"/>
            </a:solidFill>
            <a:ln w="3175" cap="flat">
              <a:solidFill>
                <a:srgbClr val="DDDDDD"/>
              </a:solidFill>
              <a:prstDash val="solid"/>
              <a:bevel/>
              <a:headEnd/>
              <a:tailEnd/>
            </a:ln>
          </p:spPr>
          <p:txBody>
            <a:bodyPr/>
            <a:lstStyle/>
            <a:p>
              <a:endParaRPr lang="en-US"/>
            </a:p>
          </p:txBody>
        </p:sp>
        <p:sp>
          <p:nvSpPr>
            <p:cNvPr id="28" name="Freeform 158"/>
            <p:cNvSpPr>
              <a:spLocks noEditPoints="1"/>
            </p:cNvSpPr>
            <p:nvPr/>
          </p:nvSpPr>
          <p:spPr bwMode="auto">
            <a:xfrm>
              <a:off x="3762375" y="1443038"/>
              <a:ext cx="9525" cy="5006975"/>
            </a:xfrm>
            <a:custGeom>
              <a:avLst/>
              <a:gdLst>
                <a:gd name="T0" fmla="*/ 2147483647 w 25"/>
                <a:gd name="T1" fmla="*/ 0 h 13562"/>
                <a:gd name="T2" fmla="*/ 0 w 25"/>
                <a:gd name="T3" fmla="*/ 2147483647 h 13562"/>
                <a:gd name="T4" fmla="*/ 0 w 25"/>
                <a:gd name="T5" fmla="*/ 2147483647 h 13562"/>
                <a:gd name="T6" fmla="*/ 2147483647 w 25"/>
                <a:gd name="T7" fmla="*/ 2147483647 h 13562"/>
                <a:gd name="T8" fmla="*/ 2147483647 w 25"/>
                <a:gd name="T9" fmla="*/ 2147483647 h 13562"/>
                <a:gd name="T10" fmla="*/ 2147483647 w 25"/>
                <a:gd name="T11" fmla="*/ 2147483647 h 13562"/>
                <a:gd name="T12" fmla="*/ 2147483647 w 25"/>
                <a:gd name="T13" fmla="*/ 2147483647 h 13562"/>
                <a:gd name="T14" fmla="*/ 2147483647 w 25"/>
                <a:gd name="T15" fmla="*/ 2147483647 h 13562"/>
                <a:gd name="T16" fmla="*/ 0 w 25"/>
                <a:gd name="T17" fmla="*/ 2147483647 h 13562"/>
                <a:gd name="T18" fmla="*/ 0 w 25"/>
                <a:gd name="T19" fmla="*/ 2147483647 h 13562"/>
                <a:gd name="T20" fmla="*/ 2147483647 w 25"/>
                <a:gd name="T21" fmla="*/ 2147483647 h 13562"/>
                <a:gd name="T22" fmla="*/ 2147483647 w 25"/>
                <a:gd name="T23" fmla="*/ 2147483647 h 13562"/>
                <a:gd name="T24" fmla="*/ 2147483647 w 25"/>
                <a:gd name="T25" fmla="*/ 2147483647 h 13562"/>
                <a:gd name="T26" fmla="*/ 2147483647 w 25"/>
                <a:gd name="T27" fmla="*/ 2147483647 h 13562"/>
                <a:gd name="T28" fmla="*/ 2147483647 w 25"/>
                <a:gd name="T29" fmla="*/ 2147483647 h 13562"/>
                <a:gd name="T30" fmla="*/ 0 w 25"/>
                <a:gd name="T31" fmla="*/ 2147483647 h 13562"/>
                <a:gd name="T32" fmla="*/ 0 w 25"/>
                <a:gd name="T33" fmla="*/ 2147483647 h 13562"/>
                <a:gd name="T34" fmla="*/ 2147483647 w 25"/>
                <a:gd name="T35" fmla="*/ 2147483647 h 13562"/>
                <a:gd name="T36" fmla="*/ 2147483647 w 25"/>
                <a:gd name="T37" fmla="*/ 2147483647 h 13562"/>
                <a:gd name="T38" fmla="*/ 2147483647 w 25"/>
                <a:gd name="T39" fmla="*/ 2147483647 h 13562"/>
                <a:gd name="T40" fmla="*/ 2147483647 w 25"/>
                <a:gd name="T41" fmla="*/ 2147483647 h 13562"/>
                <a:gd name="T42" fmla="*/ 2147483647 w 25"/>
                <a:gd name="T43" fmla="*/ 2147483647 h 13562"/>
                <a:gd name="T44" fmla="*/ 0 w 25"/>
                <a:gd name="T45" fmla="*/ 2147483647 h 13562"/>
                <a:gd name="T46" fmla="*/ 0 w 25"/>
                <a:gd name="T47" fmla="*/ 2147483647 h 13562"/>
                <a:gd name="T48" fmla="*/ 2147483647 w 25"/>
                <a:gd name="T49" fmla="*/ 2147483647 h 13562"/>
                <a:gd name="T50" fmla="*/ 2147483647 w 25"/>
                <a:gd name="T51" fmla="*/ 2147483647 h 13562"/>
                <a:gd name="T52" fmla="*/ 2147483647 w 25"/>
                <a:gd name="T53" fmla="*/ 2147483647 h 13562"/>
                <a:gd name="T54" fmla="*/ 2147483647 w 25"/>
                <a:gd name="T55" fmla="*/ 2147483647 h 13562"/>
                <a:gd name="T56" fmla="*/ 2147483647 w 25"/>
                <a:gd name="T57" fmla="*/ 2147483647 h 13562"/>
                <a:gd name="T58" fmla="*/ 0 w 25"/>
                <a:gd name="T59" fmla="*/ 2147483647 h 13562"/>
                <a:gd name="T60" fmla="*/ 0 w 25"/>
                <a:gd name="T61" fmla="*/ 2147483647 h 13562"/>
                <a:gd name="T62" fmla="*/ 2147483647 w 25"/>
                <a:gd name="T63" fmla="*/ 2147483647 h 13562"/>
                <a:gd name="T64" fmla="*/ 2147483647 w 25"/>
                <a:gd name="T65" fmla="*/ 2147483647 h 13562"/>
                <a:gd name="T66" fmla="*/ 2147483647 w 25"/>
                <a:gd name="T67" fmla="*/ 2147483647 h 13562"/>
                <a:gd name="T68" fmla="*/ 2147483647 w 25"/>
                <a:gd name="T69" fmla="*/ 2147483647 h 13562"/>
                <a:gd name="T70" fmla="*/ 2147483647 w 25"/>
                <a:gd name="T71" fmla="*/ 2147483647 h 13562"/>
                <a:gd name="T72" fmla="*/ 0 w 25"/>
                <a:gd name="T73" fmla="*/ 2147483647 h 13562"/>
                <a:gd name="T74" fmla="*/ 0 w 25"/>
                <a:gd name="T75" fmla="*/ 2147483647 h 13562"/>
                <a:gd name="T76" fmla="*/ 2147483647 w 25"/>
                <a:gd name="T77" fmla="*/ 2147483647 h 13562"/>
                <a:gd name="T78" fmla="*/ 2147483647 w 25"/>
                <a:gd name="T79" fmla="*/ 2147483647 h 13562"/>
                <a:gd name="T80" fmla="*/ 2147483647 w 25"/>
                <a:gd name="T81" fmla="*/ 2147483647 h 13562"/>
                <a:gd name="T82" fmla="*/ 2147483647 w 25"/>
                <a:gd name="T83" fmla="*/ 2147483647 h 13562"/>
                <a:gd name="T84" fmla="*/ 2147483647 w 25"/>
                <a:gd name="T85" fmla="*/ 2147483647 h 13562"/>
                <a:gd name="T86" fmla="*/ 0 w 25"/>
                <a:gd name="T87" fmla="*/ 2147483647 h 13562"/>
                <a:gd name="T88" fmla="*/ 0 w 25"/>
                <a:gd name="T89" fmla="*/ 2147483647 h 13562"/>
                <a:gd name="T90" fmla="*/ 2147483647 w 25"/>
                <a:gd name="T91" fmla="*/ 2147483647 h 13562"/>
                <a:gd name="T92" fmla="*/ 2147483647 w 25"/>
                <a:gd name="T93" fmla="*/ 2147483647 h 13562"/>
                <a:gd name="T94" fmla="*/ 2147483647 w 25"/>
                <a:gd name="T95" fmla="*/ 2147483647 h 13562"/>
                <a:gd name="T96" fmla="*/ 2147483647 w 25"/>
                <a:gd name="T97" fmla="*/ 2147483647 h 13562"/>
                <a:gd name="T98" fmla="*/ 2147483647 w 25"/>
                <a:gd name="T99" fmla="*/ 2147483647 h 13562"/>
                <a:gd name="T100" fmla="*/ 0 w 25"/>
                <a:gd name="T101" fmla="*/ 2147483647 h 13562"/>
                <a:gd name="T102" fmla="*/ 0 w 25"/>
                <a:gd name="T103" fmla="*/ 2147483647 h 13562"/>
                <a:gd name="T104" fmla="*/ 2147483647 w 25"/>
                <a:gd name="T105" fmla="*/ 2147483647 h 13562"/>
                <a:gd name="T106" fmla="*/ 2147483647 w 25"/>
                <a:gd name="T107" fmla="*/ 2147483647 h 13562"/>
                <a:gd name="T108" fmla="*/ 2147483647 w 25"/>
                <a:gd name="T109" fmla="*/ 2147483647 h 13562"/>
                <a:gd name="T110" fmla="*/ 2147483647 w 25"/>
                <a:gd name="T111" fmla="*/ 2147483647 h 13562"/>
                <a:gd name="T112" fmla="*/ 2147483647 w 25"/>
                <a:gd name="T113" fmla="*/ 2147483647 h 13562"/>
                <a:gd name="T114" fmla="*/ 0 w 25"/>
                <a:gd name="T115" fmla="*/ 2147483647 h 1356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5"/>
                <a:gd name="T175" fmla="*/ 0 h 13562"/>
                <a:gd name="T176" fmla="*/ 25 w 25"/>
                <a:gd name="T177" fmla="*/ 13562 h 1356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5" h="13562">
                  <a:moveTo>
                    <a:pt x="25" y="12"/>
                  </a:moveTo>
                  <a:lnTo>
                    <a:pt x="25" y="187"/>
                  </a:lnTo>
                  <a:cubicBezTo>
                    <a:pt x="25" y="194"/>
                    <a:pt x="19" y="200"/>
                    <a:pt x="12" y="200"/>
                  </a:cubicBezTo>
                  <a:cubicBezTo>
                    <a:pt x="6" y="200"/>
                    <a:pt x="0" y="194"/>
                    <a:pt x="0" y="187"/>
                  </a:cubicBezTo>
                  <a:lnTo>
                    <a:pt x="0" y="12"/>
                  </a:lnTo>
                  <a:cubicBezTo>
                    <a:pt x="0" y="5"/>
                    <a:pt x="6" y="0"/>
                    <a:pt x="12" y="0"/>
                  </a:cubicBezTo>
                  <a:cubicBezTo>
                    <a:pt x="19" y="0"/>
                    <a:pt x="25" y="5"/>
                    <a:pt x="25" y="12"/>
                  </a:cubicBezTo>
                  <a:close/>
                  <a:moveTo>
                    <a:pt x="25" y="287"/>
                  </a:moveTo>
                  <a:lnTo>
                    <a:pt x="25" y="462"/>
                  </a:lnTo>
                  <a:cubicBezTo>
                    <a:pt x="25" y="469"/>
                    <a:pt x="19" y="475"/>
                    <a:pt x="12" y="475"/>
                  </a:cubicBezTo>
                  <a:cubicBezTo>
                    <a:pt x="6" y="475"/>
                    <a:pt x="0" y="469"/>
                    <a:pt x="0" y="462"/>
                  </a:cubicBezTo>
                  <a:lnTo>
                    <a:pt x="0" y="287"/>
                  </a:lnTo>
                  <a:cubicBezTo>
                    <a:pt x="0" y="280"/>
                    <a:pt x="6" y="275"/>
                    <a:pt x="12" y="275"/>
                  </a:cubicBezTo>
                  <a:cubicBezTo>
                    <a:pt x="19" y="275"/>
                    <a:pt x="25" y="280"/>
                    <a:pt x="25" y="287"/>
                  </a:cubicBezTo>
                  <a:close/>
                  <a:moveTo>
                    <a:pt x="25" y="562"/>
                  </a:moveTo>
                  <a:lnTo>
                    <a:pt x="25" y="737"/>
                  </a:lnTo>
                  <a:cubicBezTo>
                    <a:pt x="25" y="744"/>
                    <a:pt x="19" y="750"/>
                    <a:pt x="12" y="750"/>
                  </a:cubicBezTo>
                  <a:cubicBezTo>
                    <a:pt x="6" y="750"/>
                    <a:pt x="0" y="744"/>
                    <a:pt x="0" y="737"/>
                  </a:cubicBezTo>
                  <a:lnTo>
                    <a:pt x="0" y="562"/>
                  </a:lnTo>
                  <a:cubicBezTo>
                    <a:pt x="0" y="555"/>
                    <a:pt x="6" y="550"/>
                    <a:pt x="12" y="550"/>
                  </a:cubicBezTo>
                  <a:cubicBezTo>
                    <a:pt x="19" y="550"/>
                    <a:pt x="25" y="555"/>
                    <a:pt x="25" y="562"/>
                  </a:cubicBezTo>
                  <a:close/>
                  <a:moveTo>
                    <a:pt x="25" y="837"/>
                  </a:moveTo>
                  <a:lnTo>
                    <a:pt x="25" y="1012"/>
                  </a:lnTo>
                  <a:cubicBezTo>
                    <a:pt x="25" y="1019"/>
                    <a:pt x="19" y="1025"/>
                    <a:pt x="12" y="1025"/>
                  </a:cubicBezTo>
                  <a:cubicBezTo>
                    <a:pt x="6" y="1025"/>
                    <a:pt x="0" y="1019"/>
                    <a:pt x="0" y="1012"/>
                  </a:cubicBezTo>
                  <a:lnTo>
                    <a:pt x="0" y="837"/>
                  </a:lnTo>
                  <a:cubicBezTo>
                    <a:pt x="0" y="830"/>
                    <a:pt x="6" y="825"/>
                    <a:pt x="12" y="825"/>
                  </a:cubicBezTo>
                  <a:cubicBezTo>
                    <a:pt x="19" y="825"/>
                    <a:pt x="25" y="830"/>
                    <a:pt x="25" y="837"/>
                  </a:cubicBezTo>
                  <a:close/>
                  <a:moveTo>
                    <a:pt x="25" y="1112"/>
                  </a:moveTo>
                  <a:lnTo>
                    <a:pt x="25" y="1287"/>
                  </a:lnTo>
                  <a:cubicBezTo>
                    <a:pt x="25" y="1294"/>
                    <a:pt x="19" y="1300"/>
                    <a:pt x="12" y="1300"/>
                  </a:cubicBezTo>
                  <a:cubicBezTo>
                    <a:pt x="6" y="1300"/>
                    <a:pt x="0" y="1294"/>
                    <a:pt x="0" y="1287"/>
                  </a:cubicBezTo>
                  <a:lnTo>
                    <a:pt x="0" y="1112"/>
                  </a:lnTo>
                  <a:cubicBezTo>
                    <a:pt x="0" y="1105"/>
                    <a:pt x="6" y="1100"/>
                    <a:pt x="12" y="1100"/>
                  </a:cubicBezTo>
                  <a:cubicBezTo>
                    <a:pt x="19" y="1100"/>
                    <a:pt x="25" y="1105"/>
                    <a:pt x="25" y="1112"/>
                  </a:cubicBezTo>
                  <a:close/>
                  <a:moveTo>
                    <a:pt x="25" y="1387"/>
                  </a:moveTo>
                  <a:lnTo>
                    <a:pt x="25" y="1562"/>
                  </a:lnTo>
                  <a:cubicBezTo>
                    <a:pt x="25" y="1569"/>
                    <a:pt x="19" y="1575"/>
                    <a:pt x="12" y="1575"/>
                  </a:cubicBezTo>
                  <a:cubicBezTo>
                    <a:pt x="6" y="1575"/>
                    <a:pt x="0" y="1569"/>
                    <a:pt x="0" y="1562"/>
                  </a:cubicBezTo>
                  <a:lnTo>
                    <a:pt x="0" y="1387"/>
                  </a:lnTo>
                  <a:cubicBezTo>
                    <a:pt x="0" y="1380"/>
                    <a:pt x="6" y="1375"/>
                    <a:pt x="12" y="1375"/>
                  </a:cubicBezTo>
                  <a:cubicBezTo>
                    <a:pt x="19" y="1375"/>
                    <a:pt x="25" y="1380"/>
                    <a:pt x="25" y="1387"/>
                  </a:cubicBezTo>
                  <a:close/>
                  <a:moveTo>
                    <a:pt x="25" y="1662"/>
                  </a:moveTo>
                  <a:lnTo>
                    <a:pt x="25" y="1837"/>
                  </a:lnTo>
                  <a:cubicBezTo>
                    <a:pt x="25" y="1844"/>
                    <a:pt x="19" y="1850"/>
                    <a:pt x="12" y="1850"/>
                  </a:cubicBezTo>
                  <a:cubicBezTo>
                    <a:pt x="6" y="1850"/>
                    <a:pt x="0" y="1844"/>
                    <a:pt x="0" y="1837"/>
                  </a:cubicBezTo>
                  <a:lnTo>
                    <a:pt x="0" y="1662"/>
                  </a:lnTo>
                  <a:cubicBezTo>
                    <a:pt x="0" y="1655"/>
                    <a:pt x="6" y="1650"/>
                    <a:pt x="12" y="1650"/>
                  </a:cubicBezTo>
                  <a:cubicBezTo>
                    <a:pt x="19" y="1650"/>
                    <a:pt x="25" y="1655"/>
                    <a:pt x="25" y="1662"/>
                  </a:cubicBezTo>
                  <a:close/>
                  <a:moveTo>
                    <a:pt x="25" y="1937"/>
                  </a:moveTo>
                  <a:lnTo>
                    <a:pt x="25" y="2112"/>
                  </a:lnTo>
                  <a:cubicBezTo>
                    <a:pt x="25" y="2119"/>
                    <a:pt x="19" y="2125"/>
                    <a:pt x="12" y="2125"/>
                  </a:cubicBezTo>
                  <a:cubicBezTo>
                    <a:pt x="6" y="2125"/>
                    <a:pt x="0" y="2119"/>
                    <a:pt x="0" y="2112"/>
                  </a:cubicBezTo>
                  <a:lnTo>
                    <a:pt x="0" y="1937"/>
                  </a:lnTo>
                  <a:cubicBezTo>
                    <a:pt x="0" y="1930"/>
                    <a:pt x="6" y="1925"/>
                    <a:pt x="12" y="1925"/>
                  </a:cubicBezTo>
                  <a:cubicBezTo>
                    <a:pt x="19" y="1925"/>
                    <a:pt x="25" y="1930"/>
                    <a:pt x="25" y="1937"/>
                  </a:cubicBezTo>
                  <a:close/>
                  <a:moveTo>
                    <a:pt x="25" y="2212"/>
                  </a:moveTo>
                  <a:lnTo>
                    <a:pt x="25" y="2387"/>
                  </a:lnTo>
                  <a:cubicBezTo>
                    <a:pt x="25" y="2394"/>
                    <a:pt x="19" y="2400"/>
                    <a:pt x="12" y="2400"/>
                  </a:cubicBezTo>
                  <a:cubicBezTo>
                    <a:pt x="6" y="2400"/>
                    <a:pt x="0" y="2394"/>
                    <a:pt x="0" y="2387"/>
                  </a:cubicBezTo>
                  <a:lnTo>
                    <a:pt x="0" y="2212"/>
                  </a:lnTo>
                  <a:cubicBezTo>
                    <a:pt x="0" y="2205"/>
                    <a:pt x="6" y="2200"/>
                    <a:pt x="12" y="2200"/>
                  </a:cubicBezTo>
                  <a:cubicBezTo>
                    <a:pt x="19" y="2200"/>
                    <a:pt x="25" y="2205"/>
                    <a:pt x="25" y="2212"/>
                  </a:cubicBezTo>
                  <a:close/>
                  <a:moveTo>
                    <a:pt x="25" y="2487"/>
                  </a:moveTo>
                  <a:lnTo>
                    <a:pt x="25" y="2662"/>
                  </a:lnTo>
                  <a:cubicBezTo>
                    <a:pt x="25" y="2669"/>
                    <a:pt x="19" y="2675"/>
                    <a:pt x="12" y="2675"/>
                  </a:cubicBezTo>
                  <a:cubicBezTo>
                    <a:pt x="6" y="2675"/>
                    <a:pt x="0" y="2669"/>
                    <a:pt x="0" y="2662"/>
                  </a:cubicBezTo>
                  <a:lnTo>
                    <a:pt x="0" y="2487"/>
                  </a:lnTo>
                  <a:cubicBezTo>
                    <a:pt x="0" y="2480"/>
                    <a:pt x="6" y="2475"/>
                    <a:pt x="12" y="2475"/>
                  </a:cubicBezTo>
                  <a:cubicBezTo>
                    <a:pt x="19" y="2475"/>
                    <a:pt x="25" y="2480"/>
                    <a:pt x="25" y="2487"/>
                  </a:cubicBezTo>
                  <a:close/>
                  <a:moveTo>
                    <a:pt x="25" y="2762"/>
                  </a:moveTo>
                  <a:lnTo>
                    <a:pt x="25" y="2937"/>
                  </a:lnTo>
                  <a:cubicBezTo>
                    <a:pt x="25" y="2944"/>
                    <a:pt x="19" y="2950"/>
                    <a:pt x="12" y="2950"/>
                  </a:cubicBezTo>
                  <a:cubicBezTo>
                    <a:pt x="6" y="2950"/>
                    <a:pt x="0" y="2944"/>
                    <a:pt x="0" y="2937"/>
                  </a:cubicBezTo>
                  <a:lnTo>
                    <a:pt x="0" y="2762"/>
                  </a:lnTo>
                  <a:cubicBezTo>
                    <a:pt x="0" y="2755"/>
                    <a:pt x="6" y="2750"/>
                    <a:pt x="12" y="2750"/>
                  </a:cubicBezTo>
                  <a:cubicBezTo>
                    <a:pt x="19" y="2750"/>
                    <a:pt x="25" y="2755"/>
                    <a:pt x="25" y="2762"/>
                  </a:cubicBezTo>
                  <a:close/>
                  <a:moveTo>
                    <a:pt x="25" y="3037"/>
                  </a:moveTo>
                  <a:lnTo>
                    <a:pt x="25" y="3212"/>
                  </a:lnTo>
                  <a:cubicBezTo>
                    <a:pt x="25" y="3219"/>
                    <a:pt x="19" y="3225"/>
                    <a:pt x="12" y="3225"/>
                  </a:cubicBezTo>
                  <a:cubicBezTo>
                    <a:pt x="6" y="3225"/>
                    <a:pt x="0" y="3219"/>
                    <a:pt x="0" y="3212"/>
                  </a:cubicBezTo>
                  <a:lnTo>
                    <a:pt x="0" y="3037"/>
                  </a:lnTo>
                  <a:cubicBezTo>
                    <a:pt x="0" y="3030"/>
                    <a:pt x="6" y="3025"/>
                    <a:pt x="12" y="3025"/>
                  </a:cubicBezTo>
                  <a:cubicBezTo>
                    <a:pt x="19" y="3025"/>
                    <a:pt x="25" y="3030"/>
                    <a:pt x="25" y="3037"/>
                  </a:cubicBezTo>
                  <a:close/>
                  <a:moveTo>
                    <a:pt x="25" y="3312"/>
                  </a:moveTo>
                  <a:lnTo>
                    <a:pt x="25" y="3487"/>
                  </a:lnTo>
                  <a:cubicBezTo>
                    <a:pt x="25" y="3494"/>
                    <a:pt x="19" y="3500"/>
                    <a:pt x="12" y="3500"/>
                  </a:cubicBezTo>
                  <a:cubicBezTo>
                    <a:pt x="6" y="3500"/>
                    <a:pt x="0" y="3494"/>
                    <a:pt x="0" y="3487"/>
                  </a:cubicBezTo>
                  <a:lnTo>
                    <a:pt x="0" y="3312"/>
                  </a:lnTo>
                  <a:cubicBezTo>
                    <a:pt x="0" y="3305"/>
                    <a:pt x="6" y="3300"/>
                    <a:pt x="12" y="3300"/>
                  </a:cubicBezTo>
                  <a:cubicBezTo>
                    <a:pt x="19" y="3300"/>
                    <a:pt x="25" y="3305"/>
                    <a:pt x="25" y="3312"/>
                  </a:cubicBezTo>
                  <a:close/>
                  <a:moveTo>
                    <a:pt x="25" y="3587"/>
                  </a:moveTo>
                  <a:lnTo>
                    <a:pt x="25" y="3762"/>
                  </a:lnTo>
                  <a:cubicBezTo>
                    <a:pt x="25" y="3769"/>
                    <a:pt x="19" y="3775"/>
                    <a:pt x="12" y="3775"/>
                  </a:cubicBezTo>
                  <a:cubicBezTo>
                    <a:pt x="6" y="3775"/>
                    <a:pt x="0" y="3769"/>
                    <a:pt x="0" y="3762"/>
                  </a:cubicBezTo>
                  <a:lnTo>
                    <a:pt x="0" y="3587"/>
                  </a:lnTo>
                  <a:cubicBezTo>
                    <a:pt x="0" y="3580"/>
                    <a:pt x="6" y="3575"/>
                    <a:pt x="12" y="3575"/>
                  </a:cubicBezTo>
                  <a:cubicBezTo>
                    <a:pt x="19" y="3575"/>
                    <a:pt x="25" y="3580"/>
                    <a:pt x="25" y="3587"/>
                  </a:cubicBezTo>
                  <a:close/>
                  <a:moveTo>
                    <a:pt x="25" y="3862"/>
                  </a:moveTo>
                  <a:lnTo>
                    <a:pt x="25" y="4037"/>
                  </a:lnTo>
                  <a:cubicBezTo>
                    <a:pt x="25" y="4044"/>
                    <a:pt x="19" y="4050"/>
                    <a:pt x="12" y="4050"/>
                  </a:cubicBezTo>
                  <a:cubicBezTo>
                    <a:pt x="6" y="4050"/>
                    <a:pt x="0" y="4044"/>
                    <a:pt x="0" y="4037"/>
                  </a:cubicBezTo>
                  <a:lnTo>
                    <a:pt x="0" y="3862"/>
                  </a:lnTo>
                  <a:cubicBezTo>
                    <a:pt x="0" y="3855"/>
                    <a:pt x="6" y="3850"/>
                    <a:pt x="12" y="3850"/>
                  </a:cubicBezTo>
                  <a:cubicBezTo>
                    <a:pt x="19" y="3850"/>
                    <a:pt x="25" y="3855"/>
                    <a:pt x="25" y="3862"/>
                  </a:cubicBezTo>
                  <a:close/>
                  <a:moveTo>
                    <a:pt x="25" y="4137"/>
                  </a:moveTo>
                  <a:lnTo>
                    <a:pt x="25" y="4312"/>
                  </a:lnTo>
                  <a:cubicBezTo>
                    <a:pt x="25" y="4319"/>
                    <a:pt x="19" y="4325"/>
                    <a:pt x="12" y="4325"/>
                  </a:cubicBezTo>
                  <a:cubicBezTo>
                    <a:pt x="6" y="4325"/>
                    <a:pt x="0" y="4319"/>
                    <a:pt x="0" y="4312"/>
                  </a:cubicBezTo>
                  <a:lnTo>
                    <a:pt x="0" y="4137"/>
                  </a:lnTo>
                  <a:cubicBezTo>
                    <a:pt x="0" y="4130"/>
                    <a:pt x="6" y="4125"/>
                    <a:pt x="12" y="4125"/>
                  </a:cubicBezTo>
                  <a:cubicBezTo>
                    <a:pt x="19" y="4125"/>
                    <a:pt x="25" y="4130"/>
                    <a:pt x="25" y="4137"/>
                  </a:cubicBezTo>
                  <a:close/>
                  <a:moveTo>
                    <a:pt x="25" y="4412"/>
                  </a:moveTo>
                  <a:lnTo>
                    <a:pt x="25" y="4587"/>
                  </a:lnTo>
                  <a:cubicBezTo>
                    <a:pt x="25" y="4594"/>
                    <a:pt x="19" y="4600"/>
                    <a:pt x="12" y="4600"/>
                  </a:cubicBezTo>
                  <a:cubicBezTo>
                    <a:pt x="6" y="4600"/>
                    <a:pt x="0" y="4594"/>
                    <a:pt x="0" y="4587"/>
                  </a:cubicBezTo>
                  <a:lnTo>
                    <a:pt x="0" y="4412"/>
                  </a:lnTo>
                  <a:cubicBezTo>
                    <a:pt x="0" y="4405"/>
                    <a:pt x="6" y="4400"/>
                    <a:pt x="12" y="4400"/>
                  </a:cubicBezTo>
                  <a:cubicBezTo>
                    <a:pt x="19" y="4400"/>
                    <a:pt x="25" y="4405"/>
                    <a:pt x="25" y="4412"/>
                  </a:cubicBezTo>
                  <a:close/>
                  <a:moveTo>
                    <a:pt x="25" y="4687"/>
                  </a:moveTo>
                  <a:lnTo>
                    <a:pt x="25" y="4862"/>
                  </a:lnTo>
                  <a:cubicBezTo>
                    <a:pt x="25" y="4869"/>
                    <a:pt x="19" y="4875"/>
                    <a:pt x="12" y="4875"/>
                  </a:cubicBezTo>
                  <a:cubicBezTo>
                    <a:pt x="6" y="4875"/>
                    <a:pt x="0" y="4869"/>
                    <a:pt x="0" y="4862"/>
                  </a:cubicBezTo>
                  <a:lnTo>
                    <a:pt x="0" y="4687"/>
                  </a:lnTo>
                  <a:cubicBezTo>
                    <a:pt x="0" y="4680"/>
                    <a:pt x="6" y="4675"/>
                    <a:pt x="12" y="4675"/>
                  </a:cubicBezTo>
                  <a:cubicBezTo>
                    <a:pt x="19" y="4675"/>
                    <a:pt x="25" y="4680"/>
                    <a:pt x="25" y="4687"/>
                  </a:cubicBezTo>
                  <a:close/>
                  <a:moveTo>
                    <a:pt x="25" y="4962"/>
                  </a:moveTo>
                  <a:lnTo>
                    <a:pt x="25" y="5137"/>
                  </a:lnTo>
                  <a:cubicBezTo>
                    <a:pt x="25" y="5144"/>
                    <a:pt x="19" y="5150"/>
                    <a:pt x="12" y="5150"/>
                  </a:cubicBezTo>
                  <a:cubicBezTo>
                    <a:pt x="6" y="5150"/>
                    <a:pt x="0" y="5144"/>
                    <a:pt x="0" y="5137"/>
                  </a:cubicBezTo>
                  <a:lnTo>
                    <a:pt x="0" y="4962"/>
                  </a:lnTo>
                  <a:cubicBezTo>
                    <a:pt x="0" y="4955"/>
                    <a:pt x="6" y="4950"/>
                    <a:pt x="12" y="4950"/>
                  </a:cubicBezTo>
                  <a:cubicBezTo>
                    <a:pt x="19" y="4950"/>
                    <a:pt x="25" y="4955"/>
                    <a:pt x="25" y="4962"/>
                  </a:cubicBezTo>
                  <a:close/>
                  <a:moveTo>
                    <a:pt x="25" y="5237"/>
                  </a:moveTo>
                  <a:lnTo>
                    <a:pt x="25" y="5412"/>
                  </a:lnTo>
                  <a:cubicBezTo>
                    <a:pt x="25" y="5419"/>
                    <a:pt x="19" y="5425"/>
                    <a:pt x="12" y="5425"/>
                  </a:cubicBezTo>
                  <a:cubicBezTo>
                    <a:pt x="6" y="5425"/>
                    <a:pt x="0" y="5419"/>
                    <a:pt x="0" y="5412"/>
                  </a:cubicBezTo>
                  <a:lnTo>
                    <a:pt x="0" y="5237"/>
                  </a:lnTo>
                  <a:cubicBezTo>
                    <a:pt x="0" y="5230"/>
                    <a:pt x="6" y="5225"/>
                    <a:pt x="12" y="5225"/>
                  </a:cubicBezTo>
                  <a:cubicBezTo>
                    <a:pt x="19" y="5225"/>
                    <a:pt x="25" y="5230"/>
                    <a:pt x="25" y="5237"/>
                  </a:cubicBezTo>
                  <a:close/>
                  <a:moveTo>
                    <a:pt x="25" y="5512"/>
                  </a:moveTo>
                  <a:lnTo>
                    <a:pt x="25" y="5687"/>
                  </a:lnTo>
                  <a:cubicBezTo>
                    <a:pt x="25" y="5694"/>
                    <a:pt x="19" y="5700"/>
                    <a:pt x="12" y="5700"/>
                  </a:cubicBezTo>
                  <a:cubicBezTo>
                    <a:pt x="6" y="5700"/>
                    <a:pt x="0" y="5694"/>
                    <a:pt x="0" y="5687"/>
                  </a:cubicBezTo>
                  <a:lnTo>
                    <a:pt x="0" y="5512"/>
                  </a:lnTo>
                  <a:cubicBezTo>
                    <a:pt x="0" y="5505"/>
                    <a:pt x="6" y="5500"/>
                    <a:pt x="12" y="5500"/>
                  </a:cubicBezTo>
                  <a:cubicBezTo>
                    <a:pt x="19" y="5500"/>
                    <a:pt x="25" y="5505"/>
                    <a:pt x="25" y="5512"/>
                  </a:cubicBezTo>
                  <a:close/>
                  <a:moveTo>
                    <a:pt x="25" y="5787"/>
                  </a:moveTo>
                  <a:lnTo>
                    <a:pt x="25" y="5962"/>
                  </a:lnTo>
                  <a:cubicBezTo>
                    <a:pt x="25" y="5969"/>
                    <a:pt x="19" y="5975"/>
                    <a:pt x="12" y="5975"/>
                  </a:cubicBezTo>
                  <a:cubicBezTo>
                    <a:pt x="6" y="5975"/>
                    <a:pt x="0" y="5969"/>
                    <a:pt x="0" y="5962"/>
                  </a:cubicBezTo>
                  <a:lnTo>
                    <a:pt x="0" y="5787"/>
                  </a:lnTo>
                  <a:cubicBezTo>
                    <a:pt x="0" y="5780"/>
                    <a:pt x="6" y="5775"/>
                    <a:pt x="12" y="5775"/>
                  </a:cubicBezTo>
                  <a:cubicBezTo>
                    <a:pt x="19" y="5775"/>
                    <a:pt x="25" y="5780"/>
                    <a:pt x="25" y="5787"/>
                  </a:cubicBezTo>
                  <a:close/>
                  <a:moveTo>
                    <a:pt x="25" y="6062"/>
                  </a:moveTo>
                  <a:lnTo>
                    <a:pt x="25" y="6237"/>
                  </a:lnTo>
                  <a:cubicBezTo>
                    <a:pt x="25" y="6244"/>
                    <a:pt x="19" y="6250"/>
                    <a:pt x="12" y="6250"/>
                  </a:cubicBezTo>
                  <a:cubicBezTo>
                    <a:pt x="6" y="6250"/>
                    <a:pt x="0" y="6244"/>
                    <a:pt x="0" y="6237"/>
                  </a:cubicBezTo>
                  <a:lnTo>
                    <a:pt x="0" y="6062"/>
                  </a:lnTo>
                  <a:cubicBezTo>
                    <a:pt x="0" y="6055"/>
                    <a:pt x="6" y="6050"/>
                    <a:pt x="12" y="6050"/>
                  </a:cubicBezTo>
                  <a:cubicBezTo>
                    <a:pt x="19" y="6050"/>
                    <a:pt x="25" y="6055"/>
                    <a:pt x="25" y="6062"/>
                  </a:cubicBezTo>
                  <a:close/>
                  <a:moveTo>
                    <a:pt x="25" y="6337"/>
                  </a:moveTo>
                  <a:lnTo>
                    <a:pt x="25" y="6512"/>
                  </a:lnTo>
                  <a:cubicBezTo>
                    <a:pt x="25" y="6519"/>
                    <a:pt x="19" y="6525"/>
                    <a:pt x="12" y="6525"/>
                  </a:cubicBezTo>
                  <a:cubicBezTo>
                    <a:pt x="6" y="6525"/>
                    <a:pt x="0" y="6519"/>
                    <a:pt x="0" y="6512"/>
                  </a:cubicBezTo>
                  <a:lnTo>
                    <a:pt x="0" y="6337"/>
                  </a:lnTo>
                  <a:cubicBezTo>
                    <a:pt x="0" y="6330"/>
                    <a:pt x="6" y="6325"/>
                    <a:pt x="12" y="6325"/>
                  </a:cubicBezTo>
                  <a:cubicBezTo>
                    <a:pt x="19" y="6325"/>
                    <a:pt x="25" y="6330"/>
                    <a:pt x="25" y="6337"/>
                  </a:cubicBezTo>
                  <a:close/>
                  <a:moveTo>
                    <a:pt x="25" y="6612"/>
                  </a:moveTo>
                  <a:lnTo>
                    <a:pt x="25" y="6787"/>
                  </a:lnTo>
                  <a:cubicBezTo>
                    <a:pt x="25" y="6794"/>
                    <a:pt x="19" y="6800"/>
                    <a:pt x="12" y="6800"/>
                  </a:cubicBezTo>
                  <a:cubicBezTo>
                    <a:pt x="6" y="6800"/>
                    <a:pt x="0" y="6794"/>
                    <a:pt x="0" y="6787"/>
                  </a:cubicBezTo>
                  <a:lnTo>
                    <a:pt x="0" y="6612"/>
                  </a:lnTo>
                  <a:cubicBezTo>
                    <a:pt x="0" y="6605"/>
                    <a:pt x="6" y="6600"/>
                    <a:pt x="12" y="6600"/>
                  </a:cubicBezTo>
                  <a:cubicBezTo>
                    <a:pt x="19" y="6600"/>
                    <a:pt x="25" y="6605"/>
                    <a:pt x="25" y="6612"/>
                  </a:cubicBezTo>
                  <a:close/>
                  <a:moveTo>
                    <a:pt x="25" y="6887"/>
                  </a:moveTo>
                  <a:lnTo>
                    <a:pt x="25" y="7062"/>
                  </a:lnTo>
                  <a:cubicBezTo>
                    <a:pt x="25" y="7069"/>
                    <a:pt x="19" y="7075"/>
                    <a:pt x="12" y="7075"/>
                  </a:cubicBezTo>
                  <a:cubicBezTo>
                    <a:pt x="6" y="7075"/>
                    <a:pt x="0" y="7069"/>
                    <a:pt x="0" y="7062"/>
                  </a:cubicBezTo>
                  <a:lnTo>
                    <a:pt x="0" y="6887"/>
                  </a:lnTo>
                  <a:cubicBezTo>
                    <a:pt x="0" y="6880"/>
                    <a:pt x="6" y="6875"/>
                    <a:pt x="12" y="6875"/>
                  </a:cubicBezTo>
                  <a:cubicBezTo>
                    <a:pt x="19" y="6875"/>
                    <a:pt x="25" y="6880"/>
                    <a:pt x="25" y="6887"/>
                  </a:cubicBezTo>
                  <a:close/>
                  <a:moveTo>
                    <a:pt x="25" y="7162"/>
                  </a:moveTo>
                  <a:lnTo>
                    <a:pt x="25" y="7337"/>
                  </a:lnTo>
                  <a:cubicBezTo>
                    <a:pt x="25" y="7344"/>
                    <a:pt x="19" y="7350"/>
                    <a:pt x="12" y="7350"/>
                  </a:cubicBezTo>
                  <a:cubicBezTo>
                    <a:pt x="6" y="7350"/>
                    <a:pt x="0" y="7344"/>
                    <a:pt x="0" y="7337"/>
                  </a:cubicBezTo>
                  <a:lnTo>
                    <a:pt x="0" y="7162"/>
                  </a:lnTo>
                  <a:cubicBezTo>
                    <a:pt x="0" y="7155"/>
                    <a:pt x="6" y="7150"/>
                    <a:pt x="12" y="7150"/>
                  </a:cubicBezTo>
                  <a:cubicBezTo>
                    <a:pt x="19" y="7150"/>
                    <a:pt x="25" y="7155"/>
                    <a:pt x="25" y="7162"/>
                  </a:cubicBezTo>
                  <a:close/>
                  <a:moveTo>
                    <a:pt x="25" y="7437"/>
                  </a:moveTo>
                  <a:lnTo>
                    <a:pt x="25" y="7612"/>
                  </a:lnTo>
                  <a:cubicBezTo>
                    <a:pt x="25" y="7619"/>
                    <a:pt x="19" y="7625"/>
                    <a:pt x="12" y="7625"/>
                  </a:cubicBezTo>
                  <a:cubicBezTo>
                    <a:pt x="6" y="7625"/>
                    <a:pt x="0" y="7619"/>
                    <a:pt x="0" y="7612"/>
                  </a:cubicBezTo>
                  <a:lnTo>
                    <a:pt x="0" y="7437"/>
                  </a:lnTo>
                  <a:cubicBezTo>
                    <a:pt x="0" y="7430"/>
                    <a:pt x="6" y="7425"/>
                    <a:pt x="12" y="7425"/>
                  </a:cubicBezTo>
                  <a:cubicBezTo>
                    <a:pt x="19" y="7425"/>
                    <a:pt x="25" y="7430"/>
                    <a:pt x="25" y="7437"/>
                  </a:cubicBezTo>
                  <a:close/>
                  <a:moveTo>
                    <a:pt x="25" y="7712"/>
                  </a:moveTo>
                  <a:lnTo>
                    <a:pt x="25" y="7887"/>
                  </a:lnTo>
                  <a:cubicBezTo>
                    <a:pt x="25" y="7894"/>
                    <a:pt x="19" y="7900"/>
                    <a:pt x="12" y="7900"/>
                  </a:cubicBezTo>
                  <a:cubicBezTo>
                    <a:pt x="6" y="7900"/>
                    <a:pt x="0" y="7894"/>
                    <a:pt x="0" y="7887"/>
                  </a:cubicBezTo>
                  <a:lnTo>
                    <a:pt x="0" y="7712"/>
                  </a:lnTo>
                  <a:cubicBezTo>
                    <a:pt x="0" y="7705"/>
                    <a:pt x="6" y="7700"/>
                    <a:pt x="12" y="7700"/>
                  </a:cubicBezTo>
                  <a:cubicBezTo>
                    <a:pt x="19" y="7700"/>
                    <a:pt x="25" y="7705"/>
                    <a:pt x="25" y="7712"/>
                  </a:cubicBezTo>
                  <a:close/>
                  <a:moveTo>
                    <a:pt x="25" y="7987"/>
                  </a:moveTo>
                  <a:lnTo>
                    <a:pt x="25" y="8162"/>
                  </a:lnTo>
                  <a:cubicBezTo>
                    <a:pt x="25" y="8169"/>
                    <a:pt x="19" y="8175"/>
                    <a:pt x="12" y="8175"/>
                  </a:cubicBezTo>
                  <a:cubicBezTo>
                    <a:pt x="6" y="8175"/>
                    <a:pt x="0" y="8169"/>
                    <a:pt x="0" y="8162"/>
                  </a:cubicBezTo>
                  <a:lnTo>
                    <a:pt x="0" y="7987"/>
                  </a:lnTo>
                  <a:cubicBezTo>
                    <a:pt x="0" y="7980"/>
                    <a:pt x="6" y="7975"/>
                    <a:pt x="12" y="7975"/>
                  </a:cubicBezTo>
                  <a:cubicBezTo>
                    <a:pt x="19" y="7975"/>
                    <a:pt x="25" y="7980"/>
                    <a:pt x="25" y="7987"/>
                  </a:cubicBezTo>
                  <a:close/>
                  <a:moveTo>
                    <a:pt x="25" y="8262"/>
                  </a:moveTo>
                  <a:lnTo>
                    <a:pt x="25" y="8437"/>
                  </a:lnTo>
                  <a:cubicBezTo>
                    <a:pt x="25" y="8444"/>
                    <a:pt x="19" y="8450"/>
                    <a:pt x="12" y="8450"/>
                  </a:cubicBezTo>
                  <a:cubicBezTo>
                    <a:pt x="6" y="8450"/>
                    <a:pt x="0" y="8444"/>
                    <a:pt x="0" y="8437"/>
                  </a:cubicBezTo>
                  <a:lnTo>
                    <a:pt x="0" y="8262"/>
                  </a:lnTo>
                  <a:cubicBezTo>
                    <a:pt x="0" y="8255"/>
                    <a:pt x="6" y="8250"/>
                    <a:pt x="12" y="8250"/>
                  </a:cubicBezTo>
                  <a:cubicBezTo>
                    <a:pt x="19" y="8250"/>
                    <a:pt x="25" y="8255"/>
                    <a:pt x="25" y="8262"/>
                  </a:cubicBezTo>
                  <a:close/>
                  <a:moveTo>
                    <a:pt x="25" y="8537"/>
                  </a:moveTo>
                  <a:lnTo>
                    <a:pt x="25" y="8712"/>
                  </a:lnTo>
                  <a:cubicBezTo>
                    <a:pt x="25" y="8719"/>
                    <a:pt x="19" y="8725"/>
                    <a:pt x="12" y="8725"/>
                  </a:cubicBezTo>
                  <a:cubicBezTo>
                    <a:pt x="6" y="8725"/>
                    <a:pt x="0" y="8719"/>
                    <a:pt x="0" y="8712"/>
                  </a:cubicBezTo>
                  <a:lnTo>
                    <a:pt x="0" y="8537"/>
                  </a:lnTo>
                  <a:cubicBezTo>
                    <a:pt x="0" y="8530"/>
                    <a:pt x="6" y="8525"/>
                    <a:pt x="12" y="8525"/>
                  </a:cubicBezTo>
                  <a:cubicBezTo>
                    <a:pt x="19" y="8525"/>
                    <a:pt x="25" y="8530"/>
                    <a:pt x="25" y="8537"/>
                  </a:cubicBezTo>
                  <a:close/>
                  <a:moveTo>
                    <a:pt x="25" y="8812"/>
                  </a:moveTo>
                  <a:lnTo>
                    <a:pt x="25" y="8987"/>
                  </a:lnTo>
                  <a:cubicBezTo>
                    <a:pt x="25" y="8994"/>
                    <a:pt x="19" y="9000"/>
                    <a:pt x="12" y="9000"/>
                  </a:cubicBezTo>
                  <a:cubicBezTo>
                    <a:pt x="6" y="9000"/>
                    <a:pt x="0" y="8994"/>
                    <a:pt x="0" y="8987"/>
                  </a:cubicBezTo>
                  <a:lnTo>
                    <a:pt x="0" y="8812"/>
                  </a:lnTo>
                  <a:cubicBezTo>
                    <a:pt x="0" y="8805"/>
                    <a:pt x="6" y="8800"/>
                    <a:pt x="12" y="8800"/>
                  </a:cubicBezTo>
                  <a:cubicBezTo>
                    <a:pt x="19" y="8800"/>
                    <a:pt x="25" y="8805"/>
                    <a:pt x="25" y="8812"/>
                  </a:cubicBezTo>
                  <a:close/>
                  <a:moveTo>
                    <a:pt x="25" y="9087"/>
                  </a:moveTo>
                  <a:lnTo>
                    <a:pt x="25" y="9262"/>
                  </a:lnTo>
                  <a:cubicBezTo>
                    <a:pt x="25" y="9269"/>
                    <a:pt x="19" y="9275"/>
                    <a:pt x="12" y="9275"/>
                  </a:cubicBezTo>
                  <a:cubicBezTo>
                    <a:pt x="6" y="9275"/>
                    <a:pt x="0" y="9269"/>
                    <a:pt x="0" y="9262"/>
                  </a:cubicBezTo>
                  <a:lnTo>
                    <a:pt x="0" y="9087"/>
                  </a:lnTo>
                  <a:cubicBezTo>
                    <a:pt x="0" y="9080"/>
                    <a:pt x="6" y="9075"/>
                    <a:pt x="12" y="9075"/>
                  </a:cubicBezTo>
                  <a:cubicBezTo>
                    <a:pt x="19" y="9075"/>
                    <a:pt x="25" y="9080"/>
                    <a:pt x="25" y="9087"/>
                  </a:cubicBezTo>
                  <a:close/>
                  <a:moveTo>
                    <a:pt x="25" y="9362"/>
                  </a:moveTo>
                  <a:lnTo>
                    <a:pt x="25" y="9537"/>
                  </a:lnTo>
                  <a:cubicBezTo>
                    <a:pt x="25" y="9544"/>
                    <a:pt x="19" y="9550"/>
                    <a:pt x="12" y="9550"/>
                  </a:cubicBezTo>
                  <a:cubicBezTo>
                    <a:pt x="6" y="9550"/>
                    <a:pt x="0" y="9544"/>
                    <a:pt x="0" y="9537"/>
                  </a:cubicBezTo>
                  <a:lnTo>
                    <a:pt x="0" y="9362"/>
                  </a:lnTo>
                  <a:cubicBezTo>
                    <a:pt x="0" y="9355"/>
                    <a:pt x="6" y="9350"/>
                    <a:pt x="12" y="9350"/>
                  </a:cubicBezTo>
                  <a:cubicBezTo>
                    <a:pt x="19" y="9350"/>
                    <a:pt x="25" y="9355"/>
                    <a:pt x="25" y="9362"/>
                  </a:cubicBezTo>
                  <a:close/>
                  <a:moveTo>
                    <a:pt x="25" y="9637"/>
                  </a:moveTo>
                  <a:lnTo>
                    <a:pt x="25" y="9812"/>
                  </a:lnTo>
                  <a:cubicBezTo>
                    <a:pt x="25" y="9819"/>
                    <a:pt x="19" y="9825"/>
                    <a:pt x="12" y="9825"/>
                  </a:cubicBezTo>
                  <a:cubicBezTo>
                    <a:pt x="6" y="9825"/>
                    <a:pt x="0" y="9819"/>
                    <a:pt x="0" y="9812"/>
                  </a:cubicBezTo>
                  <a:lnTo>
                    <a:pt x="0" y="9637"/>
                  </a:lnTo>
                  <a:cubicBezTo>
                    <a:pt x="0" y="9630"/>
                    <a:pt x="6" y="9625"/>
                    <a:pt x="12" y="9625"/>
                  </a:cubicBezTo>
                  <a:cubicBezTo>
                    <a:pt x="19" y="9625"/>
                    <a:pt x="25" y="9630"/>
                    <a:pt x="25" y="9637"/>
                  </a:cubicBezTo>
                  <a:close/>
                  <a:moveTo>
                    <a:pt x="25" y="9912"/>
                  </a:moveTo>
                  <a:lnTo>
                    <a:pt x="25" y="10087"/>
                  </a:lnTo>
                  <a:cubicBezTo>
                    <a:pt x="25" y="10094"/>
                    <a:pt x="19" y="10100"/>
                    <a:pt x="12" y="10100"/>
                  </a:cubicBezTo>
                  <a:cubicBezTo>
                    <a:pt x="6" y="10100"/>
                    <a:pt x="0" y="10094"/>
                    <a:pt x="0" y="10087"/>
                  </a:cubicBezTo>
                  <a:lnTo>
                    <a:pt x="0" y="9912"/>
                  </a:lnTo>
                  <a:cubicBezTo>
                    <a:pt x="0" y="9905"/>
                    <a:pt x="6" y="9900"/>
                    <a:pt x="12" y="9900"/>
                  </a:cubicBezTo>
                  <a:cubicBezTo>
                    <a:pt x="19" y="9900"/>
                    <a:pt x="25" y="9905"/>
                    <a:pt x="25" y="9912"/>
                  </a:cubicBezTo>
                  <a:close/>
                  <a:moveTo>
                    <a:pt x="25" y="10187"/>
                  </a:moveTo>
                  <a:lnTo>
                    <a:pt x="25" y="10362"/>
                  </a:lnTo>
                  <a:cubicBezTo>
                    <a:pt x="25" y="10369"/>
                    <a:pt x="19" y="10375"/>
                    <a:pt x="12" y="10375"/>
                  </a:cubicBezTo>
                  <a:cubicBezTo>
                    <a:pt x="6" y="10375"/>
                    <a:pt x="0" y="10369"/>
                    <a:pt x="0" y="10362"/>
                  </a:cubicBezTo>
                  <a:lnTo>
                    <a:pt x="0" y="10187"/>
                  </a:lnTo>
                  <a:cubicBezTo>
                    <a:pt x="0" y="10180"/>
                    <a:pt x="6" y="10175"/>
                    <a:pt x="12" y="10175"/>
                  </a:cubicBezTo>
                  <a:cubicBezTo>
                    <a:pt x="19" y="10175"/>
                    <a:pt x="25" y="10180"/>
                    <a:pt x="25" y="10187"/>
                  </a:cubicBezTo>
                  <a:close/>
                  <a:moveTo>
                    <a:pt x="25" y="10462"/>
                  </a:moveTo>
                  <a:lnTo>
                    <a:pt x="25" y="10637"/>
                  </a:lnTo>
                  <a:cubicBezTo>
                    <a:pt x="25" y="10644"/>
                    <a:pt x="19" y="10650"/>
                    <a:pt x="12" y="10650"/>
                  </a:cubicBezTo>
                  <a:cubicBezTo>
                    <a:pt x="6" y="10650"/>
                    <a:pt x="0" y="10644"/>
                    <a:pt x="0" y="10637"/>
                  </a:cubicBezTo>
                  <a:lnTo>
                    <a:pt x="0" y="10462"/>
                  </a:lnTo>
                  <a:cubicBezTo>
                    <a:pt x="0" y="10455"/>
                    <a:pt x="6" y="10450"/>
                    <a:pt x="12" y="10450"/>
                  </a:cubicBezTo>
                  <a:cubicBezTo>
                    <a:pt x="19" y="10450"/>
                    <a:pt x="25" y="10455"/>
                    <a:pt x="25" y="10462"/>
                  </a:cubicBezTo>
                  <a:close/>
                  <a:moveTo>
                    <a:pt x="25" y="10737"/>
                  </a:moveTo>
                  <a:lnTo>
                    <a:pt x="25" y="10912"/>
                  </a:lnTo>
                  <a:cubicBezTo>
                    <a:pt x="25" y="10919"/>
                    <a:pt x="19" y="10925"/>
                    <a:pt x="12" y="10925"/>
                  </a:cubicBezTo>
                  <a:cubicBezTo>
                    <a:pt x="6" y="10925"/>
                    <a:pt x="0" y="10919"/>
                    <a:pt x="0" y="10912"/>
                  </a:cubicBezTo>
                  <a:lnTo>
                    <a:pt x="0" y="10737"/>
                  </a:lnTo>
                  <a:cubicBezTo>
                    <a:pt x="0" y="10730"/>
                    <a:pt x="6" y="10725"/>
                    <a:pt x="12" y="10725"/>
                  </a:cubicBezTo>
                  <a:cubicBezTo>
                    <a:pt x="19" y="10725"/>
                    <a:pt x="25" y="10730"/>
                    <a:pt x="25" y="10737"/>
                  </a:cubicBezTo>
                  <a:close/>
                  <a:moveTo>
                    <a:pt x="25" y="11012"/>
                  </a:moveTo>
                  <a:lnTo>
                    <a:pt x="25" y="11187"/>
                  </a:lnTo>
                  <a:cubicBezTo>
                    <a:pt x="25" y="11194"/>
                    <a:pt x="19" y="11200"/>
                    <a:pt x="12" y="11200"/>
                  </a:cubicBezTo>
                  <a:cubicBezTo>
                    <a:pt x="6" y="11200"/>
                    <a:pt x="0" y="11194"/>
                    <a:pt x="0" y="11187"/>
                  </a:cubicBezTo>
                  <a:lnTo>
                    <a:pt x="0" y="11012"/>
                  </a:lnTo>
                  <a:cubicBezTo>
                    <a:pt x="0" y="11005"/>
                    <a:pt x="6" y="11000"/>
                    <a:pt x="12" y="11000"/>
                  </a:cubicBezTo>
                  <a:cubicBezTo>
                    <a:pt x="19" y="11000"/>
                    <a:pt x="25" y="11005"/>
                    <a:pt x="25" y="11012"/>
                  </a:cubicBezTo>
                  <a:close/>
                  <a:moveTo>
                    <a:pt x="25" y="11287"/>
                  </a:moveTo>
                  <a:lnTo>
                    <a:pt x="25" y="11462"/>
                  </a:lnTo>
                  <a:cubicBezTo>
                    <a:pt x="25" y="11469"/>
                    <a:pt x="19" y="11475"/>
                    <a:pt x="12" y="11475"/>
                  </a:cubicBezTo>
                  <a:cubicBezTo>
                    <a:pt x="6" y="11475"/>
                    <a:pt x="0" y="11469"/>
                    <a:pt x="0" y="11462"/>
                  </a:cubicBezTo>
                  <a:lnTo>
                    <a:pt x="0" y="11287"/>
                  </a:lnTo>
                  <a:cubicBezTo>
                    <a:pt x="0" y="11280"/>
                    <a:pt x="6" y="11275"/>
                    <a:pt x="12" y="11275"/>
                  </a:cubicBezTo>
                  <a:cubicBezTo>
                    <a:pt x="19" y="11275"/>
                    <a:pt x="25" y="11280"/>
                    <a:pt x="25" y="11287"/>
                  </a:cubicBezTo>
                  <a:close/>
                  <a:moveTo>
                    <a:pt x="25" y="11562"/>
                  </a:moveTo>
                  <a:lnTo>
                    <a:pt x="25" y="11737"/>
                  </a:lnTo>
                  <a:cubicBezTo>
                    <a:pt x="25" y="11744"/>
                    <a:pt x="19" y="11750"/>
                    <a:pt x="12" y="11750"/>
                  </a:cubicBezTo>
                  <a:cubicBezTo>
                    <a:pt x="6" y="11750"/>
                    <a:pt x="0" y="11744"/>
                    <a:pt x="0" y="11737"/>
                  </a:cubicBezTo>
                  <a:lnTo>
                    <a:pt x="0" y="11562"/>
                  </a:lnTo>
                  <a:cubicBezTo>
                    <a:pt x="0" y="11555"/>
                    <a:pt x="6" y="11550"/>
                    <a:pt x="12" y="11550"/>
                  </a:cubicBezTo>
                  <a:cubicBezTo>
                    <a:pt x="19" y="11550"/>
                    <a:pt x="25" y="11555"/>
                    <a:pt x="25" y="11562"/>
                  </a:cubicBezTo>
                  <a:close/>
                  <a:moveTo>
                    <a:pt x="25" y="11837"/>
                  </a:moveTo>
                  <a:lnTo>
                    <a:pt x="25" y="12012"/>
                  </a:lnTo>
                  <a:cubicBezTo>
                    <a:pt x="25" y="12019"/>
                    <a:pt x="19" y="12025"/>
                    <a:pt x="12" y="12025"/>
                  </a:cubicBezTo>
                  <a:cubicBezTo>
                    <a:pt x="6" y="12025"/>
                    <a:pt x="0" y="12019"/>
                    <a:pt x="0" y="12012"/>
                  </a:cubicBezTo>
                  <a:lnTo>
                    <a:pt x="0" y="11837"/>
                  </a:lnTo>
                  <a:cubicBezTo>
                    <a:pt x="0" y="11830"/>
                    <a:pt x="6" y="11825"/>
                    <a:pt x="12" y="11825"/>
                  </a:cubicBezTo>
                  <a:cubicBezTo>
                    <a:pt x="19" y="11825"/>
                    <a:pt x="25" y="11830"/>
                    <a:pt x="25" y="11837"/>
                  </a:cubicBezTo>
                  <a:close/>
                  <a:moveTo>
                    <a:pt x="25" y="12112"/>
                  </a:moveTo>
                  <a:lnTo>
                    <a:pt x="25" y="12287"/>
                  </a:lnTo>
                  <a:cubicBezTo>
                    <a:pt x="25" y="12294"/>
                    <a:pt x="19" y="12300"/>
                    <a:pt x="12" y="12300"/>
                  </a:cubicBezTo>
                  <a:cubicBezTo>
                    <a:pt x="6" y="12300"/>
                    <a:pt x="0" y="12294"/>
                    <a:pt x="0" y="12287"/>
                  </a:cubicBezTo>
                  <a:lnTo>
                    <a:pt x="0" y="12112"/>
                  </a:lnTo>
                  <a:cubicBezTo>
                    <a:pt x="0" y="12105"/>
                    <a:pt x="6" y="12100"/>
                    <a:pt x="12" y="12100"/>
                  </a:cubicBezTo>
                  <a:cubicBezTo>
                    <a:pt x="19" y="12100"/>
                    <a:pt x="25" y="12105"/>
                    <a:pt x="25" y="12112"/>
                  </a:cubicBezTo>
                  <a:close/>
                  <a:moveTo>
                    <a:pt x="25" y="12387"/>
                  </a:moveTo>
                  <a:lnTo>
                    <a:pt x="25" y="12562"/>
                  </a:lnTo>
                  <a:cubicBezTo>
                    <a:pt x="25" y="12569"/>
                    <a:pt x="19" y="12575"/>
                    <a:pt x="12" y="12575"/>
                  </a:cubicBezTo>
                  <a:cubicBezTo>
                    <a:pt x="6" y="12575"/>
                    <a:pt x="0" y="12569"/>
                    <a:pt x="0" y="12562"/>
                  </a:cubicBezTo>
                  <a:lnTo>
                    <a:pt x="0" y="12387"/>
                  </a:lnTo>
                  <a:cubicBezTo>
                    <a:pt x="0" y="12380"/>
                    <a:pt x="6" y="12375"/>
                    <a:pt x="12" y="12375"/>
                  </a:cubicBezTo>
                  <a:cubicBezTo>
                    <a:pt x="19" y="12375"/>
                    <a:pt x="25" y="12380"/>
                    <a:pt x="25" y="12387"/>
                  </a:cubicBezTo>
                  <a:close/>
                  <a:moveTo>
                    <a:pt x="25" y="12662"/>
                  </a:moveTo>
                  <a:lnTo>
                    <a:pt x="25" y="12837"/>
                  </a:lnTo>
                  <a:cubicBezTo>
                    <a:pt x="25" y="12844"/>
                    <a:pt x="19" y="12850"/>
                    <a:pt x="12" y="12850"/>
                  </a:cubicBezTo>
                  <a:cubicBezTo>
                    <a:pt x="6" y="12850"/>
                    <a:pt x="0" y="12844"/>
                    <a:pt x="0" y="12837"/>
                  </a:cubicBezTo>
                  <a:lnTo>
                    <a:pt x="0" y="12662"/>
                  </a:lnTo>
                  <a:cubicBezTo>
                    <a:pt x="0" y="12655"/>
                    <a:pt x="6" y="12650"/>
                    <a:pt x="12" y="12650"/>
                  </a:cubicBezTo>
                  <a:cubicBezTo>
                    <a:pt x="19" y="12650"/>
                    <a:pt x="25" y="12655"/>
                    <a:pt x="25" y="12662"/>
                  </a:cubicBezTo>
                  <a:close/>
                  <a:moveTo>
                    <a:pt x="25" y="12937"/>
                  </a:moveTo>
                  <a:lnTo>
                    <a:pt x="25" y="13112"/>
                  </a:lnTo>
                  <a:cubicBezTo>
                    <a:pt x="25" y="13119"/>
                    <a:pt x="19" y="13125"/>
                    <a:pt x="12" y="13125"/>
                  </a:cubicBezTo>
                  <a:cubicBezTo>
                    <a:pt x="6" y="13125"/>
                    <a:pt x="0" y="13119"/>
                    <a:pt x="0" y="13112"/>
                  </a:cubicBezTo>
                  <a:lnTo>
                    <a:pt x="0" y="12937"/>
                  </a:lnTo>
                  <a:cubicBezTo>
                    <a:pt x="0" y="12930"/>
                    <a:pt x="6" y="12925"/>
                    <a:pt x="12" y="12925"/>
                  </a:cubicBezTo>
                  <a:cubicBezTo>
                    <a:pt x="19" y="12925"/>
                    <a:pt x="25" y="12930"/>
                    <a:pt x="25" y="12937"/>
                  </a:cubicBezTo>
                  <a:close/>
                  <a:moveTo>
                    <a:pt x="25" y="13212"/>
                  </a:moveTo>
                  <a:lnTo>
                    <a:pt x="25" y="13387"/>
                  </a:lnTo>
                  <a:cubicBezTo>
                    <a:pt x="25" y="13394"/>
                    <a:pt x="19" y="13400"/>
                    <a:pt x="12" y="13400"/>
                  </a:cubicBezTo>
                  <a:cubicBezTo>
                    <a:pt x="6" y="13400"/>
                    <a:pt x="0" y="13394"/>
                    <a:pt x="0" y="13387"/>
                  </a:cubicBezTo>
                  <a:lnTo>
                    <a:pt x="0" y="13212"/>
                  </a:lnTo>
                  <a:cubicBezTo>
                    <a:pt x="0" y="13205"/>
                    <a:pt x="6" y="13200"/>
                    <a:pt x="12" y="13200"/>
                  </a:cubicBezTo>
                  <a:cubicBezTo>
                    <a:pt x="19" y="13200"/>
                    <a:pt x="25" y="13205"/>
                    <a:pt x="25" y="13212"/>
                  </a:cubicBezTo>
                  <a:close/>
                  <a:moveTo>
                    <a:pt x="25" y="13487"/>
                  </a:moveTo>
                  <a:lnTo>
                    <a:pt x="25" y="13550"/>
                  </a:lnTo>
                  <a:cubicBezTo>
                    <a:pt x="25" y="13557"/>
                    <a:pt x="19" y="13562"/>
                    <a:pt x="12" y="13562"/>
                  </a:cubicBezTo>
                  <a:cubicBezTo>
                    <a:pt x="6" y="13562"/>
                    <a:pt x="0" y="13557"/>
                    <a:pt x="0" y="13550"/>
                  </a:cubicBezTo>
                  <a:lnTo>
                    <a:pt x="0" y="13487"/>
                  </a:lnTo>
                  <a:cubicBezTo>
                    <a:pt x="0" y="13480"/>
                    <a:pt x="6" y="13475"/>
                    <a:pt x="12" y="13475"/>
                  </a:cubicBezTo>
                  <a:cubicBezTo>
                    <a:pt x="19" y="13475"/>
                    <a:pt x="25" y="13480"/>
                    <a:pt x="25" y="13487"/>
                  </a:cubicBezTo>
                  <a:close/>
                </a:path>
              </a:pathLst>
            </a:custGeom>
            <a:solidFill>
              <a:srgbClr val="DDDDDD"/>
            </a:solidFill>
            <a:ln w="3175" cap="flat">
              <a:solidFill>
                <a:srgbClr val="DDDDDD"/>
              </a:solidFill>
              <a:prstDash val="solid"/>
              <a:bevel/>
              <a:headEnd/>
              <a:tailEnd/>
            </a:ln>
          </p:spPr>
          <p:txBody>
            <a:bodyPr/>
            <a:lstStyle/>
            <a:p>
              <a:endParaRPr lang="en-US"/>
            </a:p>
          </p:txBody>
        </p:sp>
        <p:sp>
          <p:nvSpPr>
            <p:cNvPr id="29" name="Line 92"/>
            <p:cNvSpPr>
              <a:spLocks noChangeShapeType="1"/>
            </p:cNvSpPr>
            <p:nvPr/>
          </p:nvSpPr>
          <p:spPr bwMode="auto">
            <a:xfrm>
              <a:off x="3771900" y="1289050"/>
              <a:ext cx="0" cy="144463"/>
            </a:xfrm>
            <a:prstGeom prst="line">
              <a:avLst/>
            </a:prstGeom>
            <a:noFill/>
            <a:ln w="6350">
              <a:solidFill>
                <a:srgbClr val="666699"/>
              </a:solidFill>
              <a:round/>
              <a:headEnd/>
              <a:tailEnd/>
            </a:ln>
          </p:spPr>
          <p:txBody>
            <a:bodyPr>
              <a:spAutoFit/>
            </a:bodyPr>
            <a:lstStyle/>
            <a:p>
              <a:endParaRPr lang="en-US"/>
            </a:p>
          </p:txBody>
        </p:sp>
        <p:sp>
          <p:nvSpPr>
            <p:cNvPr id="30" name="Line 92"/>
            <p:cNvSpPr>
              <a:spLocks noChangeShapeType="1"/>
            </p:cNvSpPr>
            <p:nvPr/>
          </p:nvSpPr>
          <p:spPr bwMode="auto">
            <a:xfrm>
              <a:off x="4143375" y="1289050"/>
              <a:ext cx="0" cy="144463"/>
            </a:xfrm>
            <a:prstGeom prst="line">
              <a:avLst/>
            </a:prstGeom>
            <a:noFill/>
            <a:ln w="6350">
              <a:solidFill>
                <a:srgbClr val="666699"/>
              </a:solidFill>
              <a:round/>
              <a:headEnd/>
              <a:tailEnd/>
            </a:ln>
          </p:spPr>
          <p:txBody>
            <a:bodyPr>
              <a:spAutoFit/>
            </a:bodyPr>
            <a:lstStyle/>
            <a:p>
              <a:endParaRPr lang="en-US"/>
            </a:p>
          </p:txBody>
        </p:sp>
        <p:sp>
          <p:nvSpPr>
            <p:cNvPr id="31" name="Line 92"/>
            <p:cNvSpPr>
              <a:spLocks noChangeShapeType="1"/>
            </p:cNvSpPr>
            <p:nvPr/>
          </p:nvSpPr>
          <p:spPr bwMode="auto">
            <a:xfrm>
              <a:off x="4514850" y="1304925"/>
              <a:ext cx="0" cy="144463"/>
            </a:xfrm>
            <a:prstGeom prst="line">
              <a:avLst/>
            </a:prstGeom>
            <a:noFill/>
            <a:ln w="6350">
              <a:solidFill>
                <a:srgbClr val="666699"/>
              </a:solidFill>
              <a:round/>
              <a:headEnd/>
              <a:tailEnd/>
            </a:ln>
          </p:spPr>
          <p:txBody>
            <a:bodyPr>
              <a:spAutoFit/>
            </a:bodyPr>
            <a:lstStyle/>
            <a:p>
              <a:endParaRPr lang="en-US"/>
            </a:p>
          </p:txBody>
        </p:sp>
        <p:sp>
          <p:nvSpPr>
            <p:cNvPr id="32" name="Line 92"/>
            <p:cNvSpPr>
              <a:spLocks noChangeShapeType="1"/>
            </p:cNvSpPr>
            <p:nvPr/>
          </p:nvSpPr>
          <p:spPr bwMode="auto">
            <a:xfrm>
              <a:off x="4924425" y="1298575"/>
              <a:ext cx="0" cy="144463"/>
            </a:xfrm>
            <a:prstGeom prst="line">
              <a:avLst/>
            </a:prstGeom>
            <a:noFill/>
            <a:ln w="6350">
              <a:solidFill>
                <a:srgbClr val="666699"/>
              </a:solidFill>
              <a:round/>
              <a:headEnd/>
              <a:tailEnd/>
            </a:ln>
          </p:spPr>
          <p:txBody>
            <a:bodyPr>
              <a:spAutoFit/>
            </a:bodyPr>
            <a:lstStyle/>
            <a:p>
              <a:endParaRPr lang="en-US"/>
            </a:p>
          </p:txBody>
        </p:sp>
        <p:sp>
          <p:nvSpPr>
            <p:cNvPr id="33" name="Text Box 46"/>
            <p:cNvSpPr txBox="1">
              <a:spLocks noChangeArrowheads="1"/>
            </p:cNvSpPr>
            <p:nvPr/>
          </p:nvSpPr>
          <p:spPr bwMode="auto">
            <a:xfrm>
              <a:off x="3740150" y="1254125"/>
              <a:ext cx="488950" cy="246191"/>
            </a:xfrm>
            <a:prstGeom prst="rect">
              <a:avLst/>
            </a:prstGeom>
            <a:noFill/>
            <a:ln w="28575">
              <a:noFill/>
              <a:miter lim="800000"/>
              <a:headEnd/>
              <a:tailEnd/>
            </a:ln>
          </p:spPr>
          <p:txBody>
            <a:bodyPr lIns="91412" tIns="45705" rIns="91412" bIns="45705">
              <a:spAutoFit/>
            </a:bodyPr>
            <a:lstStyle/>
            <a:p>
              <a:pPr eaLnBrk="0" hangingPunct="0">
                <a:spcBef>
                  <a:spcPct val="50000"/>
                </a:spcBef>
              </a:pPr>
              <a:r>
                <a:rPr lang="en-US" sz="1000" b="1"/>
                <a:t>FY17</a:t>
              </a:r>
            </a:p>
          </p:txBody>
        </p:sp>
        <p:sp>
          <p:nvSpPr>
            <p:cNvPr id="34" name="Text Box 46"/>
            <p:cNvSpPr txBox="1">
              <a:spLocks noChangeArrowheads="1"/>
            </p:cNvSpPr>
            <p:nvPr/>
          </p:nvSpPr>
          <p:spPr bwMode="auto">
            <a:xfrm>
              <a:off x="4108450" y="1252538"/>
              <a:ext cx="488950" cy="246191"/>
            </a:xfrm>
            <a:prstGeom prst="rect">
              <a:avLst/>
            </a:prstGeom>
            <a:noFill/>
            <a:ln w="28575">
              <a:noFill/>
              <a:miter lim="800000"/>
              <a:headEnd/>
              <a:tailEnd/>
            </a:ln>
          </p:spPr>
          <p:txBody>
            <a:bodyPr lIns="91412" tIns="45705" rIns="91412" bIns="45705">
              <a:spAutoFit/>
            </a:bodyPr>
            <a:lstStyle/>
            <a:p>
              <a:pPr eaLnBrk="0" hangingPunct="0">
                <a:spcBef>
                  <a:spcPct val="50000"/>
                </a:spcBef>
              </a:pPr>
              <a:r>
                <a:rPr lang="en-US" sz="1000" b="1"/>
                <a:t>FY18</a:t>
              </a:r>
            </a:p>
          </p:txBody>
        </p:sp>
        <p:sp>
          <p:nvSpPr>
            <p:cNvPr id="35" name="Text Box 46"/>
            <p:cNvSpPr txBox="1">
              <a:spLocks noChangeArrowheads="1"/>
            </p:cNvSpPr>
            <p:nvPr/>
          </p:nvSpPr>
          <p:spPr bwMode="auto">
            <a:xfrm>
              <a:off x="4879975" y="1249363"/>
              <a:ext cx="488950" cy="246191"/>
            </a:xfrm>
            <a:prstGeom prst="rect">
              <a:avLst/>
            </a:prstGeom>
            <a:noFill/>
            <a:ln w="28575">
              <a:noFill/>
              <a:miter lim="800000"/>
              <a:headEnd/>
              <a:tailEnd/>
            </a:ln>
          </p:spPr>
          <p:txBody>
            <a:bodyPr lIns="91412" tIns="45705" rIns="91412" bIns="45705">
              <a:spAutoFit/>
            </a:bodyPr>
            <a:lstStyle/>
            <a:p>
              <a:pPr eaLnBrk="0" hangingPunct="0">
                <a:spcBef>
                  <a:spcPct val="50000"/>
                </a:spcBef>
              </a:pPr>
              <a:r>
                <a:rPr lang="en-US" sz="1000" b="1"/>
                <a:t>FY20</a:t>
              </a:r>
            </a:p>
          </p:txBody>
        </p:sp>
        <p:sp>
          <p:nvSpPr>
            <p:cNvPr id="36" name="Text Box 46"/>
            <p:cNvSpPr txBox="1">
              <a:spLocks noChangeArrowheads="1"/>
            </p:cNvSpPr>
            <p:nvPr/>
          </p:nvSpPr>
          <p:spPr bwMode="auto">
            <a:xfrm>
              <a:off x="4483100" y="1255713"/>
              <a:ext cx="488950" cy="246191"/>
            </a:xfrm>
            <a:prstGeom prst="rect">
              <a:avLst/>
            </a:prstGeom>
            <a:noFill/>
            <a:ln w="28575">
              <a:noFill/>
              <a:miter lim="800000"/>
              <a:headEnd/>
              <a:tailEnd/>
            </a:ln>
          </p:spPr>
          <p:txBody>
            <a:bodyPr lIns="91412" tIns="45705" rIns="91412" bIns="45705">
              <a:spAutoFit/>
            </a:bodyPr>
            <a:lstStyle/>
            <a:p>
              <a:pPr eaLnBrk="0" hangingPunct="0">
                <a:spcBef>
                  <a:spcPct val="50000"/>
                </a:spcBef>
              </a:pPr>
              <a:r>
                <a:rPr lang="en-US" sz="1000" b="1"/>
                <a:t>FY19</a:t>
              </a:r>
            </a:p>
          </p:txBody>
        </p:sp>
        <p:sp>
          <p:nvSpPr>
            <p:cNvPr id="37" name="Freeform 139"/>
            <p:cNvSpPr>
              <a:spLocks noEditPoints="1"/>
            </p:cNvSpPr>
            <p:nvPr/>
          </p:nvSpPr>
          <p:spPr bwMode="auto">
            <a:xfrm>
              <a:off x="4505325" y="1463675"/>
              <a:ext cx="9525" cy="4935538"/>
            </a:xfrm>
            <a:custGeom>
              <a:avLst/>
              <a:gdLst>
                <a:gd name="T0" fmla="*/ 2147483647 w 25"/>
                <a:gd name="T1" fmla="*/ 0 h 13562"/>
                <a:gd name="T2" fmla="*/ 0 w 25"/>
                <a:gd name="T3" fmla="*/ 2147483647 h 13562"/>
                <a:gd name="T4" fmla="*/ 0 w 25"/>
                <a:gd name="T5" fmla="*/ 2147483647 h 13562"/>
                <a:gd name="T6" fmla="*/ 2147483647 w 25"/>
                <a:gd name="T7" fmla="*/ 2147483647 h 13562"/>
                <a:gd name="T8" fmla="*/ 2147483647 w 25"/>
                <a:gd name="T9" fmla="*/ 2147483647 h 13562"/>
                <a:gd name="T10" fmla="*/ 2147483647 w 25"/>
                <a:gd name="T11" fmla="*/ 2147483647 h 13562"/>
                <a:gd name="T12" fmla="*/ 2147483647 w 25"/>
                <a:gd name="T13" fmla="*/ 2147483647 h 13562"/>
                <a:gd name="T14" fmla="*/ 2147483647 w 25"/>
                <a:gd name="T15" fmla="*/ 2147483647 h 13562"/>
                <a:gd name="T16" fmla="*/ 0 w 25"/>
                <a:gd name="T17" fmla="*/ 2147483647 h 13562"/>
                <a:gd name="T18" fmla="*/ 0 w 25"/>
                <a:gd name="T19" fmla="*/ 2147483647 h 13562"/>
                <a:gd name="T20" fmla="*/ 2147483647 w 25"/>
                <a:gd name="T21" fmla="*/ 2147483647 h 13562"/>
                <a:gd name="T22" fmla="*/ 2147483647 w 25"/>
                <a:gd name="T23" fmla="*/ 2147483647 h 13562"/>
                <a:gd name="T24" fmla="*/ 2147483647 w 25"/>
                <a:gd name="T25" fmla="*/ 2147483647 h 13562"/>
                <a:gd name="T26" fmla="*/ 2147483647 w 25"/>
                <a:gd name="T27" fmla="*/ 2147483647 h 13562"/>
                <a:gd name="T28" fmla="*/ 2147483647 w 25"/>
                <a:gd name="T29" fmla="*/ 2147483647 h 13562"/>
                <a:gd name="T30" fmla="*/ 0 w 25"/>
                <a:gd name="T31" fmla="*/ 2147483647 h 13562"/>
                <a:gd name="T32" fmla="*/ 0 w 25"/>
                <a:gd name="T33" fmla="*/ 2147483647 h 13562"/>
                <a:gd name="T34" fmla="*/ 2147483647 w 25"/>
                <a:gd name="T35" fmla="*/ 2147483647 h 13562"/>
                <a:gd name="T36" fmla="*/ 2147483647 w 25"/>
                <a:gd name="T37" fmla="*/ 2147483647 h 13562"/>
                <a:gd name="T38" fmla="*/ 2147483647 w 25"/>
                <a:gd name="T39" fmla="*/ 2147483647 h 13562"/>
                <a:gd name="T40" fmla="*/ 2147483647 w 25"/>
                <a:gd name="T41" fmla="*/ 2147483647 h 13562"/>
                <a:gd name="T42" fmla="*/ 2147483647 w 25"/>
                <a:gd name="T43" fmla="*/ 2147483647 h 13562"/>
                <a:gd name="T44" fmla="*/ 0 w 25"/>
                <a:gd name="T45" fmla="*/ 2147483647 h 13562"/>
                <a:gd name="T46" fmla="*/ 0 w 25"/>
                <a:gd name="T47" fmla="*/ 2147483647 h 13562"/>
                <a:gd name="T48" fmla="*/ 2147483647 w 25"/>
                <a:gd name="T49" fmla="*/ 2147483647 h 13562"/>
                <a:gd name="T50" fmla="*/ 2147483647 w 25"/>
                <a:gd name="T51" fmla="*/ 2147483647 h 13562"/>
                <a:gd name="T52" fmla="*/ 2147483647 w 25"/>
                <a:gd name="T53" fmla="*/ 2147483647 h 13562"/>
                <a:gd name="T54" fmla="*/ 2147483647 w 25"/>
                <a:gd name="T55" fmla="*/ 2147483647 h 13562"/>
                <a:gd name="T56" fmla="*/ 2147483647 w 25"/>
                <a:gd name="T57" fmla="*/ 2147483647 h 13562"/>
                <a:gd name="T58" fmla="*/ 0 w 25"/>
                <a:gd name="T59" fmla="*/ 2147483647 h 13562"/>
                <a:gd name="T60" fmla="*/ 0 w 25"/>
                <a:gd name="T61" fmla="*/ 2147483647 h 13562"/>
                <a:gd name="T62" fmla="*/ 2147483647 w 25"/>
                <a:gd name="T63" fmla="*/ 2147483647 h 13562"/>
                <a:gd name="T64" fmla="*/ 2147483647 w 25"/>
                <a:gd name="T65" fmla="*/ 2147483647 h 13562"/>
                <a:gd name="T66" fmla="*/ 2147483647 w 25"/>
                <a:gd name="T67" fmla="*/ 2147483647 h 13562"/>
                <a:gd name="T68" fmla="*/ 2147483647 w 25"/>
                <a:gd name="T69" fmla="*/ 2147483647 h 13562"/>
                <a:gd name="T70" fmla="*/ 2147483647 w 25"/>
                <a:gd name="T71" fmla="*/ 2147483647 h 13562"/>
                <a:gd name="T72" fmla="*/ 0 w 25"/>
                <a:gd name="T73" fmla="*/ 2147483647 h 13562"/>
                <a:gd name="T74" fmla="*/ 0 w 25"/>
                <a:gd name="T75" fmla="*/ 2147483647 h 13562"/>
                <a:gd name="T76" fmla="*/ 2147483647 w 25"/>
                <a:gd name="T77" fmla="*/ 2147483647 h 13562"/>
                <a:gd name="T78" fmla="*/ 2147483647 w 25"/>
                <a:gd name="T79" fmla="*/ 2147483647 h 13562"/>
                <a:gd name="T80" fmla="*/ 2147483647 w 25"/>
                <a:gd name="T81" fmla="*/ 2147483647 h 13562"/>
                <a:gd name="T82" fmla="*/ 2147483647 w 25"/>
                <a:gd name="T83" fmla="*/ 2147483647 h 13562"/>
                <a:gd name="T84" fmla="*/ 2147483647 w 25"/>
                <a:gd name="T85" fmla="*/ 2147483647 h 13562"/>
                <a:gd name="T86" fmla="*/ 0 w 25"/>
                <a:gd name="T87" fmla="*/ 2147483647 h 13562"/>
                <a:gd name="T88" fmla="*/ 0 w 25"/>
                <a:gd name="T89" fmla="*/ 2147483647 h 13562"/>
                <a:gd name="T90" fmla="*/ 2147483647 w 25"/>
                <a:gd name="T91" fmla="*/ 2147483647 h 13562"/>
                <a:gd name="T92" fmla="*/ 2147483647 w 25"/>
                <a:gd name="T93" fmla="*/ 2147483647 h 13562"/>
                <a:gd name="T94" fmla="*/ 2147483647 w 25"/>
                <a:gd name="T95" fmla="*/ 2147483647 h 13562"/>
                <a:gd name="T96" fmla="*/ 2147483647 w 25"/>
                <a:gd name="T97" fmla="*/ 2147483647 h 13562"/>
                <a:gd name="T98" fmla="*/ 2147483647 w 25"/>
                <a:gd name="T99" fmla="*/ 2147483647 h 13562"/>
                <a:gd name="T100" fmla="*/ 0 w 25"/>
                <a:gd name="T101" fmla="*/ 2147483647 h 13562"/>
                <a:gd name="T102" fmla="*/ 0 w 25"/>
                <a:gd name="T103" fmla="*/ 2147483647 h 13562"/>
                <a:gd name="T104" fmla="*/ 2147483647 w 25"/>
                <a:gd name="T105" fmla="*/ 2147483647 h 13562"/>
                <a:gd name="T106" fmla="*/ 2147483647 w 25"/>
                <a:gd name="T107" fmla="*/ 2147483647 h 13562"/>
                <a:gd name="T108" fmla="*/ 2147483647 w 25"/>
                <a:gd name="T109" fmla="*/ 2147483647 h 13562"/>
                <a:gd name="T110" fmla="*/ 2147483647 w 25"/>
                <a:gd name="T111" fmla="*/ 2147483647 h 13562"/>
                <a:gd name="T112" fmla="*/ 2147483647 w 25"/>
                <a:gd name="T113" fmla="*/ 2147483647 h 13562"/>
                <a:gd name="T114" fmla="*/ 0 w 25"/>
                <a:gd name="T115" fmla="*/ 2147483647 h 1356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5"/>
                <a:gd name="T175" fmla="*/ 0 h 13562"/>
                <a:gd name="T176" fmla="*/ 25 w 25"/>
                <a:gd name="T177" fmla="*/ 13562 h 1356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5" h="13562">
                  <a:moveTo>
                    <a:pt x="25" y="12"/>
                  </a:moveTo>
                  <a:lnTo>
                    <a:pt x="25" y="187"/>
                  </a:lnTo>
                  <a:cubicBezTo>
                    <a:pt x="25" y="194"/>
                    <a:pt x="19" y="200"/>
                    <a:pt x="12" y="200"/>
                  </a:cubicBezTo>
                  <a:cubicBezTo>
                    <a:pt x="6" y="200"/>
                    <a:pt x="0" y="194"/>
                    <a:pt x="0" y="187"/>
                  </a:cubicBezTo>
                  <a:lnTo>
                    <a:pt x="0" y="12"/>
                  </a:lnTo>
                  <a:cubicBezTo>
                    <a:pt x="0" y="5"/>
                    <a:pt x="6" y="0"/>
                    <a:pt x="12" y="0"/>
                  </a:cubicBezTo>
                  <a:cubicBezTo>
                    <a:pt x="19" y="0"/>
                    <a:pt x="25" y="5"/>
                    <a:pt x="25" y="12"/>
                  </a:cubicBezTo>
                  <a:close/>
                  <a:moveTo>
                    <a:pt x="25" y="287"/>
                  </a:moveTo>
                  <a:lnTo>
                    <a:pt x="25" y="462"/>
                  </a:lnTo>
                  <a:cubicBezTo>
                    <a:pt x="25" y="469"/>
                    <a:pt x="19" y="475"/>
                    <a:pt x="12" y="475"/>
                  </a:cubicBezTo>
                  <a:cubicBezTo>
                    <a:pt x="6" y="475"/>
                    <a:pt x="0" y="469"/>
                    <a:pt x="0" y="462"/>
                  </a:cubicBezTo>
                  <a:lnTo>
                    <a:pt x="0" y="287"/>
                  </a:lnTo>
                  <a:cubicBezTo>
                    <a:pt x="0" y="280"/>
                    <a:pt x="6" y="275"/>
                    <a:pt x="12" y="275"/>
                  </a:cubicBezTo>
                  <a:cubicBezTo>
                    <a:pt x="19" y="275"/>
                    <a:pt x="25" y="280"/>
                    <a:pt x="25" y="287"/>
                  </a:cubicBezTo>
                  <a:close/>
                  <a:moveTo>
                    <a:pt x="25" y="562"/>
                  </a:moveTo>
                  <a:lnTo>
                    <a:pt x="25" y="737"/>
                  </a:lnTo>
                  <a:cubicBezTo>
                    <a:pt x="25" y="744"/>
                    <a:pt x="19" y="750"/>
                    <a:pt x="12" y="750"/>
                  </a:cubicBezTo>
                  <a:cubicBezTo>
                    <a:pt x="6" y="750"/>
                    <a:pt x="0" y="744"/>
                    <a:pt x="0" y="737"/>
                  </a:cubicBezTo>
                  <a:lnTo>
                    <a:pt x="0" y="562"/>
                  </a:lnTo>
                  <a:cubicBezTo>
                    <a:pt x="0" y="555"/>
                    <a:pt x="6" y="550"/>
                    <a:pt x="12" y="550"/>
                  </a:cubicBezTo>
                  <a:cubicBezTo>
                    <a:pt x="19" y="550"/>
                    <a:pt x="25" y="555"/>
                    <a:pt x="25" y="562"/>
                  </a:cubicBezTo>
                  <a:close/>
                  <a:moveTo>
                    <a:pt x="25" y="837"/>
                  </a:moveTo>
                  <a:lnTo>
                    <a:pt x="25" y="1012"/>
                  </a:lnTo>
                  <a:cubicBezTo>
                    <a:pt x="25" y="1019"/>
                    <a:pt x="19" y="1025"/>
                    <a:pt x="12" y="1025"/>
                  </a:cubicBezTo>
                  <a:cubicBezTo>
                    <a:pt x="6" y="1025"/>
                    <a:pt x="0" y="1019"/>
                    <a:pt x="0" y="1012"/>
                  </a:cubicBezTo>
                  <a:lnTo>
                    <a:pt x="0" y="837"/>
                  </a:lnTo>
                  <a:cubicBezTo>
                    <a:pt x="0" y="830"/>
                    <a:pt x="6" y="825"/>
                    <a:pt x="12" y="825"/>
                  </a:cubicBezTo>
                  <a:cubicBezTo>
                    <a:pt x="19" y="825"/>
                    <a:pt x="25" y="830"/>
                    <a:pt x="25" y="837"/>
                  </a:cubicBezTo>
                  <a:close/>
                  <a:moveTo>
                    <a:pt x="25" y="1112"/>
                  </a:moveTo>
                  <a:lnTo>
                    <a:pt x="25" y="1287"/>
                  </a:lnTo>
                  <a:cubicBezTo>
                    <a:pt x="25" y="1294"/>
                    <a:pt x="19" y="1300"/>
                    <a:pt x="12" y="1300"/>
                  </a:cubicBezTo>
                  <a:cubicBezTo>
                    <a:pt x="6" y="1300"/>
                    <a:pt x="0" y="1294"/>
                    <a:pt x="0" y="1287"/>
                  </a:cubicBezTo>
                  <a:lnTo>
                    <a:pt x="0" y="1112"/>
                  </a:lnTo>
                  <a:cubicBezTo>
                    <a:pt x="0" y="1105"/>
                    <a:pt x="6" y="1100"/>
                    <a:pt x="12" y="1100"/>
                  </a:cubicBezTo>
                  <a:cubicBezTo>
                    <a:pt x="19" y="1100"/>
                    <a:pt x="25" y="1105"/>
                    <a:pt x="25" y="1112"/>
                  </a:cubicBezTo>
                  <a:close/>
                  <a:moveTo>
                    <a:pt x="25" y="1387"/>
                  </a:moveTo>
                  <a:lnTo>
                    <a:pt x="25" y="1562"/>
                  </a:lnTo>
                  <a:cubicBezTo>
                    <a:pt x="25" y="1569"/>
                    <a:pt x="19" y="1575"/>
                    <a:pt x="12" y="1575"/>
                  </a:cubicBezTo>
                  <a:cubicBezTo>
                    <a:pt x="6" y="1575"/>
                    <a:pt x="0" y="1569"/>
                    <a:pt x="0" y="1562"/>
                  </a:cubicBezTo>
                  <a:lnTo>
                    <a:pt x="0" y="1387"/>
                  </a:lnTo>
                  <a:cubicBezTo>
                    <a:pt x="0" y="1380"/>
                    <a:pt x="6" y="1375"/>
                    <a:pt x="12" y="1375"/>
                  </a:cubicBezTo>
                  <a:cubicBezTo>
                    <a:pt x="19" y="1375"/>
                    <a:pt x="25" y="1380"/>
                    <a:pt x="25" y="1387"/>
                  </a:cubicBezTo>
                  <a:close/>
                  <a:moveTo>
                    <a:pt x="25" y="1662"/>
                  </a:moveTo>
                  <a:lnTo>
                    <a:pt x="25" y="1837"/>
                  </a:lnTo>
                  <a:cubicBezTo>
                    <a:pt x="25" y="1844"/>
                    <a:pt x="19" y="1850"/>
                    <a:pt x="12" y="1850"/>
                  </a:cubicBezTo>
                  <a:cubicBezTo>
                    <a:pt x="6" y="1850"/>
                    <a:pt x="0" y="1844"/>
                    <a:pt x="0" y="1837"/>
                  </a:cubicBezTo>
                  <a:lnTo>
                    <a:pt x="0" y="1662"/>
                  </a:lnTo>
                  <a:cubicBezTo>
                    <a:pt x="0" y="1655"/>
                    <a:pt x="6" y="1650"/>
                    <a:pt x="12" y="1650"/>
                  </a:cubicBezTo>
                  <a:cubicBezTo>
                    <a:pt x="19" y="1650"/>
                    <a:pt x="25" y="1655"/>
                    <a:pt x="25" y="1662"/>
                  </a:cubicBezTo>
                  <a:close/>
                  <a:moveTo>
                    <a:pt x="25" y="1937"/>
                  </a:moveTo>
                  <a:lnTo>
                    <a:pt x="25" y="2112"/>
                  </a:lnTo>
                  <a:cubicBezTo>
                    <a:pt x="25" y="2119"/>
                    <a:pt x="19" y="2125"/>
                    <a:pt x="12" y="2125"/>
                  </a:cubicBezTo>
                  <a:cubicBezTo>
                    <a:pt x="6" y="2125"/>
                    <a:pt x="0" y="2119"/>
                    <a:pt x="0" y="2112"/>
                  </a:cubicBezTo>
                  <a:lnTo>
                    <a:pt x="0" y="1937"/>
                  </a:lnTo>
                  <a:cubicBezTo>
                    <a:pt x="0" y="1930"/>
                    <a:pt x="6" y="1925"/>
                    <a:pt x="12" y="1925"/>
                  </a:cubicBezTo>
                  <a:cubicBezTo>
                    <a:pt x="19" y="1925"/>
                    <a:pt x="25" y="1930"/>
                    <a:pt x="25" y="1937"/>
                  </a:cubicBezTo>
                  <a:close/>
                  <a:moveTo>
                    <a:pt x="25" y="2212"/>
                  </a:moveTo>
                  <a:lnTo>
                    <a:pt x="25" y="2387"/>
                  </a:lnTo>
                  <a:cubicBezTo>
                    <a:pt x="25" y="2394"/>
                    <a:pt x="19" y="2400"/>
                    <a:pt x="12" y="2400"/>
                  </a:cubicBezTo>
                  <a:cubicBezTo>
                    <a:pt x="6" y="2400"/>
                    <a:pt x="0" y="2394"/>
                    <a:pt x="0" y="2387"/>
                  </a:cubicBezTo>
                  <a:lnTo>
                    <a:pt x="0" y="2212"/>
                  </a:lnTo>
                  <a:cubicBezTo>
                    <a:pt x="0" y="2205"/>
                    <a:pt x="6" y="2200"/>
                    <a:pt x="12" y="2200"/>
                  </a:cubicBezTo>
                  <a:cubicBezTo>
                    <a:pt x="19" y="2200"/>
                    <a:pt x="25" y="2205"/>
                    <a:pt x="25" y="2212"/>
                  </a:cubicBezTo>
                  <a:close/>
                  <a:moveTo>
                    <a:pt x="25" y="2487"/>
                  </a:moveTo>
                  <a:lnTo>
                    <a:pt x="25" y="2662"/>
                  </a:lnTo>
                  <a:cubicBezTo>
                    <a:pt x="25" y="2669"/>
                    <a:pt x="19" y="2675"/>
                    <a:pt x="12" y="2675"/>
                  </a:cubicBezTo>
                  <a:cubicBezTo>
                    <a:pt x="6" y="2675"/>
                    <a:pt x="0" y="2669"/>
                    <a:pt x="0" y="2662"/>
                  </a:cubicBezTo>
                  <a:lnTo>
                    <a:pt x="0" y="2487"/>
                  </a:lnTo>
                  <a:cubicBezTo>
                    <a:pt x="0" y="2480"/>
                    <a:pt x="6" y="2475"/>
                    <a:pt x="12" y="2475"/>
                  </a:cubicBezTo>
                  <a:cubicBezTo>
                    <a:pt x="19" y="2475"/>
                    <a:pt x="25" y="2480"/>
                    <a:pt x="25" y="2487"/>
                  </a:cubicBezTo>
                  <a:close/>
                  <a:moveTo>
                    <a:pt x="25" y="2762"/>
                  </a:moveTo>
                  <a:lnTo>
                    <a:pt x="25" y="2937"/>
                  </a:lnTo>
                  <a:cubicBezTo>
                    <a:pt x="25" y="2944"/>
                    <a:pt x="19" y="2950"/>
                    <a:pt x="12" y="2950"/>
                  </a:cubicBezTo>
                  <a:cubicBezTo>
                    <a:pt x="6" y="2950"/>
                    <a:pt x="0" y="2944"/>
                    <a:pt x="0" y="2937"/>
                  </a:cubicBezTo>
                  <a:lnTo>
                    <a:pt x="0" y="2762"/>
                  </a:lnTo>
                  <a:cubicBezTo>
                    <a:pt x="0" y="2755"/>
                    <a:pt x="6" y="2750"/>
                    <a:pt x="12" y="2750"/>
                  </a:cubicBezTo>
                  <a:cubicBezTo>
                    <a:pt x="19" y="2750"/>
                    <a:pt x="25" y="2755"/>
                    <a:pt x="25" y="2762"/>
                  </a:cubicBezTo>
                  <a:close/>
                  <a:moveTo>
                    <a:pt x="25" y="3037"/>
                  </a:moveTo>
                  <a:lnTo>
                    <a:pt x="25" y="3212"/>
                  </a:lnTo>
                  <a:cubicBezTo>
                    <a:pt x="25" y="3219"/>
                    <a:pt x="19" y="3225"/>
                    <a:pt x="12" y="3225"/>
                  </a:cubicBezTo>
                  <a:cubicBezTo>
                    <a:pt x="6" y="3225"/>
                    <a:pt x="0" y="3219"/>
                    <a:pt x="0" y="3212"/>
                  </a:cubicBezTo>
                  <a:lnTo>
                    <a:pt x="0" y="3037"/>
                  </a:lnTo>
                  <a:cubicBezTo>
                    <a:pt x="0" y="3030"/>
                    <a:pt x="6" y="3025"/>
                    <a:pt x="12" y="3025"/>
                  </a:cubicBezTo>
                  <a:cubicBezTo>
                    <a:pt x="19" y="3025"/>
                    <a:pt x="25" y="3030"/>
                    <a:pt x="25" y="3037"/>
                  </a:cubicBezTo>
                  <a:close/>
                  <a:moveTo>
                    <a:pt x="25" y="3312"/>
                  </a:moveTo>
                  <a:lnTo>
                    <a:pt x="25" y="3487"/>
                  </a:lnTo>
                  <a:cubicBezTo>
                    <a:pt x="25" y="3494"/>
                    <a:pt x="19" y="3500"/>
                    <a:pt x="12" y="3500"/>
                  </a:cubicBezTo>
                  <a:cubicBezTo>
                    <a:pt x="6" y="3500"/>
                    <a:pt x="0" y="3494"/>
                    <a:pt x="0" y="3487"/>
                  </a:cubicBezTo>
                  <a:lnTo>
                    <a:pt x="0" y="3312"/>
                  </a:lnTo>
                  <a:cubicBezTo>
                    <a:pt x="0" y="3305"/>
                    <a:pt x="6" y="3300"/>
                    <a:pt x="12" y="3300"/>
                  </a:cubicBezTo>
                  <a:cubicBezTo>
                    <a:pt x="19" y="3300"/>
                    <a:pt x="25" y="3305"/>
                    <a:pt x="25" y="3312"/>
                  </a:cubicBezTo>
                  <a:close/>
                  <a:moveTo>
                    <a:pt x="25" y="3587"/>
                  </a:moveTo>
                  <a:lnTo>
                    <a:pt x="25" y="3762"/>
                  </a:lnTo>
                  <a:cubicBezTo>
                    <a:pt x="25" y="3769"/>
                    <a:pt x="19" y="3775"/>
                    <a:pt x="12" y="3775"/>
                  </a:cubicBezTo>
                  <a:cubicBezTo>
                    <a:pt x="6" y="3775"/>
                    <a:pt x="0" y="3769"/>
                    <a:pt x="0" y="3762"/>
                  </a:cubicBezTo>
                  <a:lnTo>
                    <a:pt x="0" y="3587"/>
                  </a:lnTo>
                  <a:cubicBezTo>
                    <a:pt x="0" y="3580"/>
                    <a:pt x="6" y="3575"/>
                    <a:pt x="12" y="3575"/>
                  </a:cubicBezTo>
                  <a:cubicBezTo>
                    <a:pt x="19" y="3575"/>
                    <a:pt x="25" y="3580"/>
                    <a:pt x="25" y="3587"/>
                  </a:cubicBezTo>
                  <a:close/>
                  <a:moveTo>
                    <a:pt x="25" y="3862"/>
                  </a:moveTo>
                  <a:lnTo>
                    <a:pt x="25" y="4037"/>
                  </a:lnTo>
                  <a:cubicBezTo>
                    <a:pt x="25" y="4044"/>
                    <a:pt x="19" y="4050"/>
                    <a:pt x="12" y="4050"/>
                  </a:cubicBezTo>
                  <a:cubicBezTo>
                    <a:pt x="6" y="4050"/>
                    <a:pt x="0" y="4044"/>
                    <a:pt x="0" y="4037"/>
                  </a:cubicBezTo>
                  <a:lnTo>
                    <a:pt x="0" y="3862"/>
                  </a:lnTo>
                  <a:cubicBezTo>
                    <a:pt x="0" y="3855"/>
                    <a:pt x="6" y="3850"/>
                    <a:pt x="12" y="3850"/>
                  </a:cubicBezTo>
                  <a:cubicBezTo>
                    <a:pt x="19" y="3850"/>
                    <a:pt x="25" y="3855"/>
                    <a:pt x="25" y="3862"/>
                  </a:cubicBezTo>
                  <a:close/>
                  <a:moveTo>
                    <a:pt x="25" y="4137"/>
                  </a:moveTo>
                  <a:lnTo>
                    <a:pt x="25" y="4312"/>
                  </a:lnTo>
                  <a:cubicBezTo>
                    <a:pt x="25" y="4319"/>
                    <a:pt x="19" y="4325"/>
                    <a:pt x="12" y="4325"/>
                  </a:cubicBezTo>
                  <a:cubicBezTo>
                    <a:pt x="6" y="4325"/>
                    <a:pt x="0" y="4319"/>
                    <a:pt x="0" y="4312"/>
                  </a:cubicBezTo>
                  <a:lnTo>
                    <a:pt x="0" y="4137"/>
                  </a:lnTo>
                  <a:cubicBezTo>
                    <a:pt x="0" y="4130"/>
                    <a:pt x="6" y="4125"/>
                    <a:pt x="12" y="4125"/>
                  </a:cubicBezTo>
                  <a:cubicBezTo>
                    <a:pt x="19" y="4125"/>
                    <a:pt x="25" y="4130"/>
                    <a:pt x="25" y="4137"/>
                  </a:cubicBezTo>
                  <a:close/>
                  <a:moveTo>
                    <a:pt x="25" y="4412"/>
                  </a:moveTo>
                  <a:lnTo>
                    <a:pt x="25" y="4587"/>
                  </a:lnTo>
                  <a:cubicBezTo>
                    <a:pt x="25" y="4594"/>
                    <a:pt x="19" y="4600"/>
                    <a:pt x="12" y="4600"/>
                  </a:cubicBezTo>
                  <a:cubicBezTo>
                    <a:pt x="6" y="4600"/>
                    <a:pt x="0" y="4594"/>
                    <a:pt x="0" y="4587"/>
                  </a:cubicBezTo>
                  <a:lnTo>
                    <a:pt x="0" y="4412"/>
                  </a:lnTo>
                  <a:cubicBezTo>
                    <a:pt x="0" y="4405"/>
                    <a:pt x="6" y="4400"/>
                    <a:pt x="12" y="4400"/>
                  </a:cubicBezTo>
                  <a:cubicBezTo>
                    <a:pt x="19" y="4400"/>
                    <a:pt x="25" y="4405"/>
                    <a:pt x="25" y="4412"/>
                  </a:cubicBezTo>
                  <a:close/>
                  <a:moveTo>
                    <a:pt x="25" y="4687"/>
                  </a:moveTo>
                  <a:lnTo>
                    <a:pt x="25" y="4862"/>
                  </a:lnTo>
                  <a:cubicBezTo>
                    <a:pt x="25" y="4869"/>
                    <a:pt x="19" y="4875"/>
                    <a:pt x="12" y="4875"/>
                  </a:cubicBezTo>
                  <a:cubicBezTo>
                    <a:pt x="6" y="4875"/>
                    <a:pt x="0" y="4869"/>
                    <a:pt x="0" y="4862"/>
                  </a:cubicBezTo>
                  <a:lnTo>
                    <a:pt x="0" y="4687"/>
                  </a:lnTo>
                  <a:cubicBezTo>
                    <a:pt x="0" y="4680"/>
                    <a:pt x="6" y="4675"/>
                    <a:pt x="12" y="4675"/>
                  </a:cubicBezTo>
                  <a:cubicBezTo>
                    <a:pt x="19" y="4675"/>
                    <a:pt x="25" y="4680"/>
                    <a:pt x="25" y="4687"/>
                  </a:cubicBezTo>
                  <a:close/>
                  <a:moveTo>
                    <a:pt x="25" y="4962"/>
                  </a:moveTo>
                  <a:lnTo>
                    <a:pt x="25" y="5137"/>
                  </a:lnTo>
                  <a:cubicBezTo>
                    <a:pt x="25" y="5144"/>
                    <a:pt x="19" y="5150"/>
                    <a:pt x="12" y="5150"/>
                  </a:cubicBezTo>
                  <a:cubicBezTo>
                    <a:pt x="6" y="5150"/>
                    <a:pt x="0" y="5144"/>
                    <a:pt x="0" y="5137"/>
                  </a:cubicBezTo>
                  <a:lnTo>
                    <a:pt x="0" y="4962"/>
                  </a:lnTo>
                  <a:cubicBezTo>
                    <a:pt x="0" y="4955"/>
                    <a:pt x="6" y="4950"/>
                    <a:pt x="12" y="4950"/>
                  </a:cubicBezTo>
                  <a:cubicBezTo>
                    <a:pt x="19" y="4950"/>
                    <a:pt x="25" y="4955"/>
                    <a:pt x="25" y="4962"/>
                  </a:cubicBezTo>
                  <a:close/>
                  <a:moveTo>
                    <a:pt x="25" y="5237"/>
                  </a:moveTo>
                  <a:lnTo>
                    <a:pt x="25" y="5412"/>
                  </a:lnTo>
                  <a:cubicBezTo>
                    <a:pt x="25" y="5419"/>
                    <a:pt x="19" y="5425"/>
                    <a:pt x="12" y="5425"/>
                  </a:cubicBezTo>
                  <a:cubicBezTo>
                    <a:pt x="6" y="5425"/>
                    <a:pt x="0" y="5419"/>
                    <a:pt x="0" y="5412"/>
                  </a:cubicBezTo>
                  <a:lnTo>
                    <a:pt x="0" y="5237"/>
                  </a:lnTo>
                  <a:cubicBezTo>
                    <a:pt x="0" y="5230"/>
                    <a:pt x="6" y="5225"/>
                    <a:pt x="12" y="5225"/>
                  </a:cubicBezTo>
                  <a:cubicBezTo>
                    <a:pt x="19" y="5225"/>
                    <a:pt x="25" y="5230"/>
                    <a:pt x="25" y="5237"/>
                  </a:cubicBezTo>
                  <a:close/>
                  <a:moveTo>
                    <a:pt x="25" y="5512"/>
                  </a:moveTo>
                  <a:lnTo>
                    <a:pt x="25" y="5687"/>
                  </a:lnTo>
                  <a:cubicBezTo>
                    <a:pt x="25" y="5694"/>
                    <a:pt x="19" y="5700"/>
                    <a:pt x="12" y="5700"/>
                  </a:cubicBezTo>
                  <a:cubicBezTo>
                    <a:pt x="6" y="5700"/>
                    <a:pt x="0" y="5694"/>
                    <a:pt x="0" y="5687"/>
                  </a:cubicBezTo>
                  <a:lnTo>
                    <a:pt x="0" y="5512"/>
                  </a:lnTo>
                  <a:cubicBezTo>
                    <a:pt x="0" y="5505"/>
                    <a:pt x="6" y="5500"/>
                    <a:pt x="12" y="5500"/>
                  </a:cubicBezTo>
                  <a:cubicBezTo>
                    <a:pt x="19" y="5500"/>
                    <a:pt x="25" y="5505"/>
                    <a:pt x="25" y="5512"/>
                  </a:cubicBezTo>
                  <a:close/>
                  <a:moveTo>
                    <a:pt x="25" y="5787"/>
                  </a:moveTo>
                  <a:lnTo>
                    <a:pt x="25" y="5962"/>
                  </a:lnTo>
                  <a:cubicBezTo>
                    <a:pt x="25" y="5969"/>
                    <a:pt x="19" y="5975"/>
                    <a:pt x="12" y="5975"/>
                  </a:cubicBezTo>
                  <a:cubicBezTo>
                    <a:pt x="6" y="5975"/>
                    <a:pt x="0" y="5969"/>
                    <a:pt x="0" y="5962"/>
                  </a:cubicBezTo>
                  <a:lnTo>
                    <a:pt x="0" y="5787"/>
                  </a:lnTo>
                  <a:cubicBezTo>
                    <a:pt x="0" y="5780"/>
                    <a:pt x="6" y="5775"/>
                    <a:pt x="12" y="5775"/>
                  </a:cubicBezTo>
                  <a:cubicBezTo>
                    <a:pt x="19" y="5775"/>
                    <a:pt x="25" y="5780"/>
                    <a:pt x="25" y="5787"/>
                  </a:cubicBezTo>
                  <a:close/>
                  <a:moveTo>
                    <a:pt x="25" y="6062"/>
                  </a:moveTo>
                  <a:lnTo>
                    <a:pt x="25" y="6237"/>
                  </a:lnTo>
                  <a:cubicBezTo>
                    <a:pt x="25" y="6244"/>
                    <a:pt x="19" y="6250"/>
                    <a:pt x="12" y="6250"/>
                  </a:cubicBezTo>
                  <a:cubicBezTo>
                    <a:pt x="6" y="6250"/>
                    <a:pt x="0" y="6244"/>
                    <a:pt x="0" y="6237"/>
                  </a:cubicBezTo>
                  <a:lnTo>
                    <a:pt x="0" y="6062"/>
                  </a:lnTo>
                  <a:cubicBezTo>
                    <a:pt x="0" y="6055"/>
                    <a:pt x="6" y="6050"/>
                    <a:pt x="12" y="6050"/>
                  </a:cubicBezTo>
                  <a:cubicBezTo>
                    <a:pt x="19" y="6050"/>
                    <a:pt x="25" y="6055"/>
                    <a:pt x="25" y="6062"/>
                  </a:cubicBezTo>
                  <a:close/>
                  <a:moveTo>
                    <a:pt x="25" y="6337"/>
                  </a:moveTo>
                  <a:lnTo>
                    <a:pt x="25" y="6512"/>
                  </a:lnTo>
                  <a:cubicBezTo>
                    <a:pt x="25" y="6519"/>
                    <a:pt x="19" y="6525"/>
                    <a:pt x="12" y="6525"/>
                  </a:cubicBezTo>
                  <a:cubicBezTo>
                    <a:pt x="6" y="6525"/>
                    <a:pt x="0" y="6519"/>
                    <a:pt x="0" y="6512"/>
                  </a:cubicBezTo>
                  <a:lnTo>
                    <a:pt x="0" y="6337"/>
                  </a:lnTo>
                  <a:cubicBezTo>
                    <a:pt x="0" y="6330"/>
                    <a:pt x="6" y="6325"/>
                    <a:pt x="12" y="6325"/>
                  </a:cubicBezTo>
                  <a:cubicBezTo>
                    <a:pt x="19" y="6325"/>
                    <a:pt x="25" y="6330"/>
                    <a:pt x="25" y="6337"/>
                  </a:cubicBezTo>
                  <a:close/>
                  <a:moveTo>
                    <a:pt x="25" y="6612"/>
                  </a:moveTo>
                  <a:lnTo>
                    <a:pt x="25" y="6787"/>
                  </a:lnTo>
                  <a:cubicBezTo>
                    <a:pt x="25" y="6794"/>
                    <a:pt x="19" y="6800"/>
                    <a:pt x="12" y="6800"/>
                  </a:cubicBezTo>
                  <a:cubicBezTo>
                    <a:pt x="6" y="6800"/>
                    <a:pt x="0" y="6794"/>
                    <a:pt x="0" y="6787"/>
                  </a:cubicBezTo>
                  <a:lnTo>
                    <a:pt x="0" y="6612"/>
                  </a:lnTo>
                  <a:cubicBezTo>
                    <a:pt x="0" y="6605"/>
                    <a:pt x="6" y="6600"/>
                    <a:pt x="12" y="6600"/>
                  </a:cubicBezTo>
                  <a:cubicBezTo>
                    <a:pt x="19" y="6600"/>
                    <a:pt x="25" y="6605"/>
                    <a:pt x="25" y="6612"/>
                  </a:cubicBezTo>
                  <a:close/>
                  <a:moveTo>
                    <a:pt x="25" y="6887"/>
                  </a:moveTo>
                  <a:lnTo>
                    <a:pt x="25" y="7062"/>
                  </a:lnTo>
                  <a:cubicBezTo>
                    <a:pt x="25" y="7069"/>
                    <a:pt x="19" y="7075"/>
                    <a:pt x="12" y="7075"/>
                  </a:cubicBezTo>
                  <a:cubicBezTo>
                    <a:pt x="6" y="7075"/>
                    <a:pt x="0" y="7069"/>
                    <a:pt x="0" y="7062"/>
                  </a:cubicBezTo>
                  <a:lnTo>
                    <a:pt x="0" y="6887"/>
                  </a:lnTo>
                  <a:cubicBezTo>
                    <a:pt x="0" y="6880"/>
                    <a:pt x="6" y="6875"/>
                    <a:pt x="12" y="6875"/>
                  </a:cubicBezTo>
                  <a:cubicBezTo>
                    <a:pt x="19" y="6875"/>
                    <a:pt x="25" y="6880"/>
                    <a:pt x="25" y="6887"/>
                  </a:cubicBezTo>
                  <a:close/>
                  <a:moveTo>
                    <a:pt x="25" y="7162"/>
                  </a:moveTo>
                  <a:lnTo>
                    <a:pt x="25" y="7337"/>
                  </a:lnTo>
                  <a:cubicBezTo>
                    <a:pt x="25" y="7344"/>
                    <a:pt x="19" y="7350"/>
                    <a:pt x="12" y="7350"/>
                  </a:cubicBezTo>
                  <a:cubicBezTo>
                    <a:pt x="6" y="7350"/>
                    <a:pt x="0" y="7344"/>
                    <a:pt x="0" y="7337"/>
                  </a:cubicBezTo>
                  <a:lnTo>
                    <a:pt x="0" y="7162"/>
                  </a:lnTo>
                  <a:cubicBezTo>
                    <a:pt x="0" y="7155"/>
                    <a:pt x="6" y="7150"/>
                    <a:pt x="12" y="7150"/>
                  </a:cubicBezTo>
                  <a:cubicBezTo>
                    <a:pt x="19" y="7150"/>
                    <a:pt x="25" y="7155"/>
                    <a:pt x="25" y="7162"/>
                  </a:cubicBezTo>
                  <a:close/>
                  <a:moveTo>
                    <a:pt x="25" y="7437"/>
                  </a:moveTo>
                  <a:lnTo>
                    <a:pt x="25" y="7612"/>
                  </a:lnTo>
                  <a:cubicBezTo>
                    <a:pt x="25" y="7619"/>
                    <a:pt x="19" y="7625"/>
                    <a:pt x="12" y="7625"/>
                  </a:cubicBezTo>
                  <a:cubicBezTo>
                    <a:pt x="6" y="7625"/>
                    <a:pt x="0" y="7619"/>
                    <a:pt x="0" y="7612"/>
                  </a:cubicBezTo>
                  <a:lnTo>
                    <a:pt x="0" y="7437"/>
                  </a:lnTo>
                  <a:cubicBezTo>
                    <a:pt x="0" y="7430"/>
                    <a:pt x="6" y="7425"/>
                    <a:pt x="12" y="7425"/>
                  </a:cubicBezTo>
                  <a:cubicBezTo>
                    <a:pt x="19" y="7425"/>
                    <a:pt x="25" y="7430"/>
                    <a:pt x="25" y="7437"/>
                  </a:cubicBezTo>
                  <a:close/>
                  <a:moveTo>
                    <a:pt x="25" y="7712"/>
                  </a:moveTo>
                  <a:lnTo>
                    <a:pt x="25" y="7887"/>
                  </a:lnTo>
                  <a:cubicBezTo>
                    <a:pt x="25" y="7894"/>
                    <a:pt x="19" y="7900"/>
                    <a:pt x="12" y="7900"/>
                  </a:cubicBezTo>
                  <a:cubicBezTo>
                    <a:pt x="6" y="7900"/>
                    <a:pt x="0" y="7894"/>
                    <a:pt x="0" y="7887"/>
                  </a:cubicBezTo>
                  <a:lnTo>
                    <a:pt x="0" y="7712"/>
                  </a:lnTo>
                  <a:cubicBezTo>
                    <a:pt x="0" y="7705"/>
                    <a:pt x="6" y="7700"/>
                    <a:pt x="12" y="7700"/>
                  </a:cubicBezTo>
                  <a:cubicBezTo>
                    <a:pt x="19" y="7700"/>
                    <a:pt x="25" y="7705"/>
                    <a:pt x="25" y="7712"/>
                  </a:cubicBezTo>
                  <a:close/>
                  <a:moveTo>
                    <a:pt x="25" y="7987"/>
                  </a:moveTo>
                  <a:lnTo>
                    <a:pt x="25" y="8162"/>
                  </a:lnTo>
                  <a:cubicBezTo>
                    <a:pt x="25" y="8169"/>
                    <a:pt x="19" y="8175"/>
                    <a:pt x="12" y="8175"/>
                  </a:cubicBezTo>
                  <a:cubicBezTo>
                    <a:pt x="6" y="8175"/>
                    <a:pt x="0" y="8169"/>
                    <a:pt x="0" y="8162"/>
                  </a:cubicBezTo>
                  <a:lnTo>
                    <a:pt x="0" y="7987"/>
                  </a:lnTo>
                  <a:cubicBezTo>
                    <a:pt x="0" y="7980"/>
                    <a:pt x="6" y="7975"/>
                    <a:pt x="12" y="7975"/>
                  </a:cubicBezTo>
                  <a:cubicBezTo>
                    <a:pt x="19" y="7975"/>
                    <a:pt x="25" y="7980"/>
                    <a:pt x="25" y="7987"/>
                  </a:cubicBezTo>
                  <a:close/>
                  <a:moveTo>
                    <a:pt x="25" y="8262"/>
                  </a:moveTo>
                  <a:lnTo>
                    <a:pt x="25" y="8437"/>
                  </a:lnTo>
                  <a:cubicBezTo>
                    <a:pt x="25" y="8444"/>
                    <a:pt x="19" y="8450"/>
                    <a:pt x="12" y="8450"/>
                  </a:cubicBezTo>
                  <a:cubicBezTo>
                    <a:pt x="6" y="8450"/>
                    <a:pt x="0" y="8444"/>
                    <a:pt x="0" y="8437"/>
                  </a:cubicBezTo>
                  <a:lnTo>
                    <a:pt x="0" y="8262"/>
                  </a:lnTo>
                  <a:cubicBezTo>
                    <a:pt x="0" y="8255"/>
                    <a:pt x="6" y="8250"/>
                    <a:pt x="12" y="8250"/>
                  </a:cubicBezTo>
                  <a:cubicBezTo>
                    <a:pt x="19" y="8250"/>
                    <a:pt x="25" y="8255"/>
                    <a:pt x="25" y="8262"/>
                  </a:cubicBezTo>
                  <a:close/>
                  <a:moveTo>
                    <a:pt x="25" y="8537"/>
                  </a:moveTo>
                  <a:lnTo>
                    <a:pt x="25" y="8712"/>
                  </a:lnTo>
                  <a:cubicBezTo>
                    <a:pt x="25" y="8719"/>
                    <a:pt x="19" y="8725"/>
                    <a:pt x="12" y="8725"/>
                  </a:cubicBezTo>
                  <a:cubicBezTo>
                    <a:pt x="6" y="8725"/>
                    <a:pt x="0" y="8719"/>
                    <a:pt x="0" y="8712"/>
                  </a:cubicBezTo>
                  <a:lnTo>
                    <a:pt x="0" y="8537"/>
                  </a:lnTo>
                  <a:cubicBezTo>
                    <a:pt x="0" y="8530"/>
                    <a:pt x="6" y="8525"/>
                    <a:pt x="12" y="8525"/>
                  </a:cubicBezTo>
                  <a:cubicBezTo>
                    <a:pt x="19" y="8525"/>
                    <a:pt x="25" y="8530"/>
                    <a:pt x="25" y="8537"/>
                  </a:cubicBezTo>
                  <a:close/>
                  <a:moveTo>
                    <a:pt x="25" y="8812"/>
                  </a:moveTo>
                  <a:lnTo>
                    <a:pt x="25" y="8987"/>
                  </a:lnTo>
                  <a:cubicBezTo>
                    <a:pt x="25" y="8994"/>
                    <a:pt x="19" y="9000"/>
                    <a:pt x="12" y="9000"/>
                  </a:cubicBezTo>
                  <a:cubicBezTo>
                    <a:pt x="6" y="9000"/>
                    <a:pt x="0" y="8994"/>
                    <a:pt x="0" y="8987"/>
                  </a:cubicBezTo>
                  <a:lnTo>
                    <a:pt x="0" y="8812"/>
                  </a:lnTo>
                  <a:cubicBezTo>
                    <a:pt x="0" y="8805"/>
                    <a:pt x="6" y="8800"/>
                    <a:pt x="12" y="8800"/>
                  </a:cubicBezTo>
                  <a:cubicBezTo>
                    <a:pt x="19" y="8800"/>
                    <a:pt x="25" y="8805"/>
                    <a:pt x="25" y="8812"/>
                  </a:cubicBezTo>
                  <a:close/>
                  <a:moveTo>
                    <a:pt x="25" y="9087"/>
                  </a:moveTo>
                  <a:lnTo>
                    <a:pt x="25" y="9262"/>
                  </a:lnTo>
                  <a:cubicBezTo>
                    <a:pt x="25" y="9269"/>
                    <a:pt x="19" y="9275"/>
                    <a:pt x="12" y="9275"/>
                  </a:cubicBezTo>
                  <a:cubicBezTo>
                    <a:pt x="6" y="9275"/>
                    <a:pt x="0" y="9269"/>
                    <a:pt x="0" y="9262"/>
                  </a:cubicBezTo>
                  <a:lnTo>
                    <a:pt x="0" y="9087"/>
                  </a:lnTo>
                  <a:cubicBezTo>
                    <a:pt x="0" y="9080"/>
                    <a:pt x="6" y="9075"/>
                    <a:pt x="12" y="9075"/>
                  </a:cubicBezTo>
                  <a:cubicBezTo>
                    <a:pt x="19" y="9075"/>
                    <a:pt x="25" y="9080"/>
                    <a:pt x="25" y="9087"/>
                  </a:cubicBezTo>
                  <a:close/>
                  <a:moveTo>
                    <a:pt x="25" y="9362"/>
                  </a:moveTo>
                  <a:lnTo>
                    <a:pt x="25" y="9537"/>
                  </a:lnTo>
                  <a:cubicBezTo>
                    <a:pt x="25" y="9544"/>
                    <a:pt x="19" y="9550"/>
                    <a:pt x="12" y="9550"/>
                  </a:cubicBezTo>
                  <a:cubicBezTo>
                    <a:pt x="6" y="9550"/>
                    <a:pt x="0" y="9544"/>
                    <a:pt x="0" y="9537"/>
                  </a:cubicBezTo>
                  <a:lnTo>
                    <a:pt x="0" y="9362"/>
                  </a:lnTo>
                  <a:cubicBezTo>
                    <a:pt x="0" y="9355"/>
                    <a:pt x="6" y="9350"/>
                    <a:pt x="12" y="9350"/>
                  </a:cubicBezTo>
                  <a:cubicBezTo>
                    <a:pt x="19" y="9350"/>
                    <a:pt x="25" y="9355"/>
                    <a:pt x="25" y="9362"/>
                  </a:cubicBezTo>
                  <a:close/>
                  <a:moveTo>
                    <a:pt x="25" y="9637"/>
                  </a:moveTo>
                  <a:lnTo>
                    <a:pt x="25" y="9812"/>
                  </a:lnTo>
                  <a:cubicBezTo>
                    <a:pt x="25" y="9819"/>
                    <a:pt x="19" y="9825"/>
                    <a:pt x="12" y="9825"/>
                  </a:cubicBezTo>
                  <a:cubicBezTo>
                    <a:pt x="6" y="9825"/>
                    <a:pt x="0" y="9819"/>
                    <a:pt x="0" y="9812"/>
                  </a:cubicBezTo>
                  <a:lnTo>
                    <a:pt x="0" y="9637"/>
                  </a:lnTo>
                  <a:cubicBezTo>
                    <a:pt x="0" y="9630"/>
                    <a:pt x="6" y="9625"/>
                    <a:pt x="12" y="9625"/>
                  </a:cubicBezTo>
                  <a:cubicBezTo>
                    <a:pt x="19" y="9625"/>
                    <a:pt x="25" y="9630"/>
                    <a:pt x="25" y="9637"/>
                  </a:cubicBezTo>
                  <a:close/>
                  <a:moveTo>
                    <a:pt x="25" y="9912"/>
                  </a:moveTo>
                  <a:lnTo>
                    <a:pt x="25" y="10087"/>
                  </a:lnTo>
                  <a:cubicBezTo>
                    <a:pt x="25" y="10094"/>
                    <a:pt x="19" y="10100"/>
                    <a:pt x="12" y="10100"/>
                  </a:cubicBezTo>
                  <a:cubicBezTo>
                    <a:pt x="6" y="10100"/>
                    <a:pt x="0" y="10094"/>
                    <a:pt x="0" y="10087"/>
                  </a:cubicBezTo>
                  <a:lnTo>
                    <a:pt x="0" y="9912"/>
                  </a:lnTo>
                  <a:cubicBezTo>
                    <a:pt x="0" y="9905"/>
                    <a:pt x="6" y="9900"/>
                    <a:pt x="12" y="9900"/>
                  </a:cubicBezTo>
                  <a:cubicBezTo>
                    <a:pt x="19" y="9900"/>
                    <a:pt x="25" y="9905"/>
                    <a:pt x="25" y="9912"/>
                  </a:cubicBezTo>
                  <a:close/>
                  <a:moveTo>
                    <a:pt x="25" y="10187"/>
                  </a:moveTo>
                  <a:lnTo>
                    <a:pt x="25" y="10362"/>
                  </a:lnTo>
                  <a:cubicBezTo>
                    <a:pt x="25" y="10369"/>
                    <a:pt x="19" y="10375"/>
                    <a:pt x="12" y="10375"/>
                  </a:cubicBezTo>
                  <a:cubicBezTo>
                    <a:pt x="6" y="10375"/>
                    <a:pt x="0" y="10369"/>
                    <a:pt x="0" y="10362"/>
                  </a:cubicBezTo>
                  <a:lnTo>
                    <a:pt x="0" y="10187"/>
                  </a:lnTo>
                  <a:cubicBezTo>
                    <a:pt x="0" y="10180"/>
                    <a:pt x="6" y="10175"/>
                    <a:pt x="12" y="10175"/>
                  </a:cubicBezTo>
                  <a:cubicBezTo>
                    <a:pt x="19" y="10175"/>
                    <a:pt x="25" y="10180"/>
                    <a:pt x="25" y="10187"/>
                  </a:cubicBezTo>
                  <a:close/>
                  <a:moveTo>
                    <a:pt x="25" y="10462"/>
                  </a:moveTo>
                  <a:lnTo>
                    <a:pt x="25" y="10637"/>
                  </a:lnTo>
                  <a:cubicBezTo>
                    <a:pt x="25" y="10644"/>
                    <a:pt x="19" y="10650"/>
                    <a:pt x="12" y="10650"/>
                  </a:cubicBezTo>
                  <a:cubicBezTo>
                    <a:pt x="6" y="10650"/>
                    <a:pt x="0" y="10644"/>
                    <a:pt x="0" y="10637"/>
                  </a:cubicBezTo>
                  <a:lnTo>
                    <a:pt x="0" y="10462"/>
                  </a:lnTo>
                  <a:cubicBezTo>
                    <a:pt x="0" y="10455"/>
                    <a:pt x="6" y="10450"/>
                    <a:pt x="12" y="10450"/>
                  </a:cubicBezTo>
                  <a:cubicBezTo>
                    <a:pt x="19" y="10450"/>
                    <a:pt x="25" y="10455"/>
                    <a:pt x="25" y="10462"/>
                  </a:cubicBezTo>
                  <a:close/>
                  <a:moveTo>
                    <a:pt x="25" y="10737"/>
                  </a:moveTo>
                  <a:lnTo>
                    <a:pt x="25" y="10912"/>
                  </a:lnTo>
                  <a:cubicBezTo>
                    <a:pt x="25" y="10919"/>
                    <a:pt x="19" y="10925"/>
                    <a:pt x="12" y="10925"/>
                  </a:cubicBezTo>
                  <a:cubicBezTo>
                    <a:pt x="6" y="10925"/>
                    <a:pt x="0" y="10919"/>
                    <a:pt x="0" y="10912"/>
                  </a:cubicBezTo>
                  <a:lnTo>
                    <a:pt x="0" y="10737"/>
                  </a:lnTo>
                  <a:cubicBezTo>
                    <a:pt x="0" y="10730"/>
                    <a:pt x="6" y="10725"/>
                    <a:pt x="12" y="10725"/>
                  </a:cubicBezTo>
                  <a:cubicBezTo>
                    <a:pt x="19" y="10725"/>
                    <a:pt x="25" y="10730"/>
                    <a:pt x="25" y="10737"/>
                  </a:cubicBezTo>
                  <a:close/>
                  <a:moveTo>
                    <a:pt x="25" y="11012"/>
                  </a:moveTo>
                  <a:lnTo>
                    <a:pt x="25" y="11187"/>
                  </a:lnTo>
                  <a:cubicBezTo>
                    <a:pt x="25" y="11194"/>
                    <a:pt x="19" y="11200"/>
                    <a:pt x="12" y="11200"/>
                  </a:cubicBezTo>
                  <a:cubicBezTo>
                    <a:pt x="6" y="11200"/>
                    <a:pt x="0" y="11194"/>
                    <a:pt x="0" y="11187"/>
                  </a:cubicBezTo>
                  <a:lnTo>
                    <a:pt x="0" y="11012"/>
                  </a:lnTo>
                  <a:cubicBezTo>
                    <a:pt x="0" y="11005"/>
                    <a:pt x="6" y="11000"/>
                    <a:pt x="12" y="11000"/>
                  </a:cubicBezTo>
                  <a:cubicBezTo>
                    <a:pt x="19" y="11000"/>
                    <a:pt x="25" y="11005"/>
                    <a:pt x="25" y="11012"/>
                  </a:cubicBezTo>
                  <a:close/>
                  <a:moveTo>
                    <a:pt x="25" y="11287"/>
                  </a:moveTo>
                  <a:lnTo>
                    <a:pt x="25" y="11462"/>
                  </a:lnTo>
                  <a:cubicBezTo>
                    <a:pt x="25" y="11469"/>
                    <a:pt x="19" y="11475"/>
                    <a:pt x="12" y="11475"/>
                  </a:cubicBezTo>
                  <a:cubicBezTo>
                    <a:pt x="6" y="11475"/>
                    <a:pt x="0" y="11469"/>
                    <a:pt x="0" y="11462"/>
                  </a:cubicBezTo>
                  <a:lnTo>
                    <a:pt x="0" y="11287"/>
                  </a:lnTo>
                  <a:cubicBezTo>
                    <a:pt x="0" y="11280"/>
                    <a:pt x="6" y="11275"/>
                    <a:pt x="12" y="11275"/>
                  </a:cubicBezTo>
                  <a:cubicBezTo>
                    <a:pt x="19" y="11275"/>
                    <a:pt x="25" y="11280"/>
                    <a:pt x="25" y="11287"/>
                  </a:cubicBezTo>
                  <a:close/>
                  <a:moveTo>
                    <a:pt x="25" y="11562"/>
                  </a:moveTo>
                  <a:lnTo>
                    <a:pt x="25" y="11737"/>
                  </a:lnTo>
                  <a:cubicBezTo>
                    <a:pt x="25" y="11744"/>
                    <a:pt x="19" y="11750"/>
                    <a:pt x="12" y="11750"/>
                  </a:cubicBezTo>
                  <a:cubicBezTo>
                    <a:pt x="6" y="11750"/>
                    <a:pt x="0" y="11744"/>
                    <a:pt x="0" y="11737"/>
                  </a:cubicBezTo>
                  <a:lnTo>
                    <a:pt x="0" y="11562"/>
                  </a:lnTo>
                  <a:cubicBezTo>
                    <a:pt x="0" y="11555"/>
                    <a:pt x="6" y="11550"/>
                    <a:pt x="12" y="11550"/>
                  </a:cubicBezTo>
                  <a:cubicBezTo>
                    <a:pt x="19" y="11550"/>
                    <a:pt x="25" y="11555"/>
                    <a:pt x="25" y="11562"/>
                  </a:cubicBezTo>
                  <a:close/>
                  <a:moveTo>
                    <a:pt x="25" y="11837"/>
                  </a:moveTo>
                  <a:lnTo>
                    <a:pt x="25" y="12012"/>
                  </a:lnTo>
                  <a:cubicBezTo>
                    <a:pt x="25" y="12019"/>
                    <a:pt x="19" y="12025"/>
                    <a:pt x="12" y="12025"/>
                  </a:cubicBezTo>
                  <a:cubicBezTo>
                    <a:pt x="6" y="12025"/>
                    <a:pt x="0" y="12019"/>
                    <a:pt x="0" y="12012"/>
                  </a:cubicBezTo>
                  <a:lnTo>
                    <a:pt x="0" y="11837"/>
                  </a:lnTo>
                  <a:cubicBezTo>
                    <a:pt x="0" y="11830"/>
                    <a:pt x="6" y="11825"/>
                    <a:pt x="12" y="11825"/>
                  </a:cubicBezTo>
                  <a:cubicBezTo>
                    <a:pt x="19" y="11825"/>
                    <a:pt x="25" y="11830"/>
                    <a:pt x="25" y="11837"/>
                  </a:cubicBezTo>
                  <a:close/>
                  <a:moveTo>
                    <a:pt x="25" y="12112"/>
                  </a:moveTo>
                  <a:lnTo>
                    <a:pt x="25" y="12287"/>
                  </a:lnTo>
                  <a:cubicBezTo>
                    <a:pt x="25" y="12294"/>
                    <a:pt x="19" y="12300"/>
                    <a:pt x="12" y="12300"/>
                  </a:cubicBezTo>
                  <a:cubicBezTo>
                    <a:pt x="6" y="12300"/>
                    <a:pt x="0" y="12294"/>
                    <a:pt x="0" y="12287"/>
                  </a:cubicBezTo>
                  <a:lnTo>
                    <a:pt x="0" y="12112"/>
                  </a:lnTo>
                  <a:cubicBezTo>
                    <a:pt x="0" y="12105"/>
                    <a:pt x="6" y="12100"/>
                    <a:pt x="12" y="12100"/>
                  </a:cubicBezTo>
                  <a:cubicBezTo>
                    <a:pt x="19" y="12100"/>
                    <a:pt x="25" y="12105"/>
                    <a:pt x="25" y="12112"/>
                  </a:cubicBezTo>
                  <a:close/>
                  <a:moveTo>
                    <a:pt x="25" y="12387"/>
                  </a:moveTo>
                  <a:lnTo>
                    <a:pt x="25" y="12562"/>
                  </a:lnTo>
                  <a:cubicBezTo>
                    <a:pt x="25" y="12569"/>
                    <a:pt x="19" y="12575"/>
                    <a:pt x="12" y="12575"/>
                  </a:cubicBezTo>
                  <a:cubicBezTo>
                    <a:pt x="6" y="12575"/>
                    <a:pt x="0" y="12569"/>
                    <a:pt x="0" y="12562"/>
                  </a:cubicBezTo>
                  <a:lnTo>
                    <a:pt x="0" y="12387"/>
                  </a:lnTo>
                  <a:cubicBezTo>
                    <a:pt x="0" y="12380"/>
                    <a:pt x="6" y="12375"/>
                    <a:pt x="12" y="12375"/>
                  </a:cubicBezTo>
                  <a:cubicBezTo>
                    <a:pt x="19" y="12375"/>
                    <a:pt x="25" y="12380"/>
                    <a:pt x="25" y="12387"/>
                  </a:cubicBezTo>
                  <a:close/>
                  <a:moveTo>
                    <a:pt x="25" y="12662"/>
                  </a:moveTo>
                  <a:lnTo>
                    <a:pt x="25" y="12837"/>
                  </a:lnTo>
                  <a:cubicBezTo>
                    <a:pt x="25" y="12844"/>
                    <a:pt x="19" y="12850"/>
                    <a:pt x="12" y="12850"/>
                  </a:cubicBezTo>
                  <a:cubicBezTo>
                    <a:pt x="6" y="12850"/>
                    <a:pt x="0" y="12844"/>
                    <a:pt x="0" y="12837"/>
                  </a:cubicBezTo>
                  <a:lnTo>
                    <a:pt x="0" y="12662"/>
                  </a:lnTo>
                  <a:cubicBezTo>
                    <a:pt x="0" y="12655"/>
                    <a:pt x="6" y="12650"/>
                    <a:pt x="12" y="12650"/>
                  </a:cubicBezTo>
                  <a:cubicBezTo>
                    <a:pt x="19" y="12650"/>
                    <a:pt x="25" y="12655"/>
                    <a:pt x="25" y="12662"/>
                  </a:cubicBezTo>
                  <a:close/>
                  <a:moveTo>
                    <a:pt x="25" y="12937"/>
                  </a:moveTo>
                  <a:lnTo>
                    <a:pt x="25" y="13112"/>
                  </a:lnTo>
                  <a:cubicBezTo>
                    <a:pt x="25" y="13119"/>
                    <a:pt x="19" y="13125"/>
                    <a:pt x="12" y="13125"/>
                  </a:cubicBezTo>
                  <a:cubicBezTo>
                    <a:pt x="6" y="13125"/>
                    <a:pt x="0" y="13119"/>
                    <a:pt x="0" y="13112"/>
                  </a:cubicBezTo>
                  <a:lnTo>
                    <a:pt x="0" y="12937"/>
                  </a:lnTo>
                  <a:cubicBezTo>
                    <a:pt x="0" y="12930"/>
                    <a:pt x="6" y="12925"/>
                    <a:pt x="12" y="12925"/>
                  </a:cubicBezTo>
                  <a:cubicBezTo>
                    <a:pt x="19" y="12925"/>
                    <a:pt x="25" y="12930"/>
                    <a:pt x="25" y="12937"/>
                  </a:cubicBezTo>
                  <a:close/>
                  <a:moveTo>
                    <a:pt x="25" y="13212"/>
                  </a:moveTo>
                  <a:lnTo>
                    <a:pt x="25" y="13387"/>
                  </a:lnTo>
                  <a:cubicBezTo>
                    <a:pt x="25" y="13394"/>
                    <a:pt x="19" y="13400"/>
                    <a:pt x="12" y="13400"/>
                  </a:cubicBezTo>
                  <a:cubicBezTo>
                    <a:pt x="6" y="13400"/>
                    <a:pt x="0" y="13394"/>
                    <a:pt x="0" y="13387"/>
                  </a:cubicBezTo>
                  <a:lnTo>
                    <a:pt x="0" y="13212"/>
                  </a:lnTo>
                  <a:cubicBezTo>
                    <a:pt x="0" y="13205"/>
                    <a:pt x="6" y="13200"/>
                    <a:pt x="12" y="13200"/>
                  </a:cubicBezTo>
                  <a:cubicBezTo>
                    <a:pt x="19" y="13200"/>
                    <a:pt x="25" y="13205"/>
                    <a:pt x="25" y="13212"/>
                  </a:cubicBezTo>
                  <a:close/>
                  <a:moveTo>
                    <a:pt x="25" y="13487"/>
                  </a:moveTo>
                  <a:lnTo>
                    <a:pt x="25" y="13550"/>
                  </a:lnTo>
                  <a:cubicBezTo>
                    <a:pt x="25" y="13557"/>
                    <a:pt x="19" y="13562"/>
                    <a:pt x="12" y="13562"/>
                  </a:cubicBezTo>
                  <a:cubicBezTo>
                    <a:pt x="6" y="13562"/>
                    <a:pt x="0" y="13557"/>
                    <a:pt x="0" y="13550"/>
                  </a:cubicBezTo>
                  <a:lnTo>
                    <a:pt x="0" y="13487"/>
                  </a:lnTo>
                  <a:cubicBezTo>
                    <a:pt x="0" y="13480"/>
                    <a:pt x="6" y="13475"/>
                    <a:pt x="12" y="13475"/>
                  </a:cubicBezTo>
                  <a:cubicBezTo>
                    <a:pt x="19" y="13475"/>
                    <a:pt x="25" y="13480"/>
                    <a:pt x="25" y="13487"/>
                  </a:cubicBezTo>
                  <a:close/>
                </a:path>
              </a:pathLst>
            </a:custGeom>
            <a:solidFill>
              <a:srgbClr val="DDDDDD"/>
            </a:solidFill>
            <a:ln w="3175" cap="flat">
              <a:solidFill>
                <a:srgbClr val="DDDDDD"/>
              </a:solidFill>
              <a:prstDash val="solid"/>
              <a:bevel/>
              <a:headEnd/>
              <a:tailEnd/>
            </a:ln>
          </p:spPr>
          <p:txBody>
            <a:bodyPr/>
            <a:lstStyle/>
            <a:p>
              <a:endParaRPr lang="en-US"/>
            </a:p>
          </p:txBody>
        </p:sp>
        <p:sp>
          <p:nvSpPr>
            <p:cNvPr id="38" name="Freeform 139"/>
            <p:cNvSpPr>
              <a:spLocks noEditPoints="1"/>
            </p:cNvSpPr>
            <p:nvPr/>
          </p:nvSpPr>
          <p:spPr bwMode="auto">
            <a:xfrm>
              <a:off x="4924425" y="1473200"/>
              <a:ext cx="9525" cy="4935538"/>
            </a:xfrm>
            <a:custGeom>
              <a:avLst/>
              <a:gdLst>
                <a:gd name="T0" fmla="*/ 2147483647 w 25"/>
                <a:gd name="T1" fmla="*/ 0 h 13562"/>
                <a:gd name="T2" fmla="*/ 0 w 25"/>
                <a:gd name="T3" fmla="*/ 2147483647 h 13562"/>
                <a:gd name="T4" fmla="*/ 0 w 25"/>
                <a:gd name="T5" fmla="*/ 2147483647 h 13562"/>
                <a:gd name="T6" fmla="*/ 2147483647 w 25"/>
                <a:gd name="T7" fmla="*/ 2147483647 h 13562"/>
                <a:gd name="T8" fmla="*/ 2147483647 w 25"/>
                <a:gd name="T9" fmla="*/ 2147483647 h 13562"/>
                <a:gd name="T10" fmla="*/ 2147483647 w 25"/>
                <a:gd name="T11" fmla="*/ 2147483647 h 13562"/>
                <a:gd name="T12" fmla="*/ 2147483647 w 25"/>
                <a:gd name="T13" fmla="*/ 2147483647 h 13562"/>
                <a:gd name="T14" fmla="*/ 2147483647 w 25"/>
                <a:gd name="T15" fmla="*/ 2147483647 h 13562"/>
                <a:gd name="T16" fmla="*/ 0 w 25"/>
                <a:gd name="T17" fmla="*/ 2147483647 h 13562"/>
                <a:gd name="T18" fmla="*/ 0 w 25"/>
                <a:gd name="T19" fmla="*/ 2147483647 h 13562"/>
                <a:gd name="T20" fmla="*/ 2147483647 w 25"/>
                <a:gd name="T21" fmla="*/ 2147483647 h 13562"/>
                <a:gd name="T22" fmla="*/ 2147483647 w 25"/>
                <a:gd name="T23" fmla="*/ 2147483647 h 13562"/>
                <a:gd name="T24" fmla="*/ 2147483647 w 25"/>
                <a:gd name="T25" fmla="*/ 2147483647 h 13562"/>
                <a:gd name="T26" fmla="*/ 2147483647 w 25"/>
                <a:gd name="T27" fmla="*/ 2147483647 h 13562"/>
                <a:gd name="T28" fmla="*/ 2147483647 w 25"/>
                <a:gd name="T29" fmla="*/ 2147483647 h 13562"/>
                <a:gd name="T30" fmla="*/ 0 w 25"/>
                <a:gd name="T31" fmla="*/ 2147483647 h 13562"/>
                <a:gd name="T32" fmla="*/ 0 w 25"/>
                <a:gd name="T33" fmla="*/ 2147483647 h 13562"/>
                <a:gd name="T34" fmla="*/ 2147483647 w 25"/>
                <a:gd name="T35" fmla="*/ 2147483647 h 13562"/>
                <a:gd name="T36" fmla="*/ 2147483647 w 25"/>
                <a:gd name="T37" fmla="*/ 2147483647 h 13562"/>
                <a:gd name="T38" fmla="*/ 2147483647 w 25"/>
                <a:gd name="T39" fmla="*/ 2147483647 h 13562"/>
                <a:gd name="T40" fmla="*/ 2147483647 w 25"/>
                <a:gd name="T41" fmla="*/ 2147483647 h 13562"/>
                <a:gd name="T42" fmla="*/ 2147483647 w 25"/>
                <a:gd name="T43" fmla="*/ 2147483647 h 13562"/>
                <a:gd name="T44" fmla="*/ 0 w 25"/>
                <a:gd name="T45" fmla="*/ 2147483647 h 13562"/>
                <a:gd name="T46" fmla="*/ 0 w 25"/>
                <a:gd name="T47" fmla="*/ 2147483647 h 13562"/>
                <a:gd name="T48" fmla="*/ 2147483647 w 25"/>
                <a:gd name="T49" fmla="*/ 2147483647 h 13562"/>
                <a:gd name="T50" fmla="*/ 2147483647 w 25"/>
                <a:gd name="T51" fmla="*/ 2147483647 h 13562"/>
                <a:gd name="T52" fmla="*/ 2147483647 w 25"/>
                <a:gd name="T53" fmla="*/ 2147483647 h 13562"/>
                <a:gd name="T54" fmla="*/ 2147483647 w 25"/>
                <a:gd name="T55" fmla="*/ 2147483647 h 13562"/>
                <a:gd name="T56" fmla="*/ 2147483647 w 25"/>
                <a:gd name="T57" fmla="*/ 2147483647 h 13562"/>
                <a:gd name="T58" fmla="*/ 0 w 25"/>
                <a:gd name="T59" fmla="*/ 2147483647 h 13562"/>
                <a:gd name="T60" fmla="*/ 0 w 25"/>
                <a:gd name="T61" fmla="*/ 2147483647 h 13562"/>
                <a:gd name="T62" fmla="*/ 2147483647 w 25"/>
                <a:gd name="T63" fmla="*/ 2147483647 h 13562"/>
                <a:gd name="T64" fmla="*/ 2147483647 w 25"/>
                <a:gd name="T65" fmla="*/ 2147483647 h 13562"/>
                <a:gd name="T66" fmla="*/ 2147483647 w 25"/>
                <a:gd name="T67" fmla="*/ 2147483647 h 13562"/>
                <a:gd name="T68" fmla="*/ 2147483647 w 25"/>
                <a:gd name="T69" fmla="*/ 2147483647 h 13562"/>
                <a:gd name="T70" fmla="*/ 2147483647 w 25"/>
                <a:gd name="T71" fmla="*/ 2147483647 h 13562"/>
                <a:gd name="T72" fmla="*/ 0 w 25"/>
                <a:gd name="T73" fmla="*/ 2147483647 h 13562"/>
                <a:gd name="T74" fmla="*/ 0 w 25"/>
                <a:gd name="T75" fmla="*/ 2147483647 h 13562"/>
                <a:gd name="T76" fmla="*/ 2147483647 w 25"/>
                <a:gd name="T77" fmla="*/ 2147483647 h 13562"/>
                <a:gd name="T78" fmla="*/ 2147483647 w 25"/>
                <a:gd name="T79" fmla="*/ 2147483647 h 13562"/>
                <a:gd name="T80" fmla="*/ 2147483647 w 25"/>
                <a:gd name="T81" fmla="*/ 2147483647 h 13562"/>
                <a:gd name="T82" fmla="*/ 2147483647 w 25"/>
                <a:gd name="T83" fmla="*/ 2147483647 h 13562"/>
                <a:gd name="T84" fmla="*/ 2147483647 w 25"/>
                <a:gd name="T85" fmla="*/ 2147483647 h 13562"/>
                <a:gd name="T86" fmla="*/ 0 w 25"/>
                <a:gd name="T87" fmla="*/ 2147483647 h 13562"/>
                <a:gd name="T88" fmla="*/ 0 w 25"/>
                <a:gd name="T89" fmla="*/ 2147483647 h 13562"/>
                <a:gd name="T90" fmla="*/ 2147483647 w 25"/>
                <a:gd name="T91" fmla="*/ 2147483647 h 13562"/>
                <a:gd name="T92" fmla="*/ 2147483647 w 25"/>
                <a:gd name="T93" fmla="*/ 2147483647 h 13562"/>
                <a:gd name="T94" fmla="*/ 2147483647 w 25"/>
                <a:gd name="T95" fmla="*/ 2147483647 h 13562"/>
                <a:gd name="T96" fmla="*/ 2147483647 w 25"/>
                <a:gd name="T97" fmla="*/ 2147483647 h 13562"/>
                <a:gd name="T98" fmla="*/ 2147483647 w 25"/>
                <a:gd name="T99" fmla="*/ 2147483647 h 13562"/>
                <a:gd name="T100" fmla="*/ 0 w 25"/>
                <a:gd name="T101" fmla="*/ 2147483647 h 13562"/>
                <a:gd name="T102" fmla="*/ 0 w 25"/>
                <a:gd name="T103" fmla="*/ 2147483647 h 13562"/>
                <a:gd name="T104" fmla="*/ 2147483647 w 25"/>
                <a:gd name="T105" fmla="*/ 2147483647 h 13562"/>
                <a:gd name="T106" fmla="*/ 2147483647 w 25"/>
                <a:gd name="T107" fmla="*/ 2147483647 h 13562"/>
                <a:gd name="T108" fmla="*/ 2147483647 w 25"/>
                <a:gd name="T109" fmla="*/ 2147483647 h 13562"/>
                <a:gd name="T110" fmla="*/ 2147483647 w 25"/>
                <a:gd name="T111" fmla="*/ 2147483647 h 13562"/>
                <a:gd name="T112" fmla="*/ 2147483647 w 25"/>
                <a:gd name="T113" fmla="*/ 2147483647 h 13562"/>
                <a:gd name="T114" fmla="*/ 0 w 25"/>
                <a:gd name="T115" fmla="*/ 2147483647 h 1356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5"/>
                <a:gd name="T175" fmla="*/ 0 h 13562"/>
                <a:gd name="T176" fmla="*/ 25 w 25"/>
                <a:gd name="T177" fmla="*/ 13562 h 1356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5" h="13562">
                  <a:moveTo>
                    <a:pt x="25" y="12"/>
                  </a:moveTo>
                  <a:lnTo>
                    <a:pt x="25" y="187"/>
                  </a:lnTo>
                  <a:cubicBezTo>
                    <a:pt x="25" y="194"/>
                    <a:pt x="19" y="200"/>
                    <a:pt x="12" y="200"/>
                  </a:cubicBezTo>
                  <a:cubicBezTo>
                    <a:pt x="6" y="200"/>
                    <a:pt x="0" y="194"/>
                    <a:pt x="0" y="187"/>
                  </a:cubicBezTo>
                  <a:lnTo>
                    <a:pt x="0" y="12"/>
                  </a:lnTo>
                  <a:cubicBezTo>
                    <a:pt x="0" y="5"/>
                    <a:pt x="6" y="0"/>
                    <a:pt x="12" y="0"/>
                  </a:cubicBezTo>
                  <a:cubicBezTo>
                    <a:pt x="19" y="0"/>
                    <a:pt x="25" y="5"/>
                    <a:pt x="25" y="12"/>
                  </a:cubicBezTo>
                  <a:close/>
                  <a:moveTo>
                    <a:pt x="25" y="287"/>
                  </a:moveTo>
                  <a:lnTo>
                    <a:pt x="25" y="462"/>
                  </a:lnTo>
                  <a:cubicBezTo>
                    <a:pt x="25" y="469"/>
                    <a:pt x="19" y="475"/>
                    <a:pt x="12" y="475"/>
                  </a:cubicBezTo>
                  <a:cubicBezTo>
                    <a:pt x="6" y="475"/>
                    <a:pt x="0" y="469"/>
                    <a:pt x="0" y="462"/>
                  </a:cubicBezTo>
                  <a:lnTo>
                    <a:pt x="0" y="287"/>
                  </a:lnTo>
                  <a:cubicBezTo>
                    <a:pt x="0" y="280"/>
                    <a:pt x="6" y="275"/>
                    <a:pt x="12" y="275"/>
                  </a:cubicBezTo>
                  <a:cubicBezTo>
                    <a:pt x="19" y="275"/>
                    <a:pt x="25" y="280"/>
                    <a:pt x="25" y="287"/>
                  </a:cubicBezTo>
                  <a:close/>
                  <a:moveTo>
                    <a:pt x="25" y="562"/>
                  </a:moveTo>
                  <a:lnTo>
                    <a:pt x="25" y="737"/>
                  </a:lnTo>
                  <a:cubicBezTo>
                    <a:pt x="25" y="744"/>
                    <a:pt x="19" y="750"/>
                    <a:pt x="12" y="750"/>
                  </a:cubicBezTo>
                  <a:cubicBezTo>
                    <a:pt x="6" y="750"/>
                    <a:pt x="0" y="744"/>
                    <a:pt x="0" y="737"/>
                  </a:cubicBezTo>
                  <a:lnTo>
                    <a:pt x="0" y="562"/>
                  </a:lnTo>
                  <a:cubicBezTo>
                    <a:pt x="0" y="555"/>
                    <a:pt x="6" y="550"/>
                    <a:pt x="12" y="550"/>
                  </a:cubicBezTo>
                  <a:cubicBezTo>
                    <a:pt x="19" y="550"/>
                    <a:pt x="25" y="555"/>
                    <a:pt x="25" y="562"/>
                  </a:cubicBezTo>
                  <a:close/>
                  <a:moveTo>
                    <a:pt x="25" y="837"/>
                  </a:moveTo>
                  <a:lnTo>
                    <a:pt x="25" y="1012"/>
                  </a:lnTo>
                  <a:cubicBezTo>
                    <a:pt x="25" y="1019"/>
                    <a:pt x="19" y="1025"/>
                    <a:pt x="12" y="1025"/>
                  </a:cubicBezTo>
                  <a:cubicBezTo>
                    <a:pt x="6" y="1025"/>
                    <a:pt x="0" y="1019"/>
                    <a:pt x="0" y="1012"/>
                  </a:cubicBezTo>
                  <a:lnTo>
                    <a:pt x="0" y="837"/>
                  </a:lnTo>
                  <a:cubicBezTo>
                    <a:pt x="0" y="830"/>
                    <a:pt x="6" y="825"/>
                    <a:pt x="12" y="825"/>
                  </a:cubicBezTo>
                  <a:cubicBezTo>
                    <a:pt x="19" y="825"/>
                    <a:pt x="25" y="830"/>
                    <a:pt x="25" y="837"/>
                  </a:cubicBezTo>
                  <a:close/>
                  <a:moveTo>
                    <a:pt x="25" y="1112"/>
                  </a:moveTo>
                  <a:lnTo>
                    <a:pt x="25" y="1287"/>
                  </a:lnTo>
                  <a:cubicBezTo>
                    <a:pt x="25" y="1294"/>
                    <a:pt x="19" y="1300"/>
                    <a:pt x="12" y="1300"/>
                  </a:cubicBezTo>
                  <a:cubicBezTo>
                    <a:pt x="6" y="1300"/>
                    <a:pt x="0" y="1294"/>
                    <a:pt x="0" y="1287"/>
                  </a:cubicBezTo>
                  <a:lnTo>
                    <a:pt x="0" y="1112"/>
                  </a:lnTo>
                  <a:cubicBezTo>
                    <a:pt x="0" y="1105"/>
                    <a:pt x="6" y="1100"/>
                    <a:pt x="12" y="1100"/>
                  </a:cubicBezTo>
                  <a:cubicBezTo>
                    <a:pt x="19" y="1100"/>
                    <a:pt x="25" y="1105"/>
                    <a:pt x="25" y="1112"/>
                  </a:cubicBezTo>
                  <a:close/>
                  <a:moveTo>
                    <a:pt x="25" y="1387"/>
                  </a:moveTo>
                  <a:lnTo>
                    <a:pt x="25" y="1562"/>
                  </a:lnTo>
                  <a:cubicBezTo>
                    <a:pt x="25" y="1569"/>
                    <a:pt x="19" y="1575"/>
                    <a:pt x="12" y="1575"/>
                  </a:cubicBezTo>
                  <a:cubicBezTo>
                    <a:pt x="6" y="1575"/>
                    <a:pt x="0" y="1569"/>
                    <a:pt x="0" y="1562"/>
                  </a:cubicBezTo>
                  <a:lnTo>
                    <a:pt x="0" y="1387"/>
                  </a:lnTo>
                  <a:cubicBezTo>
                    <a:pt x="0" y="1380"/>
                    <a:pt x="6" y="1375"/>
                    <a:pt x="12" y="1375"/>
                  </a:cubicBezTo>
                  <a:cubicBezTo>
                    <a:pt x="19" y="1375"/>
                    <a:pt x="25" y="1380"/>
                    <a:pt x="25" y="1387"/>
                  </a:cubicBezTo>
                  <a:close/>
                  <a:moveTo>
                    <a:pt x="25" y="1662"/>
                  </a:moveTo>
                  <a:lnTo>
                    <a:pt x="25" y="1837"/>
                  </a:lnTo>
                  <a:cubicBezTo>
                    <a:pt x="25" y="1844"/>
                    <a:pt x="19" y="1850"/>
                    <a:pt x="12" y="1850"/>
                  </a:cubicBezTo>
                  <a:cubicBezTo>
                    <a:pt x="6" y="1850"/>
                    <a:pt x="0" y="1844"/>
                    <a:pt x="0" y="1837"/>
                  </a:cubicBezTo>
                  <a:lnTo>
                    <a:pt x="0" y="1662"/>
                  </a:lnTo>
                  <a:cubicBezTo>
                    <a:pt x="0" y="1655"/>
                    <a:pt x="6" y="1650"/>
                    <a:pt x="12" y="1650"/>
                  </a:cubicBezTo>
                  <a:cubicBezTo>
                    <a:pt x="19" y="1650"/>
                    <a:pt x="25" y="1655"/>
                    <a:pt x="25" y="1662"/>
                  </a:cubicBezTo>
                  <a:close/>
                  <a:moveTo>
                    <a:pt x="25" y="1937"/>
                  </a:moveTo>
                  <a:lnTo>
                    <a:pt x="25" y="2112"/>
                  </a:lnTo>
                  <a:cubicBezTo>
                    <a:pt x="25" y="2119"/>
                    <a:pt x="19" y="2125"/>
                    <a:pt x="12" y="2125"/>
                  </a:cubicBezTo>
                  <a:cubicBezTo>
                    <a:pt x="6" y="2125"/>
                    <a:pt x="0" y="2119"/>
                    <a:pt x="0" y="2112"/>
                  </a:cubicBezTo>
                  <a:lnTo>
                    <a:pt x="0" y="1937"/>
                  </a:lnTo>
                  <a:cubicBezTo>
                    <a:pt x="0" y="1930"/>
                    <a:pt x="6" y="1925"/>
                    <a:pt x="12" y="1925"/>
                  </a:cubicBezTo>
                  <a:cubicBezTo>
                    <a:pt x="19" y="1925"/>
                    <a:pt x="25" y="1930"/>
                    <a:pt x="25" y="1937"/>
                  </a:cubicBezTo>
                  <a:close/>
                  <a:moveTo>
                    <a:pt x="25" y="2212"/>
                  </a:moveTo>
                  <a:lnTo>
                    <a:pt x="25" y="2387"/>
                  </a:lnTo>
                  <a:cubicBezTo>
                    <a:pt x="25" y="2394"/>
                    <a:pt x="19" y="2400"/>
                    <a:pt x="12" y="2400"/>
                  </a:cubicBezTo>
                  <a:cubicBezTo>
                    <a:pt x="6" y="2400"/>
                    <a:pt x="0" y="2394"/>
                    <a:pt x="0" y="2387"/>
                  </a:cubicBezTo>
                  <a:lnTo>
                    <a:pt x="0" y="2212"/>
                  </a:lnTo>
                  <a:cubicBezTo>
                    <a:pt x="0" y="2205"/>
                    <a:pt x="6" y="2200"/>
                    <a:pt x="12" y="2200"/>
                  </a:cubicBezTo>
                  <a:cubicBezTo>
                    <a:pt x="19" y="2200"/>
                    <a:pt x="25" y="2205"/>
                    <a:pt x="25" y="2212"/>
                  </a:cubicBezTo>
                  <a:close/>
                  <a:moveTo>
                    <a:pt x="25" y="2487"/>
                  </a:moveTo>
                  <a:lnTo>
                    <a:pt x="25" y="2662"/>
                  </a:lnTo>
                  <a:cubicBezTo>
                    <a:pt x="25" y="2669"/>
                    <a:pt x="19" y="2675"/>
                    <a:pt x="12" y="2675"/>
                  </a:cubicBezTo>
                  <a:cubicBezTo>
                    <a:pt x="6" y="2675"/>
                    <a:pt x="0" y="2669"/>
                    <a:pt x="0" y="2662"/>
                  </a:cubicBezTo>
                  <a:lnTo>
                    <a:pt x="0" y="2487"/>
                  </a:lnTo>
                  <a:cubicBezTo>
                    <a:pt x="0" y="2480"/>
                    <a:pt x="6" y="2475"/>
                    <a:pt x="12" y="2475"/>
                  </a:cubicBezTo>
                  <a:cubicBezTo>
                    <a:pt x="19" y="2475"/>
                    <a:pt x="25" y="2480"/>
                    <a:pt x="25" y="2487"/>
                  </a:cubicBezTo>
                  <a:close/>
                  <a:moveTo>
                    <a:pt x="25" y="2762"/>
                  </a:moveTo>
                  <a:lnTo>
                    <a:pt x="25" y="2937"/>
                  </a:lnTo>
                  <a:cubicBezTo>
                    <a:pt x="25" y="2944"/>
                    <a:pt x="19" y="2950"/>
                    <a:pt x="12" y="2950"/>
                  </a:cubicBezTo>
                  <a:cubicBezTo>
                    <a:pt x="6" y="2950"/>
                    <a:pt x="0" y="2944"/>
                    <a:pt x="0" y="2937"/>
                  </a:cubicBezTo>
                  <a:lnTo>
                    <a:pt x="0" y="2762"/>
                  </a:lnTo>
                  <a:cubicBezTo>
                    <a:pt x="0" y="2755"/>
                    <a:pt x="6" y="2750"/>
                    <a:pt x="12" y="2750"/>
                  </a:cubicBezTo>
                  <a:cubicBezTo>
                    <a:pt x="19" y="2750"/>
                    <a:pt x="25" y="2755"/>
                    <a:pt x="25" y="2762"/>
                  </a:cubicBezTo>
                  <a:close/>
                  <a:moveTo>
                    <a:pt x="25" y="3037"/>
                  </a:moveTo>
                  <a:lnTo>
                    <a:pt x="25" y="3212"/>
                  </a:lnTo>
                  <a:cubicBezTo>
                    <a:pt x="25" y="3219"/>
                    <a:pt x="19" y="3225"/>
                    <a:pt x="12" y="3225"/>
                  </a:cubicBezTo>
                  <a:cubicBezTo>
                    <a:pt x="6" y="3225"/>
                    <a:pt x="0" y="3219"/>
                    <a:pt x="0" y="3212"/>
                  </a:cubicBezTo>
                  <a:lnTo>
                    <a:pt x="0" y="3037"/>
                  </a:lnTo>
                  <a:cubicBezTo>
                    <a:pt x="0" y="3030"/>
                    <a:pt x="6" y="3025"/>
                    <a:pt x="12" y="3025"/>
                  </a:cubicBezTo>
                  <a:cubicBezTo>
                    <a:pt x="19" y="3025"/>
                    <a:pt x="25" y="3030"/>
                    <a:pt x="25" y="3037"/>
                  </a:cubicBezTo>
                  <a:close/>
                  <a:moveTo>
                    <a:pt x="25" y="3312"/>
                  </a:moveTo>
                  <a:lnTo>
                    <a:pt x="25" y="3487"/>
                  </a:lnTo>
                  <a:cubicBezTo>
                    <a:pt x="25" y="3494"/>
                    <a:pt x="19" y="3500"/>
                    <a:pt x="12" y="3500"/>
                  </a:cubicBezTo>
                  <a:cubicBezTo>
                    <a:pt x="6" y="3500"/>
                    <a:pt x="0" y="3494"/>
                    <a:pt x="0" y="3487"/>
                  </a:cubicBezTo>
                  <a:lnTo>
                    <a:pt x="0" y="3312"/>
                  </a:lnTo>
                  <a:cubicBezTo>
                    <a:pt x="0" y="3305"/>
                    <a:pt x="6" y="3300"/>
                    <a:pt x="12" y="3300"/>
                  </a:cubicBezTo>
                  <a:cubicBezTo>
                    <a:pt x="19" y="3300"/>
                    <a:pt x="25" y="3305"/>
                    <a:pt x="25" y="3312"/>
                  </a:cubicBezTo>
                  <a:close/>
                  <a:moveTo>
                    <a:pt x="25" y="3587"/>
                  </a:moveTo>
                  <a:lnTo>
                    <a:pt x="25" y="3762"/>
                  </a:lnTo>
                  <a:cubicBezTo>
                    <a:pt x="25" y="3769"/>
                    <a:pt x="19" y="3775"/>
                    <a:pt x="12" y="3775"/>
                  </a:cubicBezTo>
                  <a:cubicBezTo>
                    <a:pt x="6" y="3775"/>
                    <a:pt x="0" y="3769"/>
                    <a:pt x="0" y="3762"/>
                  </a:cubicBezTo>
                  <a:lnTo>
                    <a:pt x="0" y="3587"/>
                  </a:lnTo>
                  <a:cubicBezTo>
                    <a:pt x="0" y="3580"/>
                    <a:pt x="6" y="3575"/>
                    <a:pt x="12" y="3575"/>
                  </a:cubicBezTo>
                  <a:cubicBezTo>
                    <a:pt x="19" y="3575"/>
                    <a:pt x="25" y="3580"/>
                    <a:pt x="25" y="3587"/>
                  </a:cubicBezTo>
                  <a:close/>
                  <a:moveTo>
                    <a:pt x="25" y="3862"/>
                  </a:moveTo>
                  <a:lnTo>
                    <a:pt x="25" y="4037"/>
                  </a:lnTo>
                  <a:cubicBezTo>
                    <a:pt x="25" y="4044"/>
                    <a:pt x="19" y="4050"/>
                    <a:pt x="12" y="4050"/>
                  </a:cubicBezTo>
                  <a:cubicBezTo>
                    <a:pt x="6" y="4050"/>
                    <a:pt x="0" y="4044"/>
                    <a:pt x="0" y="4037"/>
                  </a:cubicBezTo>
                  <a:lnTo>
                    <a:pt x="0" y="3862"/>
                  </a:lnTo>
                  <a:cubicBezTo>
                    <a:pt x="0" y="3855"/>
                    <a:pt x="6" y="3850"/>
                    <a:pt x="12" y="3850"/>
                  </a:cubicBezTo>
                  <a:cubicBezTo>
                    <a:pt x="19" y="3850"/>
                    <a:pt x="25" y="3855"/>
                    <a:pt x="25" y="3862"/>
                  </a:cubicBezTo>
                  <a:close/>
                  <a:moveTo>
                    <a:pt x="25" y="4137"/>
                  </a:moveTo>
                  <a:lnTo>
                    <a:pt x="25" y="4312"/>
                  </a:lnTo>
                  <a:cubicBezTo>
                    <a:pt x="25" y="4319"/>
                    <a:pt x="19" y="4325"/>
                    <a:pt x="12" y="4325"/>
                  </a:cubicBezTo>
                  <a:cubicBezTo>
                    <a:pt x="6" y="4325"/>
                    <a:pt x="0" y="4319"/>
                    <a:pt x="0" y="4312"/>
                  </a:cubicBezTo>
                  <a:lnTo>
                    <a:pt x="0" y="4137"/>
                  </a:lnTo>
                  <a:cubicBezTo>
                    <a:pt x="0" y="4130"/>
                    <a:pt x="6" y="4125"/>
                    <a:pt x="12" y="4125"/>
                  </a:cubicBezTo>
                  <a:cubicBezTo>
                    <a:pt x="19" y="4125"/>
                    <a:pt x="25" y="4130"/>
                    <a:pt x="25" y="4137"/>
                  </a:cubicBezTo>
                  <a:close/>
                  <a:moveTo>
                    <a:pt x="25" y="4412"/>
                  </a:moveTo>
                  <a:lnTo>
                    <a:pt x="25" y="4587"/>
                  </a:lnTo>
                  <a:cubicBezTo>
                    <a:pt x="25" y="4594"/>
                    <a:pt x="19" y="4600"/>
                    <a:pt x="12" y="4600"/>
                  </a:cubicBezTo>
                  <a:cubicBezTo>
                    <a:pt x="6" y="4600"/>
                    <a:pt x="0" y="4594"/>
                    <a:pt x="0" y="4587"/>
                  </a:cubicBezTo>
                  <a:lnTo>
                    <a:pt x="0" y="4412"/>
                  </a:lnTo>
                  <a:cubicBezTo>
                    <a:pt x="0" y="4405"/>
                    <a:pt x="6" y="4400"/>
                    <a:pt x="12" y="4400"/>
                  </a:cubicBezTo>
                  <a:cubicBezTo>
                    <a:pt x="19" y="4400"/>
                    <a:pt x="25" y="4405"/>
                    <a:pt x="25" y="4412"/>
                  </a:cubicBezTo>
                  <a:close/>
                  <a:moveTo>
                    <a:pt x="25" y="4687"/>
                  </a:moveTo>
                  <a:lnTo>
                    <a:pt x="25" y="4862"/>
                  </a:lnTo>
                  <a:cubicBezTo>
                    <a:pt x="25" y="4869"/>
                    <a:pt x="19" y="4875"/>
                    <a:pt x="12" y="4875"/>
                  </a:cubicBezTo>
                  <a:cubicBezTo>
                    <a:pt x="6" y="4875"/>
                    <a:pt x="0" y="4869"/>
                    <a:pt x="0" y="4862"/>
                  </a:cubicBezTo>
                  <a:lnTo>
                    <a:pt x="0" y="4687"/>
                  </a:lnTo>
                  <a:cubicBezTo>
                    <a:pt x="0" y="4680"/>
                    <a:pt x="6" y="4675"/>
                    <a:pt x="12" y="4675"/>
                  </a:cubicBezTo>
                  <a:cubicBezTo>
                    <a:pt x="19" y="4675"/>
                    <a:pt x="25" y="4680"/>
                    <a:pt x="25" y="4687"/>
                  </a:cubicBezTo>
                  <a:close/>
                  <a:moveTo>
                    <a:pt x="25" y="4962"/>
                  </a:moveTo>
                  <a:lnTo>
                    <a:pt x="25" y="5137"/>
                  </a:lnTo>
                  <a:cubicBezTo>
                    <a:pt x="25" y="5144"/>
                    <a:pt x="19" y="5150"/>
                    <a:pt x="12" y="5150"/>
                  </a:cubicBezTo>
                  <a:cubicBezTo>
                    <a:pt x="6" y="5150"/>
                    <a:pt x="0" y="5144"/>
                    <a:pt x="0" y="5137"/>
                  </a:cubicBezTo>
                  <a:lnTo>
                    <a:pt x="0" y="4962"/>
                  </a:lnTo>
                  <a:cubicBezTo>
                    <a:pt x="0" y="4955"/>
                    <a:pt x="6" y="4950"/>
                    <a:pt x="12" y="4950"/>
                  </a:cubicBezTo>
                  <a:cubicBezTo>
                    <a:pt x="19" y="4950"/>
                    <a:pt x="25" y="4955"/>
                    <a:pt x="25" y="4962"/>
                  </a:cubicBezTo>
                  <a:close/>
                  <a:moveTo>
                    <a:pt x="25" y="5237"/>
                  </a:moveTo>
                  <a:lnTo>
                    <a:pt x="25" y="5412"/>
                  </a:lnTo>
                  <a:cubicBezTo>
                    <a:pt x="25" y="5419"/>
                    <a:pt x="19" y="5425"/>
                    <a:pt x="12" y="5425"/>
                  </a:cubicBezTo>
                  <a:cubicBezTo>
                    <a:pt x="6" y="5425"/>
                    <a:pt x="0" y="5419"/>
                    <a:pt x="0" y="5412"/>
                  </a:cubicBezTo>
                  <a:lnTo>
                    <a:pt x="0" y="5237"/>
                  </a:lnTo>
                  <a:cubicBezTo>
                    <a:pt x="0" y="5230"/>
                    <a:pt x="6" y="5225"/>
                    <a:pt x="12" y="5225"/>
                  </a:cubicBezTo>
                  <a:cubicBezTo>
                    <a:pt x="19" y="5225"/>
                    <a:pt x="25" y="5230"/>
                    <a:pt x="25" y="5237"/>
                  </a:cubicBezTo>
                  <a:close/>
                  <a:moveTo>
                    <a:pt x="25" y="5512"/>
                  </a:moveTo>
                  <a:lnTo>
                    <a:pt x="25" y="5687"/>
                  </a:lnTo>
                  <a:cubicBezTo>
                    <a:pt x="25" y="5694"/>
                    <a:pt x="19" y="5700"/>
                    <a:pt x="12" y="5700"/>
                  </a:cubicBezTo>
                  <a:cubicBezTo>
                    <a:pt x="6" y="5700"/>
                    <a:pt x="0" y="5694"/>
                    <a:pt x="0" y="5687"/>
                  </a:cubicBezTo>
                  <a:lnTo>
                    <a:pt x="0" y="5512"/>
                  </a:lnTo>
                  <a:cubicBezTo>
                    <a:pt x="0" y="5505"/>
                    <a:pt x="6" y="5500"/>
                    <a:pt x="12" y="5500"/>
                  </a:cubicBezTo>
                  <a:cubicBezTo>
                    <a:pt x="19" y="5500"/>
                    <a:pt x="25" y="5505"/>
                    <a:pt x="25" y="5512"/>
                  </a:cubicBezTo>
                  <a:close/>
                  <a:moveTo>
                    <a:pt x="25" y="5787"/>
                  </a:moveTo>
                  <a:lnTo>
                    <a:pt x="25" y="5962"/>
                  </a:lnTo>
                  <a:cubicBezTo>
                    <a:pt x="25" y="5969"/>
                    <a:pt x="19" y="5975"/>
                    <a:pt x="12" y="5975"/>
                  </a:cubicBezTo>
                  <a:cubicBezTo>
                    <a:pt x="6" y="5975"/>
                    <a:pt x="0" y="5969"/>
                    <a:pt x="0" y="5962"/>
                  </a:cubicBezTo>
                  <a:lnTo>
                    <a:pt x="0" y="5787"/>
                  </a:lnTo>
                  <a:cubicBezTo>
                    <a:pt x="0" y="5780"/>
                    <a:pt x="6" y="5775"/>
                    <a:pt x="12" y="5775"/>
                  </a:cubicBezTo>
                  <a:cubicBezTo>
                    <a:pt x="19" y="5775"/>
                    <a:pt x="25" y="5780"/>
                    <a:pt x="25" y="5787"/>
                  </a:cubicBezTo>
                  <a:close/>
                  <a:moveTo>
                    <a:pt x="25" y="6062"/>
                  </a:moveTo>
                  <a:lnTo>
                    <a:pt x="25" y="6237"/>
                  </a:lnTo>
                  <a:cubicBezTo>
                    <a:pt x="25" y="6244"/>
                    <a:pt x="19" y="6250"/>
                    <a:pt x="12" y="6250"/>
                  </a:cubicBezTo>
                  <a:cubicBezTo>
                    <a:pt x="6" y="6250"/>
                    <a:pt x="0" y="6244"/>
                    <a:pt x="0" y="6237"/>
                  </a:cubicBezTo>
                  <a:lnTo>
                    <a:pt x="0" y="6062"/>
                  </a:lnTo>
                  <a:cubicBezTo>
                    <a:pt x="0" y="6055"/>
                    <a:pt x="6" y="6050"/>
                    <a:pt x="12" y="6050"/>
                  </a:cubicBezTo>
                  <a:cubicBezTo>
                    <a:pt x="19" y="6050"/>
                    <a:pt x="25" y="6055"/>
                    <a:pt x="25" y="6062"/>
                  </a:cubicBezTo>
                  <a:close/>
                  <a:moveTo>
                    <a:pt x="25" y="6337"/>
                  </a:moveTo>
                  <a:lnTo>
                    <a:pt x="25" y="6512"/>
                  </a:lnTo>
                  <a:cubicBezTo>
                    <a:pt x="25" y="6519"/>
                    <a:pt x="19" y="6525"/>
                    <a:pt x="12" y="6525"/>
                  </a:cubicBezTo>
                  <a:cubicBezTo>
                    <a:pt x="6" y="6525"/>
                    <a:pt x="0" y="6519"/>
                    <a:pt x="0" y="6512"/>
                  </a:cubicBezTo>
                  <a:lnTo>
                    <a:pt x="0" y="6337"/>
                  </a:lnTo>
                  <a:cubicBezTo>
                    <a:pt x="0" y="6330"/>
                    <a:pt x="6" y="6325"/>
                    <a:pt x="12" y="6325"/>
                  </a:cubicBezTo>
                  <a:cubicBezTo>
                    <a:pt x="19" y="6325"/>
                    <a:pt x="25" y="6330"/>
                    <a:pt x="25" y="6337"/>
                  </a:cubicBezTo>
                  <a:close/>
                  <a:moveTo>
                    <a:pt x="25" y="6612"/>
                  </a:moveTo>
                  <a:lnTo>
                    <a:pt x="25" y="6787"/>
                  </a:lnTo>
                  <a:cubicBezTo>
                    <a:pt x="25" y="6794"/>
                    <a:pt x="19" y="6800"/>
                    <a:pt x="12" y="6800"/>
                  </a:cubicBezTo>
                  <a:cubicBezTo>
                    <a:pt x="6" y="6800"/>
                    <a:pt x="0" y="6794"/>
                    <a:pt x="0" y="6787"/>
                  </a:cubicBezTo>
                  <a:lnTo>
                    <a:pt x="0" y="6612"/>
                  </a:lnTo>
                  <a:cubicBezTo>
                    <a:pt x="0" y="6605"/>
                    <a:pt x="6" y="6600"/>
                    <a:pt x="12" y="6600"/>
                  </a:cubicBezTo>
                  <a:cubicBezTo>
                    <a:pt x="19" y="6600"/>
                    <a:pt x="25" y="6605"/>
                    <a:pt x="25" y="6612"/>
                  </a:cubicBezTo>
                  <a:close/>
                  <a:moveTo>
                    <a:pt x="25" y="6887"/>
                  </a:moveTo>
                  <a:lnTo>
                    <a:pt x="25" y="7062"/>
                  </a:lnTo>
                  <a:cubicBezTo>
                    <a:pt x="25" y="7069"/>
                    <a:pt x="19" y="7075"/>
                    <a:pt x="12" y="7075"/>
                  </a:cubicBezTo>
                  <a:cubicBezTo>
                    <a:pt x="6" y="7075"/>
                    <a:pt x="0" y="7069"/>
                    <a:pt x="0" y="7062"/>
                  </a:cubicBezTo>
                  <a:lnTo>
                    <a:pt x="0" y="6887"/>
                  </a:lnTo>
                  <a:cubicBezTo>
                    <a:pt x="0" y="6880"/>
                    <a:pt x="6" y="6875"/>
                    <a:pt x="12" y="6875"/>
                  </a:cubicBezTo>
                  <a:cubicBezTo>
                    <a:pt x="19" y="6875"/>
                    <a:pt x="25" y="6880"/>
                    <a:pt x="25" y="6887"/>
                  </a:cubicBezTo>
                  <a:close/>
                  <a:moveTo>
                    <a:pt x="25" y="7162"/>
                  </a:moveTo>
                  <a:lnTo>
                    <a:pt x="25" y="7337"/>
                  </a:lnTo>
                  <a:cubicBezTo>
                    <a:pt x="25" y="7344"/>
                    <a:pt x="19" y="7350"/>
                    <a:pt x="12" y="7350"/>
                  </a:cubicBezTo>
                  <a:cubicBezTo>
                    <a:pt x="6" y="7350"/>
                    <a:pt x="0" y="7344"/>
                    <a:pt x="0" y="7337"/>
                  </a:cubicBezTo>
                  <a:lnTo>
                    <a:pt x="0" y="7162"/>
                  </a:lnTo>
                  <a:cubicBezTo>
                    <a:pt x="0" y="7155"/>
                    <a:pt x="6" y="7150"/>
                    <a:pt x="12" y="7150"/>
                  </a:cubicBezTo>
                  <a:cubicBezTo>
                    <a:pt x="19" y="7150"/>
                    <a:pt x="25" y="7155"/>
                    <a:pt x="25" y="7162"/>
                  </a:cubicBezTo>
                  <a:close/>
                  <a:moveTo>
                    <a:pt x="25" y="7437"/>
                  </a:moveTo>
                  <a:lnTo>
                    <a:pt x="25" y="7612"/>
                  </a:lnTo>
                  <a:cubicBezTo>
                    <a:pt x="25" y="7619"/>
                    <a:pt x="19" y="7625"/>
                    <a:pt x="12" y="7625"/>
                  </a:cubicBezTo>
                  <a:cubicBezTo>
                    <a:pt x="6" y="7625"/>
                    <a:pt x="0" y="7619"/>
                    <a:pt x="0" y="7612"/>
                  </a:cubicBezTo>
                  <a:lnTo>
                    <a:pt x="0" y="7437"/>
                  </a:lnTo>
                  <a:cubicBezTo>
                    <a:pt x="0" y="7430"/>
                    <a:pt x="6" y="7425"/>
                    <a:pt x="12" y="7425"/>
                  </a:cubicBezTo>
                  <a:cubicBezTo>
                    <a:pt x="19" y="7425"/>
                    <a:pt x="25" y="7430"/>
                    <a:pt x="25" y="7437"/>
                  </a:cubicBezTo>
                  <a:close/>
                  <a:moveTo>
                    <a:pt x="25" y="7712"/>
                  </a:moveTo>
                  <a:lnTo>
                    <a:pt x="25" y="7887"/>
                  </a:lnTo>
                  <a:cubicBezTo>
                    <a:pt x="25" y="7894"/>
                    <a:pt x="19" y="7900"/>
                    <a:pt x="12" y="7900"/>
                  </a:cubicBezTo>
                  <a:cubicBezTo>
                    <a:pt x="6" y="7900"/>
                    <a:pt x="0" y="7894"/>
                    <a:pt x="0" y="7887"/>
                  </a:cubicBezTo>
                  <a:lnTo>
                    <a:pt x="0" y="7712"/>
                  </a:lnTo>
                  <a:cubicBezTo>
                    <a:pt x="0" y="7705"/>
                    <a:pt x="6" y="7700"/>
                    <a:pt x="12" y="7700"/>
                  </a:cubicBezTo>
                  <a:cubicBezTo>
                    <a:pt x="19" y="7700"/>
                    <a:pt x="25" y="7705"/>
                    <a:pt x="25" y="7712"/>
                  </a:cubicBezTo>
                  <a:close/>
                  <a:moveTo>
                    <a:pt x="25" y="7987"/>
                  </a:moveTo>
                  <a:lnTo>
                    <a:pt x="25" y="8162"/>
                  </a:lnTo>
                  <a:cubicBezTo>
                    <a:pt x="25" y="8169"/>
                    <a:pt x="19" y="8175"/>
                    <a:pt x="12" y="8175"/>
                  </a:cubicBezTo>
                  <a:cubicBezTo>
                    <a:pt x="6" y="8175"/>
                    <a:pt x="0" y="8169"/>
                    <a:pt x="0" y="8162"/>
                  </a:cubicBezTo>
                  <a:lnTo>
                    <a:pt x="0" y="7987"/>
                  </a:lnTo>
                  <a:cubicBezTo>
                    <a:pt x="0" y="7980"/>
                    <a:pt x="6" y="7975"/>
                    <a:pt x="12" y="7975"/>
                  </a:cubicBezTo>
                  <a:cubicBezTo>
                    <a:pt x="19" y="7975"/>
                    <a:pt x="25" y="7980"/>
                    <a:pt x="25" y="7987"/>
                  </a:cubicBezTo>
                  <a:close/>
                  <a:moveTo>
                    <a:pt x="25" y="8262"/>
                  </a:moveTo>
                  <a:lnTo>
                    <a:pt x="25" y="8437"/>
                  </a:lnTo>
                  <a:cubicBezTo>
                    <a:pt x="25" y="8444"/>
                    <a:pt x="19" y="8450"/>
                    <a:pt x="12" y="8450"/>
                  </a:cubicBezTo>
                  <a:cubicBezTo>
                    <a:pt x="6" y="8450"/>
                    <a:pt x="0" y="8444"/>
                    <a:pt x="0" y="8437"/>
                  </a:cubicBezTo>
                  <a:lnTo>
                    <a:pt x="0" y="8262"/>
                  </a:lnTo>
                  <a:cubicBezTo>
                    <a:pt x="0" y="8255"/>
                    <a:pt x="6" y="8250"/>
                    <a:pt x="12" y="8250"/>
                  </a:cubicBezTo>
                  <a:cubicBezTo>
                    <a:pt x="19" y="8250"/>
                    <a:pt x="25" y="8255"/>
                    <a:pt x="25" y="8262"/>
                  </a:cubicBezTo>
                  <a:close/>
                  <a:moveTo>
                    <a:pt x="25" y="8537"/>
                  </a:moveTo>
                  <a:lnTo>
                    <a:pt x="25" y="8712"/>
                  </a:lnTo>
                  <a:cubicBezTo>
                    <a:pt x="25" y="8719"/>
                    <a:pt x="19" y="8725"/>
                    <a:pt x="12" y="8725"/>
                  </a:cubicBezTo>
                  <a:cubicBezTo>
                    <a:pt x="6" y="8725"/>
                    <a:pt x="0" y="8719"/>
                    <a:pt x="0" y="8712"/>
                  </a:cubicBezTo>
                  <a:lnTo>
                    <a:pt x="0" y="8537"/>
                  </a:lnTo>
                  <a:cubicBezTo>
                    <a:pt x="0" y="8530"/>
                    <a:pt x="6" y="8525"/>
                    <a:pt x="12" y="8525"/>
                  </a:cubicBezTo>
                  <a:cubicBezTo>
                    <a:pt x="19" y="8525"/>
                    <a:pt x="25" y="8530"/>
                    <a:pt x="25" y="8537"/>
                  </a:cubicBezTo>
                  <a:close/>
                  <a:moveTo>
                    <a:pt x="25" y="8812"/>
                  </a:moveTo>
                  <a:lnTo>
                    <a:pt x="25" y="8987"/>
                  </a:lnTo>
                  <a:cubicBezTo>
                    <a:pt x="25" y="8994"/>
                    <a:pt x="19" y="9000"/>
                    <a:pt x="12" y="9000"/>
                  </a:cubicBezTo>
                  <a:cubicBezTo>
                    <a:pt x="6" y="9000"/>
                    <a:pt x="0" y="8994"/>
                    <a:pt x="0" y="8987"/>
                  </a:cubicBezTo>
                  <a:lnTo>
                    <a:pt x="0" y="8812"/>
                  </a:lnTo>
                  <a:cubicBezTo>
                    <a:pt x="0" y="8805"/>
                    <a:pt x="6" y="8800"/>
                    <a:pt x="12" y="8800"/>
                  </a:cubicBezTo>
                  <a:cubicBezTo>
                    <a:pt x="19" y="8800"/>
                    <a:pt x="25" y="8805"/>
                    <a:pt x="25" y="8812"/>
                  </a:cubicBezTo>
                  <a:close/>
                  <a:moveTo>
                    <a:pt x="25" y="9087"/>
                  </a:moveTo>
                  <a:lnTo>
                    <a:pt x="25" y="9262"/>
                  </a:lnTo>
                  <a:cubicBezTo>
                    <a:pt x="25" y="9269"/>
                    <a:pt x="19" y="9275"/>
                    <a:pt x="12" y="9275"/>
                  </a:cubicBezTo>
                  <a:cubicBezTo>
                    <a:pt x="6" y="9275"/>
                    <a:pt x="0" y="9269"/>
                    <a:pt x="0" y="9262"/>
                  </a:cubicBezTo>
                  <a:lnTo>
                    <a:pt x="0" y="9087"/>
                  </a:lnTo>
                  <a:cubicBezTo>
                    <a:pt x="0" y="9080"/>
                    <a:pt x="6" y="9075"/>
                    <a:pt x="12" y="9075"/>
                  </a:cubicBezTo>
                  <a:cubicBezTo>
                    <a:pt x="19" y="9075"/>
                    <a:pt x="25" y="9080"/>
                    <a:pt x="25" y="9087"/>
                  </a:cubicBezTo>
                  <a:close/>
                  <a:moveTo>
                    <a:pt x="25" y="9362"/>
                  </a:moveTo>
                  <a:lnTo>
                    <a:pt x="25" y="9537"/>
                  </a:lnTo>
                  <a:cubicBezTo>
                    <a:pt x="25" y="9544"/>
                    <a:pt x="19" y="9550"/>
                    <a:pt x="12" y="9550"/>
                  </a:cubicBezTo>
                  <a:cubicBezTo>
                    <a:pt x="6" y="9550"/>
                    <a:pt x="0" y="9544"/>
                    <a:pt x="0" y="9537"/>
                  </a:cubicBezTo>
                  <a:lnTo>
                    <a:pt x="0" y="9362"/>
                  </a:lnTo>
                  <a:cubicBezTo>
                    <a:pt x="0" y="9355"/>
                    <a:pt x="6" y="9350"/>
                    <a:pt x="12" y="9350"/>
                  </a:cubicBezTo>
                  <a:cubicBezTo>
                    <a:pt x="19" y="9350"/>
                    <a:pt x="25" y="9355"/>
                    <a:pt x="25" y="9362"/>
                  </a:cubicBezTo>
                  <a:close/>
                  <a:moveTo>
                    <a:pt x="25" y="9637"/>
                  </a:moveTo>
                  <a:lnTo>
                    <a:pt x="25" y="9812"/>
                  </a:lnTo>
                  <a:cubicBezTo>
                    <a:pt x="25" y="9819"/>
                    <a:pt x="19" y="9825"/>
                    <a:pt x="12" y="9825"/>
                  </a:cubicBezTo>
                  <a:cubicBezTo>
                    <a:pt x="6" y="9825"/>
                    <a:pt x="0" y="9819"/>
                    <a:pt x="0" y="9812"/>
                  </a:cubicBezTo>
                  <a:lnTo>
                    <a:pt x="0" y="9637"/>
                  </a:lnTo>
                  <a:cubicBezTo>
                    <a:pt x="0" y="9630"/>
                    <a:pt x="6" y="9625"/>
                    <a:pt x="12" y="9625"/>
                  </a:cubicBezTo>
                  <a:cubicBezTo>
                    <a:pt x="19" y="9625"/>
                    <a:pt x="25" y="9630"/>
                    <a:pt x="25" y="9637"/>
                  </a:cubicBezTo>
                  <a:close/>
                  <a:moveTo>
                    <a:pt x="25" y="9912"/>
                  </a:moveTo>
                  <a:lnTo>
                    <a:pt x="25" y="10087"/>
                  </a:lnTo>
                  <a:cubicBezTo>
                    <a:pt x="25" y="10094"/>
                    <a:pt x="19" y="10100"/>
                    <a:pt x="12" y="10100"/>
                  </a:cubicBezTo>
                  <a:cubicBezTo>
                    <a:pt x="6" y="10100"/>
                    <a:pt x="0" y="10094"/>
                    <a:pt x="0" y="10087"/>
                  </a:cubicBezTo>
                  <a:lnTo>
                    <a:pt x="0" y="9912"/>
                  </a:lnTo>
                  <a:cubicBezTo>
                    <a:pt x="0" y="9905"/>
                    <a:pt x="6" y="9900"/>
                    <a:pt x="12" y="9900"/>
                  </a:cubicBezTo>
                  <a:cubicBezTo>
                    <a:pt x="19" y="9900"/>
                    <a:pt x="25" y="9905"/>
                    <a:pt x="25" y="9912"/>
                  </a:cubicBezTo>
                  <a:close/>
                  <a:moveTo>
                    <a:pt x="25" y="10187"/>
                  </a:moveTo>
                  <a:lnTo>
                    <a:pt x="25" y="10362"/>
                  </a:lnTo>
                  <a:cubicBezTo>
                    <a:pt x="25" y="10369"/>
                    <a:pt x="19" y="10375"/>
                    <a:pt x="12" y="10375"/>
                  </a:cubicBezTo>
                  <a:cubicBezTo>
                    <a:pt x="6" y="10375"/>
                    <a:pt x="0" y="10369"/>
                    <a:pt x="0" y="10362"/>
                  </a:cubicBezTo>
                  <a:lnTo>
                    <a:pt x="0" y="10187"/>
                  </a:lnTo>
                  <a:cubicBezTo>
                    <a:pt x="0" y="10180"/>
                    <a:pt x="6" y="10175"/>
                    <a:pt x="12" y="10175"/>
                  </a:cubicBezTo>
                  <a:cubicBezTo>
                    <a:pt x="19" y="10175"/>
                    <a:pt x="25" y="10180"/>
                    <a:pt x="25" y="10187"/>
                  </a:cubicBezTo>
                  <a:close/>
                  <a:moveTo>
                    <a:pt x="25" y="10462"/>
                  </a:moveTo>
                  <a:lnTo>
                    <a:pt x="25" y="10637"/>
                  </a:lnTo>
                  <a:cubicBezTo>
                    <a:pt x="25" y="10644"/>
                    <a:pt x="19" y="10650"/>
                    <a:pt x="12" y="10650"/>
                  </a:cubicBezTo>
                  <a:cubicBezTo>
                    <a:pt x="6" y="10650"/>
                    <a:pt x="0" y="10644"/>
                    <a:pt x="0" y="10637"/>
                  </a:cubicBezTo>
                  <a:lnTo>
                    <a:pt x="0" y="10462"/>
                  </a:lnTo>
                  <a:cubicBezTo>
                    <a:pt x="0" y="10455"/>
                    <a:pt x="6" y="10450"/>
                    <a:pt x="12" y="10450"/>
                  </a:cubicBezTo>
                  <a:cubicBezTo>
                    <a:pt x="19" y="10450"/>
                    <a:pt x="25" y="10455"/>
                    <a:pt x="25" y="10462"/>
                  </a:cubicBezTo>
                  <a:close/>
                  <a:moveTo>
                    <a:pt x="25" y="10737"/>
                  </a:moveTo>
                  <a:lnTo>
                    <a:pt x="25" y="10912"/>
                  </a:lnTo>
                  <a:cubicBezTo>
                    <a:pt x="25" y="10919"/>
                    <a:pt x="19" y="10925"/>
                    <a:pt x="12" y="10925"/>
                  </a:cubicBezTo>
                  <a:cubicBezTo>
                    <a:pt x="6" y="10925"/>
                    <a:pt x="0" y="10919"/>
                    <a:pt x="0" y="10912"/>
                  </a:cubicBezTo>
                  <a:lnTo>
                    <a:pt x="0" y="10737"/>
                  </a:lnTo>
                  <a:cubicBezTo>
                    <a:pt x="0" y="10730"/>
                    <a:pt x="6" y="10725"/>
                    <a:pt x="12" y="10725"/>
                  </a:cubicBezTo>
                  <a:cubicBezTo>
                    <a:pt x="19" y="10725"/>
                    <a:pt x="25" y="10730"/>
                    <a:pt x="25" y="10737"/>
                  </a:cubicBezTo>
                  <a:close/>
                  <a:moveTo>
                    <a:pt x="25" y="11012"/>
                  </a:moveTo>
                  <a:lnTo>
                    <a:pt x="25" y="11187"/>
                  </a:lnTo>
                  <a:cubicBezTo>
                    <a:pt x="25" y="11194"/>
                    <a:pt x="19" y="11200"/>
                    <a:pt x="12" y="11200"/>
                  </a:cubicBezTo>
                  <a:cubicBezTo>
                    <a:pt x="6" y="11200"/>
                    <a:pt x="0" y="11194"/>
                    <a:pt x="0" y="11187"/>
                  </a:cubicBezTo>
                  <a:lnTo>
                    <a:pt x="0" y="11012"/>
                  </a:lnTo>
                  <a:cubicBezTo>
                    <a:pt x="0" y="11005"/>
                    <a:pt x="6" y="11000"/>
                    <a:pt x="12" y="11000"/>
                  </a:cubicBezTo>
                  <a:cubicBezTo>
                    <a:pt x="19" y="11000"/>
                    <a:pt x="25" y="11005"/>
                    <a:pt x="25" y="11012"/>
                  </a:cubicBezTo>
                  <a:close/>
                  <a:moveTo>
                    <a:pt x="25" y="11287"/>
                  </a:moveTo>
                  <a:lnTo>
                    <a:pt x="25" y="11462"/>
                  </a:lnTo>
                  <a:cubicBezTo>
                    <a:pt x="25" y="11469"/>
                    <a:pt x="19" y="11475"/>
                    <a:pt x="12" y="11475"/>
                  </a:cubicBezTo>
                  <a:cubicBezTo>
                    <a:pt x="6" y="11475"/>
                    <a:pt x="0" y="11469"/>
                    <a:pt x="0" y="11462"/>
                  </a:cubicBezTo>
                  <a:lnTo>
                    <a:pt x="0" y="11287"/>
                  </a:lnTo>
                  <a:cubicBezTo>
                    <a:pt x="0" y="11280"/>
                    <a:pt x="6" y="11275"/>
                    <a:pt x="12" y="11275"/>
                  </a:cubicBezTo>
                  <a:cubicBezTo>
                    <a:pt x="19" y="11275"/>
                    <a:pt x="25" y="11280"/>
                    <a:pt x="25" y="11287"/>
                  </a:cubicBezTo>
                  <a:close/>
                  <a:moveTo>
                    <a:pt x="25" y="11562"/>
                  </a:moveTo>
                  <a:lnTo>
                    <a:pt x="25" y="11737"/>
                  </a:lnTo>
                  <a:cubicBezTo>
                    <a:pt x="25" y="11744"/>
                    <a:pt x="19" y="11750"/>
                    <a:pt x="12" y="11750"/>
                  </a:cubicBezTo>
                  <a:cubicBezTo>
                    <a:pt x="6" y="11750"/>
                    <a:pt x="0" y="11744"/>
                    <a:pt x="0" y="11737"/>
                  </a:cubicBezTo>
                  <a:lnTo>
                    <a:pt x="0" y="11562"/>
                  </a:lnTo>
                  <a:cubicBezTo>
                    <a:pt x="0" y="11555"/>
                    <a:pt x="6" y="11550"/>
                    <a:pt x="12" y="11550"/>
                  </a:cubicBezTo>
                  <a:cubicBezTo>
                    <a:pt x="19" y="11550"/>
                    <a:pt x="25" y="11555"/>
                    <a:pt x="25" y="11562"/>
                  </a:cubicBezTo>
                  <a:close/>
                  <a:moveTo>
                    <a:pt x="25" y="11837"/>
                  </a:moveTo>
                  <a:lnTo>
                    <a:pt x="25" y="12012"/>
                  </a:lnTo>
                  <a:cubicBezTo>
                    <a:pt x="25" y="12019"/>
                    <a:pt x="19" y="12025"/>
                    <a:pt x="12" y="12025"/>
                  </a:cubicBezTo>
                  <a:cubicBezTo>
                    <a:pt x="6" y="12025"/>
                    <a:pt x="0" y="12019"/>
                    <a:pt x="0" y="12012"/>
                  </a:cubicBezTo>
                  <a:lnTo>
                    <a:pt x="0" y="11837"/>
                  </a:lnTo>
                  <a:cubicBezTo>
                    <a:pt x="0" y="11830"/>
                    <a:pt x="6" y="11825"/>
                    <a:pt x="12" y="11825"/>
                  </a:cubicBezTo>
                  <a:cubicBezTo>
                    <a:pt x="19" y="11825"/>
                    <a:pt x="25" y="11830"/>
                    <a:pt x="25" y="11837"/>
                  </a:cubicBezTo>
                  <a:close/>
                  <a:moveTo>
                    <a:pt x="25" y="12112"/>
                  </a:moveTo>
                  <a:lnTo>
                    <a:pt x="25" y="12287"/>
                  </a:lnTo>
                  <a:cubicBezTo>
                    <a:pt x="25" y="12294"/>
                    <a:pt x="19" y="12300"/>
                    <a:pt x="12" y="12300"/>
                  </a:cubicBezTo>
                  <a:cubicBezTo>
                    <a:pt x="6" y="12300"/>
                    <a:pt x="0" y="12294"/>
                    <a:pt x="0" y="12287"/>
                  </a:cubicBezTo>
                  <a:lnTo>
                    <a:pt x="0" y="12112"/>
                  </a:lnTo>
                  <a:cubicBezTo>
                    <a:pt x="0" y="12105"/>
                    <a:pt x="6" y="12100"/>
                    <a:pt x="12" y="12100"/>
                  </a:cubicBezTo>
                  <a:cubicBezTo>
                    <a:pt x="19" y="12100"/>
                    <a:pt x="25" y="12105"/>
                    <a:pt x="25" y="12112"/>
                  </a:cubicBezTo>
                  <a:close/>
                  <a:moveTo>
                    <a:pt x="25" y="12387"/>
                  </a:moveTo>
                  <a:lnTo>
                    <a:pt x="25" y="12562"/>
                  </a:lnTo>
                  <a:cubicBezTo>
                    <a:pt x="25" y="12569"/>
                    <a:pt x="19" y="12575"/>
                    <a:pt x="12" y="12575"/>
                  </a:cubicBezTo>
                  <a:cubicBezTo>
                    <a:pt x="6" y="12575"/>
                    <a:pt x="0" y="12569"/>
                    <a:pt x="0" y="12562"/>
                  </a:cubicBezTo>
                  <a:lnTo>
                    <a:pt x="0" y="12387"/>
                  </a:lnTo>
                  <a:cubicBezTo>
                    <a:pt x="0" y="12380"/>
                    <a:pt x="6" y="12375"/>
                    <a:pt x="12" y="12375"/>
                  </a:cubicBezTo>
                  <a:cubicBezTo>
                    <a:pt x="19" y="12375"/>
                    <a:pt x="25" y="12380"/>
                    <a:pt x="25" y="12387"/>
                  </a:cubicBezTo>
                  <a:close/>
                  <a:moveTo>
                    <a:pt x="25" y="12662"/>
                  </a:moveTo>
                  <a:lnTo>
                    <a:pt x="25" y="12837"/>
                  </a:lnTo>
                  <a:cubicBezTo>
                    <a:pt x="25" y="12844"/>
                    <a:pt x="19" y="12850"/>
                    <a:pt x="12" y="12850"/>
                  </a:cubicBezTo>
                  <a:cubicBezTo>
                    <a:pt x="6" y="12850"/>
                    <a:pt x="0" y="12844"/>
                    <a:pt x="0" y="12837"/>
                  </a:cubicBezTo>
                  <a:lnTo>
                    <a:pt x="0" y="12662"/>
                  </a:lnTo>
                  <a:cubicBezTo>
                    <a:pt x="0" y="12655"/>
                    <a:pt x="6" y="12650"/>
                    <a:pt x="12" y="12650"/>
                  </a:cubicBezTo>
                  <a:cubicBezTo>
                    <a:pt x="19" y="12650"/>
                    <a:pt x="25" y="12655"/>
                    <a:pt x="25" y="12662"/>
                  </a:cubicBezTo>
                  <a:close/>
                  <a:moveTo>
                    <a:pt x="25" y="12937"/>
                  </a:moveTo>
                  <a:lnTo>
                    <a:pt x="25" y="13112"/>
                  </a:lnTo>
                  <a:cubicBezTo>
                    <a:pt x="25" y="13119"/>
                    <a:pt x="19" y="13125"/>
                    <a:pt x="12" y="13125"/>
                  </a:cubicBezTo>
                  <a:cubicBezTo>
                    <a:pt x="6" y="13125"/>
                    <a:pt x="0" y="13119"/>
                    <a:pt x="0" y="13112"/>
                  </a:cubicBezTo>
                  <a:lnTo>
                    <a:pt x="0" y="12937"/>
                  </a:lnTo>
                  <a:cubicBezTo>
                    <a:pt x="0" y="12930"/>
                    <a:pt x="6" y="12925"/>
                    <a:pt x="12" y="12925"/>
                  </a:cubicBezTo>
                  <a:cubicBezTo>
                    <a:pt x="19" y="12925"/>
                    <a:pt x="25" y="12930"/>
                    <a:pt x="25" y="12937"/>
                  </a:cubicBezTo>
                  <a:close/>
                  <a:moveTo>
                    <a:pt x="25" y="13212"/>
                  </a:moveTo>
                  <a:lnTo>
                    <a:pt x="25" y="13387"/>
                  </a:lnTo>
                  <a:cubicBezTo>
                    <a:pt x="25" y="13394"/>
                    <a:pt x="19" y="13400"/>
                    <a:pt x="12" y="13400"/>
                  </a:cubicBezTo>
                  <a:cubicBezTo>
                    <a:pt x="6" y="13400"/>
                    <a:pt x="0" y="13394"/>
                    <a:pt x="0" y="13387"/>
                  </a:cubicBezTo>
                  <a:lnTo>
                    <a:pt x="0" y="13212"/>
                  </a:lnTo>
                  <a:cubicBezTo>
                    <a:pt x="0" y="13205"/>
                    <a:pt x="6" y="13200"/>
                    <a:pt x="12" y="13200"/>
                  </a:cubicBezTo>
                  <a:cubicBezTo>
                    <a:pt x="19" y="13200"/>
                    <a:pt x="25" y="13205"/>
                    <a:pt x="25" y="13212"/>
                  </a:cubicBezTo>
                  <a:close/>
                  <a:moveTo>
                    <a:pt x="25" y="13487"/>
                  </a:moveTo>
                  <a:lnTo>
                    <a:pt x="25" y="13550"/>
                  </a:lnTo>
                  <a:cubicBezTo>
                    <a:pt x="25" y="13557"/>
                    <a:pt x="19" y="13562"/>
                    <a:pt x="12" y="13562"/>
                  </a:cubicBezTo>
                  <a:cubicBezTo>
                    <a:pt x="6" y="13562"/>
                    <a:pt x="0" y="13557"/>
                    <a:pt x="0" y="13550"/>
                  </a:cubicBezTo>
                  <a:lnTo>
                    <a:pt x="0" y="13487"/>
                  </a:lnTo>
                  <a:cubicBezTo>
                    <a:pt x="0" y="13480"/>
                    <a:pt x="6" y="13475"/>
                    <a:pt x="12" y="13475"/>
                  </a:cubicBezTo>
                  <a:cubicBezTo>
                    <a:pt x="19" y="13475"/>
                    <a:pt x="25" y="13480"/>
                    <a:pt x="25" y="13487"/>
                  </a:cubicBezTo>
                  <a:close/>
                </a:path>
              </a:pathLst>
            </a:custGeom>
            <a:solidFill>
              <a:srgbClr val="DDDDDD"/>
            </a:solidFill>
            <a:ln w="3175" cap="flat">
              <a:solidFill>
                <a:srgbClr val="DDDDDD"/>
              </a:solidFill>
              <a:prstDash val="solid"/>
              <a:bevel/>
              <a:headEnd/>
              <a:tailEnd/>
            </a:ln>
          </p:spPr>
          <p:txBody>
            <a:bodyPr/>
            <a:lstStyle/>
            <a:p>
              <a:endParaRPr lang="en-US"/>
            </a:p>
          </p:txBody>
        </p:sp>
        <p:sp>
          <p:nvSpPr>
            <p:cNvPr id="39" name="Text Box 46"/>
            <p:cNvSpPr txBox="1">
              <a:spLocks noChangeArrowheads="1"/>
            </p:cNvSpPr>
            <p:nvPr/>
          </p:nvSpPr>
          <p:spPr bwMode="auto">
            <a:xfrm>
              <a:off x="5216525" y="1239838"/>
              <a:ext cx="488950" cy="246191"/>
            </a:xfrm>
            <a:prstGeom prst="rect">
              <a:avLst/>
            </a:prstGeom>
            <a:noFill/>
            <a:ln w="28575">
              <a:noFill/>
              <a:miter lim="800000"/>
              <a:headEnd/>
              <a:tailEnd/>
            </a:ln>
          </p:spPr>
          <p:txBody>
            <a:bodyPr lIns="91412" tIns="45705" rIns="91412" bIns="45705">
              <a:spAutoFit/>
            </a:bodyPr>
            <a:lstStyle/>
            <a:p>
              <a:pPr eaLnBrk="0" hangingPunct="0">
                <a:spcBef>
                  <a:spcPct val="50000"/>
                </a:spcBef>
              </a:pPr>
              <a:r>
                <a:rPr lang="en-US" sz="1000" b="1"/>
                <a:t>FY21</a:t>
              </a:r>
            </a:p>
          </p:txBody>
        </p:sp>
        <p:sp>
          <p:nvSpPr>
            <p:cNvPr id="40" name="Line 137"/>
            <p:cNvSpPr>
              <a:spLocks noChangeShapeType="1"/>
            </p:cNvSpPr>
            <p:nvPr/>
          </p:nvSpPr>
          <p:spPr bwMode="auto">
            <a:xfrm>
              <a:off x="5289550" y="1087438"/>
              <a:ext cx="0" cy="5459412"/>
            </a:xfrm>
            <a:prstGeom prst="line">
              <a:avLst/>
            </a:prstGeom>
            <a:noFill/>
            <a:ln w="3175" cap="rnd">
              <a:solidFill>
                <a:srgbClr val="000000"/>
              </a:solidFill>
              <a:round/>
              <a:headEnd/>
              <a:tailEnd/>
            </a:ln>
          </p:spPr>
          <p:txBody>
            <a:bodyPr/>
            <a:lstStyle/>
            <a:p>
              <a:endParaRPr lang="en-US"/>
            </a:p>
          </p:txBody>
        </p:sp>
        <p:sp>
          <p:nvSpPr>
            <p:cNvPr id="41" name="Freeform 139"/>
            <p:cNvSpPr>
              <a:spLocks noEditPoints="1"/>
            </p:cNvSpPr>
            <p:nvPr/>
          </p:nvSpPr>
          <p:spPr bwMode="auto">
            <a:xfrm>
              <a:off x="6019800" y="1425575"/>
              <a:ext cx="9525" cy="4935538"/>
            </a:xfrm>
            <a:custGeom>
              <a:avLst/>
              <a:gdLst>
                <a:gd name="T0" fmla="*/ 2147483647 w 25"/>
                <a:gd name="T1" fmla="*/ 0 h 13562"/>
                <a:gd name="T2" fmla="*/ 0 w 25"/>
                <a:gd name="T3" fmla="*/ 2147483647 h 13562"/>
                <a:gd name="T4" fmla="*/ 0 w 25"/>
                <a:gd name="T5" fmla="*/ 2147483647 h 13562"/>
                <a:gd name="T6" fmla="*/ 2147483647 w 25"/>
                <a:gd name="T7" fmla="*/ 2147483647 h 13562"/>
                <a:gd name="T8" fmla="*/ 2147483647 w 25"/>
                <a:gd name="T9" fmla="*/ 2147483647 h 13562"/>
                <a:gd name="T10" fmla="*/ 2147483647 w 25"/>
                <a:gd name="T11" fmla="*/ 2147483647 h 13562"/>
                <a:gd name="T12" fmla="*/ 2147483647 w 25"/>
                <a:gd name="T13" fmla="*/ 2147483647 h 13562"/>
                <a:gd name="T14" fmla="*/ 2147483647 w 25"/>
                <a:gd name="T15" fmla="*/ 2147483647 h 13562"/>
                <a:gd name="T16" fmla="*/ 0 w 25"/>
                <a:gd name="T17" fmla="*/ 2147483647 h 13562"/>
                <a:gd name="T18" fmla="*/ 0 w 25"/>
                <a:gd name="T19" fmla="*/ 2147483647 h 13562"/>
                <a:gd name="T20" fmla="*/ 2147483647 w 25"/>
                <a:gd name="T21" fmla="*/ 2147483647 h 13562"/>
                <a:gd name="T22" fmla="*/ 2147483647 w 25"/>
                <a:gd name="T23" fmla="*/ 2147483647 h 13562"/>
                <a:gd name="T24" fmla="*/ 2147483647 w 25"/>
                <a:gd name="T25" fmla="*/ 2147483647 h 13562"/>
                <a:gd name="T26" fmla="*/ 2147483647 w 25"/>
                <a:gd name="T27" fmla="*/ 2147483647 h 13562"/>
                <a:gd name="T28" fmla="*/ 2147483647 w 25"/>
                <a:gd name="T29" fmla="*/ 2147483647 h 13562"/>
                <a:gd name="T30" fmla="*/ 0 w 25"/>
                <a:gd name="T31" fmla="*/ 2147483647 h 13562"/>
                <a:gd name="T32" fmla="*/ 0 w 25"/>
                <a:gd name="T33" fmla="*/ 2147483647 h 13562"/>
                <a:gd name="T34" fmla="*/ 2147483647 w 25"/>
                <a:gd name="T35" fmla="*/ 2147483647 h 13562"/>
                <a:gd name="T36" fmla="*/ 2147483647 w 25"/>
                <a:gd name="T37" fmla="*/ 2147483647 h 13562"/>
                <a:gd name="T38" fmla="*/ 2147483647 w 25"/>
                <a:gd name="T39" fmla="*/ 2147483647 h 13562"/>
                <a:gd name="T40" fmla="*/ 2147483647 w 25"/>
                <a:gd name="T41" fmla="*/ 2147483647 h 13562"/>
                <a:gd name="T42" fmla="*/ 2147483647 w 25"/>
                <a:gd name="T43" fmla="*/ 2147483647 h 13562"/>
                <a:gd name="T44" fmla="*/ 0 w 25"/>
                <a:gd name="T45" fmla="*/ 2147483647 h 13562"/>
                <a:gd name="T46" fmla="*/ 0 w 25"/>
                <a:gd name="T47" fmla="*/ 2147483647 h 13562"/>
                <a:gd name="T48" fmla="*/ 2147483647 w 25"/>
                <a:gd name="T49" fmla="*/ 2147483647 h 13562"/>
                <a:gd name="T50" fmla="*/ 2147483647 w 25"/>
                <a:gd name="T51" fmla="*/ 2147483647 h 13562"/>
                <a:gd name="T52" fmla="*/ 2147483647 w 25"/>
                <a:gd name="T53" fmla="*/ 2147483647 h 13562"/>
                <a:gd name="T54" fmla="*/ 2147483647 w 25"/>
                <a:gd name="T55" fmla="*/ 2147483647 h 13562"/>
                <a:gd name="T56" fmla="*/ 2147483647 w 25"/>
                <a:gd name="T57" fmla="*/ 2147483647 h 13562"/>
                <a:gd name="T58" fmla="*/ 0 w 25"/>
                <a:gd name="T59" fmla="*/ 2147483647 h 13562"/>
                <a:gd name="T60" fmla="*/ 0 w 25"/>
                <a:gd name="T61" fmla="*/ 2147483647 h 13562"/>
                <a:gd name="T62" fmla="*/ 2147483647 w 25"/>
                <a:gd name="T63" fmla="*/ 2147483647 h 13562"/>
                <a:gd name="T64" fmla="*/ 2147483647 w 25"/>
                <a:gd name="T65" fmla="*/ 2147483647 h 13562"/>
                <a:gd name="T66" fmla="*/ 2147483647 w 25"/>
                <a:gd name="T67" fmla="*/ 2147483647 h 13562"/>
                <a:gd name="T68" fmla="*/ 2147483647 w 25"/>
                <a:gd name="T69" fmla="*/ 2147483647 h 13562"/>
                <a:gd name="T70" fmla="*/ 2147483647 w 25"/>
                <a:gd name="T71" fmla="*/ 2147483647 h 13562"/>
                <a:gd name="T72" fmla="*/ 0 w 25"/>
                <a:gd name="T73" fmla="*/ 2147483647 h 13562"/>
                <a:gd name="T74" fmla="*/ 0 w 25"/>
                <a:gd name="T75" fmla="*/ 2147483647 h 13562"/>
                <a:gd name="T76" fmla="*/ 2147483647 w 25"/>
                <a:gd name="T77" fmla="*/ 2147483647 h 13562"/>
                <a:gd name="T78" fmla="*/ 2147483647 w 25"/>
                <a:gd name="T79" fmla="*/ 2147483647 h 13562"/>
                <a:gd name="T80" fmla="*/ 2147483647 w 25"/>
                <a:gd name="T81" fmla="*/ 2147483647 h 13562"/>
                <a:gd name="T82" fmla="*/ 2147483647 w 25"/>
                <a:gd name="T83" fmla="*/ 2147483647 h 13562"/>
                <a:gd name="T84" fmla="*/ 2147483647 w 25"/>
                <a:gd name="T85" fmla="*/ 2147483647 h 13562"/>
                <a:gd name="T86" fmla="*/ 0 w 25"/>
                <a:gd name="T87" fmla="*/ 2147483647 h 13562"/>
                <a:gd name="T88" fmla="*/ 0 w 25"/>
                <a:gd name="T89" fmla="*/ 2147483647 h 13562"/>
                <a:gd name="T90" fmla="*/ 2147483647 w 25"/>
                <a:gd name="T91" fmla="*/ 2147483647 h 13562"/>
                <a:gd name="T92" fmla="*/ 2147483647 w 25"/>
                <a:gd name="T93" fmla="*/ 2147483647 h 13562"/>
                <a:gd name="T94" fmla="*/ 2147483647 w 25"/>
                <a:gd name="T95" fmla="*/ 2147483647 h 13562"/>
                <a:gd name="T96" fmla="*/ 2147483647 w 25"/>
                <a:gd name="T97" fmla="*/ 2147483647 h 13562"/>
                <a:gd name="T98" fmla="*/ 2147483647 w 25"/>
                <a:gd name="T99" fmla="*/ 2147483647 h 13562"/>
                <a:gd name="T100" fmla="*/ 0 w 25"/>
                <a:gd name="T101" fmla="*/ 2147483647 h 13562"/>
                <a:gd name="T102" fmla="*/ 0 w 25"/>
                <a:gd name="T103" fmla="*/ 2147483647 h 13562"/>
                <a:gd name="T104" fmla="*/ 2147483647 w 25"/>
                <a:gd name="T105" fmla="*/ 2147483647 h 13562"/>
                <a:gd name="T106" fmla="*/ 2147483647 w 25"/>
                <a:gd name="T107" fmla="*/ 2147483647 h 13562"/>
                <a:gd name="T108" fmla="*/ 2147483647 w 25"/>
                <a:gd name="T109" fmla="*/ 2147483647 h 13562"/>
                <a:gd name="T110" fmla="*/ 2147483647 w 25"/>
                <a:gd name="T111" fmla="*/ 2147483647 h 13562"/>
                <a:gd name="T112" fmla="*/ 2147483647 w 25"/>
                <a:gd name="T113" fmla="*/ 2147483647 h 13562"/>
                <a:gd name="T114" fmla="*/ 0 w 25"/>
                <a:gd name="T115" fmla="*/ 2147483647 h 1356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5"/>
                <a:gd name="T175" fmla="*/ 0 h 13562"/>
                <a:gd name="T176" fmla="*/ 25 w 25"/>
                <a:gd name="T177" fmla="*/ 13562 h 1356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5" h="13562">
                  <a:moveTo>
                    <a:pt x="25" y="12"/>
                  </a:moveTo>
                  <a:lnTo>
                    <a:pt x="25" y="187"/>
                  </a:lnTo>
                  <a:cubicBezTo>
                    <a:pt x="25" y="194"/>
                    <a:pt x="19" y="200"/>
                    <a:pt x="12" y="200"/>
                  </a:cubicBezTo>
                  <a:cubicBezTo>
                    <a:pt x="6" y="200"/>
                    <a:pt x="0" y="194"/>
                    <a:pt x="0" y="187"/>
                  </a:cubicBezTo>
                  <a:lnTo>
                    <a:pt x="0" y="12"/>
                  </a:lnTo>
                  <a:cubicBezTo>
                    <a:pt x="0" y="5"/>
                    <a:pt x="6" y="0"/>
                    <a:pt x="12" y="0"/>
                  </a:cubicBezTo>
                  <a:cubicBezTo>
                    <a:pt x="19" y="0"/>
                    <a:pt x="25" y="5"/>
                    <a:pt x="25" y="12"/>
                  </a:cubicBezTo>
                  <a:close/>
                  <a:moveTo>
                    <a:pt x="25" y="287"/>
                  </a:moveTo>
                  <a:lnTo>
                    <a:pt x="25" y="462"/>
                  </a:lnTo>
                  <a:cubicBezTo>
                    <a:pt x="25" y="469"/>
                    <a:pt x="19" y="475"/>
                    <a:pt x="12" y="475"/>
                  </a:cubicBezTo>
                  <a:cubicBezTo>
                    <a:pt x="6" y="475"/>
                    <a:pt x="0" y="469"/>
                    <a:pt x="0" y="462"/>
                  </a:cubicBezTo>
                  <a:lnTo>
                    <a:pt x="0" y="287"/>
                  </a:lnTo>
                  <a:cubicBezTo>
                    <a:pt x="0" y="280"/>
                    <a:pt x="6" y="275"/>
                    <a:pt x="12" y="275"/>
                  </a:cubicBezTo>
                  <a:cubicBezTo>
                    <a:pt x="19" y="275"/>
                    <a:pt x="25" y="280"/>
                    <a:pt x="25" y="287"/>
                  </a:cubicBezTo>
                  <a:close/>
                  <a:moveTo>
                    <a:pt x="25" y="562"/>
                  </a:moveTo>
                  <a:lnTo>
                    <a:pt x="25" y="737"/>
                  </a:lnTo>
                  <a:cubicBezTo>
                    <a:pt x="25" y="744"/>
                    <a:pt x="19" y="750"/>
                    <a:pt x="12" y="750"/>
                  </a:cubicBezTo>
                  <a:cubicBezTo>
                    <a:pt x="6" y="750"/>
                    <a:pt x="0" y="744"/>
                    <a:pt x="0" y="737"/>
                  </a:cubicBezTo>
                  <a:lnTo>
                    <a:pt x="0" y="562"/>
                  </a:lnTo>
                  <a:cubicBezTo>
                    <a:pt x="0" y="555"/>
                    <a:pt x="6" y="550"/>
                    <a:pt x="12" y="550"/>
                  </a:cubicBezTo>
                  <a:cubicBezTo>
                    <a:pt x="19" y="550"/>
                    <a:pt x="25" y="555"/>
                    <a:pt x="25" y="562"/>
                  </a:cubicBezTo>
                  <a:close/>
                  <a:moveTo>
                    <a:pt x="25" y="837"/>
                  </a:moveTo>
                  <a:lnTo>
                    <a:pt x="25" y="1012"/>
                  </a:lnTo>
                  <a:cubicBezTo>
                    <a:pt x="25" y="1019"/>
                    <a:pt x="19" y="1025"/>
                    <a:pt x="12" y="1025"/>
                  </a:cubicBezTo>
                  <a:cubicBezTo>
                    <a:pt x="6" y="1025"/>
                    <a:pt x="0" y="1019"/>
                    <a:pt x="0" y="1012"/>
                  </a:cubicBezTo>
                  <a:lnTo>
                    <a:pt x="0" y="837"/>
                  </a:lnTo>
                  <a:cubicBezTo>
                    <a:pt x="0" y="830"/>
                    <a:pt x="6" y="825"/>
                    <a:pt x="12" y="825"/>
                  </a:cubicBezTo>
                  <a:cubicBezTo>
                    <a:pt x="19" y="825"/>
                    <a:pt x="25" y="830"/>
                    <a:pt x="25" y="837"/>
                  </a:cubicBezTo>
                  <a:close/>
                  <a:moveTo>
                    <a:pt x="25" y="1112"/>
                  </a:moveTo>
                  <a:lnTo>
                    <a:pt x="25" y="1287"/>
                  </a:lnTo>
                  <a:cubicBezTo>
                    <a:pt x="25" y="1294"/>
                    <a:pt x="19" y="1300"/>
                    <a:pt x="12" y="1300"/>
                  </a:cubicBezTo>
                  <a:cubicBezTo>
                    <a:pt x="6" y="1300"/>
                    <a:pt x="0" y="1294"/>
                    <a:pt x="0" y="1287"/>
                  </a:cubicBezTo>
                  <a:lnTo>
                    <a:pt x="0" y="1112"/>
                  </a:lnTo>
                  <a:cubicBezTo>
                    <a:pt x="0" y="1105"/>
                    <a:pt x="6" y="1100"/>
                    <a:pt x="12" y="1100"/>
                  </a:cubicBezTo>
                  <a:cubicBezTo>
                    <a:pt x="19" y="1100"/>
                    <a:pt x="25" y="1105"/>
                    <a:pt x="25" y="1112"/>
                  </a:cubicBezTo>
                  <a:close/>
                  <a:moveTo>
                    <a:pt x="25" y="1387"/>
                  </a:moveTo>
                  <a:lnTo>
                    <a:pt x="25" y="1562"/>
                  </a:lnTo>
                  <a:cubicBezTo>
                    <a:pt x="25" y="1569"/>
                    <a:pt x="19" y="1575"/>
                    <a:pt x="12" y="1575"/>
                  </a:cubicBezTo>
                  <a:cubicBezTo>
                    <a:pt x="6" y="1575"/>
                    <a:pt x="0" y="1569"/>
                    <a:pt x="0" y="1562"/>
                  </a:cubicBezTo>
                  <a:lnTo>
                    <a:pt x="0" y="1387"/>
                  </a:lnTo>
                  <a:cubicBezTo>
                    <a:pt x="0" y="1380"/>
                    <a:pt x="6" y="1375"/>
                    <a:pt x="12" y="1375"/>
                  </a:cubicBezTo>
                  <a:cubicBezTo>
                    <a:pt x="19" y="1375"/>
                    <a:pt x="25" y="1380"/>
                    <a:pt x="25" y="1387"/>
                  </a:cubicBezTo>
                  <a:close/>
                  <a:moveTo>
                    <a:pt x="25" y="1662"/>
                  </a:moveTo>
                  <a:lnTo>
                    <a:pt x="25" y="1837"/>
                  </a:lnTo>
                  <a:cubicBezTo>
                    <a:pt x="25" y="1844"/>
                    <a:pt x="19" y="1850"/>
                    <a:pt x="12" y="1850"/>
                  </a:cubicBezTo>
                  <a:cubicBezTo>
                    <a:pt x="6" y="1850"/>
                    <a:pt x="0" y="1844"/>
                    <a:pt x="0" y="1837"/>
                  </a:cubicBezTo>
                  <a:lnTo>
                    <a:pt x="0" y="1662"/>
                  </a:lnTo>
                  <a:cubicBezTo>
                    <a:pt x="0" y="1655"/>
                    <a:pt x="6" y="1650"/>
                    <a:pt x="12" y="1650"/>
                  </a:cubicBezTo>
                  <a:cubicBezTo>
                    <a:pt x="19" y="1650"/>
                    <a:pt x="25" y="1655"/>
                    <a:pt x="25" y="1662"/>
                  </a:cubicBezTo>
                  <a:close/>
                  <a:moveTo>
                    <a:pt x="25" y="1937"/>
                  </a:moveTo>
                  <a:lnTo>
                    <a:pt x="25" y="2112"/>
                  </a:lnTo>
                  <a:cubicBezTo>
                    <a:pt x="25" y="2119"/>
                    <a:pt x="19" y="2125"/>
                    <a:pt x="12" y="2125"/>
                  </a:cubicBezTo>
                  <a:cubicBezTo>
                    <a:pt x="6" y="2125"/>
                    <a:pt x="0" y="2119"/>
                    <a:pt x="0" y="2112"/>
                  </a:cubicBezTo>
                  <a:lnTo>
                    <a:pt x="0" y="1937"/>
                  </a:lnTo>
                  <a:cubicBezTo>
                    <a:pt x="0" y="1930"/>
                    <a:pt x="6" y="1925"/>
                    <a:pt x="12" y="1925"/>
                  </a:cubicBezTo>
                  <a:cubicBezTo>
                    <a:pt x="19" y="1925"/>
                    <a:pt x="25" y="1930"/>
                    <a:pt x="25" y="1937"/>
                  </a:cubicBezTo>
                  <a:close/>
                  <a:moveTo>
                    <a:pt x="25" y="2212"/>
                  </a:moveTo>
                  <a:lnTo>
                    <a:pt x="25" y="2387"/>
                  </a:lnTo>
                  <a:cubicBezTo>
                    <a:pt x="25" y="2394"/>
                    <a:pt x="19" y="2400"/>
                    <a:pt x="12" y="2400"/>
                  </a:cubicBezTo>
                  <a:cubicBezTo>
                    <a:pt x="6" y="2400"/>
                    <a:pt x="0" y="2394"/>
                    <a:pt x="0" y="2387"/>
                  </a:cubicBezTo>
                  <a:lnTo>
                    <a:pt x="0" y="2212"/>
                  </a:lnTo>
                  <a:cubicBezTo>
                    <a:pt x="0" y="2205"/>
                    <a:pt x="6" y="2200"/>
                    <a:pt x="12" y="2200"/>
                  </a:cubicBezTo>
                  <a:cubicBezTo>
                    <a:pt x="19" y="2200"/>
                    <a:pt x="25" y="2205"/>
                    <a:pt x="25" y="2212"/>
                  </a:cubicBezTo>
                  <a:close/>
                  <a:moveTo>
                    <a:pt x="25" y="2487"/>
                  </a:moveTo>
                  <a:lnTo>
                    <a:pt x="25" y="2662"/>
                  </a:lnTo>
                  <a:cubicBezTo>
                    <a:pt x="25" y="2669"/>
                    <a:pt x="19" y="2675"/>
                    <a:pt x="12" y="2675"/>
                  </a:cubicBezTo>
                  <a:cubicBezTo>
                    <a:pt x="6" y="2675"/>
                    <a:pt x="0" y="2669"/>
                    <a:pt x="0" y="2662"/>
                  </a:cubicBezTo>
                  <a:lnTo>
                    <a:pt x="0" y="2487"/>
                  </a:lnTo>
                  <a:cubicBezTo>
                    <a:pt x="0" y="2480"/>
                    <a:pt x="6" y="2475"/>
                    <a:pt x="12" y="2475"/>
                  </a:cubicBezTo>
                  <a:cubicBezTo>
                    <a:pt x="19" y="2475"/>
                    <a:pt x="25" y="2480"/>
                    <a:pt x="25" y="2487"/>
                  </a:cubicBezTo>
                  <a:close/>
                  <a:moveTo>
                    <a:pt x="25" y="2762"/>
                  </a:moveTo>
                  <a:lnTo>
                    <a:pt x="25" y="2937"/>
                  </a:lnTo>
                  <a:cubicBezTo>
                    <a:pt x="25" y="2944"/>
                    <a:pt x="19" y="2950"/>
                    <a:pt x="12" y="2950"/>
                  </a:cubicBezTo>
                  <a:cubicBezTo>
                    <a:pt x="6" y="2950"/>
                    <a:pt x="0" y="2944"/>
                    <a:pt x="0" y="2937"/>
                  </a:cubicBezTo>
                  <a:lnTo>
                    <a:pt x="0" y="2762"/>
                  </a:lnTo>
                  <a:cubicBezTo>
                    <a:pt x="0" y="2755"/>
                    <a:pt x="6" y="2750"/>
                    <a:pt x="12" y="2750"/>
                  </a:cubicBezTo>
                  <a:cubicBezTo>
                    <a:pt x="19" y="2750"/>
                    <a:pt x="25" y="2755"/>
                    <a:pt x="25" y="2762"/>
                  </a:cubicBezTo>
                  <a:close/>
                  <a:moveTo>
                    <a:pt x="25" y="3037"/>
                  </a:moveTo>
                  <a:lnTo>
                    <a:pt x="25" y="3212"/>
                  </a:lnTo>
                  <a:cubicBezTo>
                    <a:pt x="25" y="3219"/>
                    <a:pt x="19" y="3225"/>
                    <a:pt x="12" y="3225"/>
                  </a:cubicBezTo>
                  <a:cubicBezTo>
                    <a:pt x="6" y="3225"/>
                    <a:pt x="0" y="3219"/>
                    <a:pt x="0" y="3212"/>
                  </a:cubicBezTo>
                  <a:lnTo>
                    <a:pt x="0" y="3037"/>
                  </a:lnTo>
                  <a:cubicBezTo>
                    <a:pt x="0" y="3030"/>
                    <a:pt x="6" y="3025"/>
                    <a:pt x="12" y="3025"/>
                  </a:cubicBezTo>
                  <a:cubicBezTo>
                    <a:pt x="19" y="3025"/>
                    <a:pt x="25" y="3030"/>
                    <a:pt x="25" y="3037"/>
                  </a:cubicBezTo>
                  <a:close/>
                  <a:moveTo>
                    <a:pt x="25" y="3312"/>
                  </a:moveTo>
                  <a:lnTo>
                    <a:pt x="25" y="3487"/>
                  </a:lnTo>
                  <a:cubicBezTo>
                    <a:pt x="25" y="3494"/>
                    <a:pt x="19" y="3500"/>
                    <a:pt x="12" y="3500"/>
                  </a:cubicBezTo>
                  <a:cubicBezTo>
                    <a:pt x="6" y="3500"/>
                    <a:pt x="0" y="3494"/>
                    <a:pt x="0" y="3487"/>
                  </a:cubicBezTo>
                  <a:lnTo>
                    <a:pt x="0" y="3312"/>
                  </a:lnTo>
                  <a:cubicBezTo>
                    <a:pt x="0" y="3305"/>
                    <a:pt x="6" y="3300"/>
                    <a:pt x="12" y="3300"/>
                  </a:cubicBezTo>
                  <a:cubicBezTo>
                    <a:pt x="19" y="3300"/>
                    <a:pt x="25" y="3305"/>
                    <a:pt x="25" y="3312"/>
                  </a:cubicBezTo>
                  <a:close/>
                  <a:moveTo>
                    <a:pt x="25" y="3587"/>
                  </a:moveTo>
                  <a:lnTo>
                    <a:pt x="25" y="3762"/>
                  </a:lnTo>
                  <a:cubicBezTo>
                    <a:pt x="25" y="3769"/>
                    <a:pt x="19" y="3775"/>
                    <a:pt x="12" y="3775"/>
                  </a:cubicBezTo>
                  <a:cubicBezTo>
                    <a:pt x="6" y="3775"/>
                    <a:pt x="0" y="3769"/>
                    <a:pt x="0" y="3762"/>
                  </a:cubicBezTo>
                  <a:lnTo>
                    <a:pt x="0" y="3587"/>
                  </a:lnTo>
                  <a:cubicBezTo>
                    <a:pt x="0" y="3580"/>
                    <a:pt x="6" y="3575"/>
                    <a:pt x="12" y="3575"/>
                  </a:cubicBezTo>
                  <a:cubicBezTo>
                    <a:pt x="19" y="3575"/>
                    <a:pt x="25" y="3580"/>
                    <a:pt x="25" y="3587"/>
                  </a:cubicBezTo>
                  <a:close/>
                  <a:moveTo>
                    <a:pt x="25" y="3862"/>
                  </a:moveTo>
                  <a:lnTo>
                    <a:pt x="25" y="4037"/>
                  </a:lnTo>
                  <a:cubicBezTo>
                    <a:pt x="25" y="4044"/>
                    <a:pt x="19" y="4050"/>
                    <a:pt x="12" y="4050"/>
                  </a:cubicBezTo>
                  <a:cubicBezTo>
                    <a:pt x="6" y="4050"/>
                    <a:pt x="0" y="4044"/>
                    <a:pt x="0" y="4037"/>
                  </a:cubicBezTo>
                  <a:lnTo>
                    <a:pt x="0" y="3862"/>
                  </a:lnTo>
                  <a:cubicBezTo>
                    <a:pt x="0" y="3855"/>
                    <a:pt x="6" y="3850"/>
                    <a:pt x="12" y="3850"/>
                  </a:cubicBezTo>
                  <a:cubicBezTo>
                    <a:pt x="19" y="3850"/>
                    <a:pt x="25" y="3855"/>
                    <a:pt x="25" y="3862"/>
                  </a:cubicBezTo>
                  <a:close/>
                  <a:moveTo>
                    <a:pt x="25" y="4137"/>
                  </a:moveTo>
                  <a:lnTo>
                    <a:pt x="25" y="4312"/>
                  </a:lnTo>
                  <a:cubicBezTo>
                    <a:pt x="25" y="4319"/>
                    <a:pt x="19" y="4325"/>
                    <a:pt x="12" y="4325"/>
                  </a:cubicBezTo>
                  <a:cubicBezTo>
                    <a:pt x="6" y="4325"/>
                    <a:pt x="0" y="4319"/>
                    <a:pt x="0" y="4312"/>
                  </a:cubicBezTo>
                  <a:lnTo>
                    <a:pt x="0" y="4137"/>
                  </a:lnTo>
                  <a:cubicBezTo>
                    <a:pt x="0" y="4130"/>
                    <a:pt x="6" y="4125"/>
                    <a:pt x="12" y="4125"/>
                  </a:cubicBezTo>
                  <a:cubicBezTo>
                    <a:pt x="19" y="4125"/>
                    <a:pt x="25" y="4130"/>
                    <a:pt x="25" y="4137"/>
                  </a:cubicBezTo>
                  <a:close/>
                  <a:moveTo>
                    <a:pt x="25" y="4412"/>
                  </a:moveTo>
                  <a:lnTo>
                    <a:pt x="25" y="4587"/>
                  </a:lnTo>
                  <a:cubicBezTo>
                    <a:pt x="25" y="4594"/>
                    <a:pt x="19" y="4600"/>
                    <a:pt x="12" y="4600"/>
                  </a:cubicBezTo>
                  <a:cubicBezTo>
                    <a:pt x="6" y="4600"/>
                    <a:pt x="0" y="4594"/>
                    <a:pt x="0" y="4587"/>
                  </a:cubicBezTo>
                  <a:lnTo>
                    <a:pt x="0" y="4412"/>
                  </a:lnTo>
                  <a:cubicBezTo>
                    <a:pt x="0" y="4405"/>
                    <a:pt x="6" y="4400"/>
                    <a:pt x="12" y="4400"/>
                  </a:cubicBezTo>
                  <a:cubicBezTo>
                    <a:pt x="19" y="4400"/>
                    <a:pt x="25" y="4405"/>
                    <a:pt x="25" y="4412"/>
                  </a:cubicBezTo>
                  <a:close/>
                  <a:moveTo>
                    <a:pt x="25" y="4687"/>
                  </a:moveTo>
                  <a:lnTo>
                    <a:pt x="25" y="4862"/>
                  </a:lnTo>
                  <a:cubicBezTo>
                    <a:pt x="25" y="4869"/>
                    <a:pt x="19" y="4875"/>
                    <a:pt x="12" y="4875"/>
                  </a:cubicBezTo>
                  <a:cubicBezTo>
                    <a:pt x="6" y="4875"/>
                    <a:pt x="0" y="4869"/>
                    <a:pt x="0" y="4862"/>
                  </a:cubicBezTo>
                  <a:lnTo>
                    <a:pt x="0" y="4687"/>
                  </a:lnTo>
                  <a:cubicBezTo>
                    <a:pt x="0" y="4680"/>
                    <a:pt x="6" y="4675"/>
                    <a:pt x="12" y="4675"/>
                  </a:cubicBezTo>
                  <a:cubicBezTo>
                    <a:pt x="19" y="4675"/>
                    <a:pt x="25" y="4680"/>
                    <a:pt x="25" y="4687"/>
                  </a:cubicBezTo>
                  <a:close/>
                  <a:moveTo>
                    <a:pt x="25" y="4962"/>
                  </a:moveTo>
                  <a:lnTo>
                    <a:pt x="25" y="5137"/>
                  </a:lnTo>
                  <a:cubicBezTo>
                    <a:pt x="25" y="5144"/>
                    <a:pt x="19" y="5150"/>
                    <a:pt x="12" y="5150"/>
                  </a:cubicBezTo>
                  <a:cubicBezTo>
                    <a:pt x="6" y="5150"/>
                    <a:pt x="0" y="5144"/>
                    <a:pt x="0" y="5137"/>
                  </a:cubicBezTo>
                  <a:lnTo>
                    <a:pt x="0" y="4962"/>
                  </a:lnTo>
                  <a:cubicBezTo>
                    <a:pt x="0" y="4955"/>
                    <a:pt x="6" y="4950"/>
                    <a:pt x="12" y="4950"/>
                  </a:cubicBezTo>
                  <a:cubicBezTo>
                    <a:pt x="19" y="4950"/>
                    <a:pt x="25" y="4955"/>
                    <a:pt x="25" y="4962"/>
                  </a:cubicBezTo>
                  <a:close/>
                  <a:moveTo>
                    <a:pt x="25" y="5237"/>
                  </a:moveTo>
                  <a:lnTo>
                    <a:pt x="25" y="5412"/>
                  </a:lnTo>
                  <a:cubicBezTo>
                    <a:pt x="25" y="5419"/>
                    <a:pt x="19" y="5425"/>
                    <a:pt x="12" y="5425"/>
                  </a:cubicBezTo>
                  <a:cubicBezTo>
                    <a:pt x="6" y="5425"/>
                    <a:pt x="0" y="5419"/>
                    <a:pt x="0" y="5412"/>
                  </a:cubicBezTo>
                  <a:lnTo>
                    <a:pt x="0" y="5237"/>
                  </a:lnTo>
                  <a:cubicBezTo>
                    <a:pt x="0" y="5230"/>
                    <a:pt x="6" y="5225"/>
                    <a:pt x="12" y="5225"/>
                  </a:cubicBezTo>
                  <a:cubicBezTo>
                    <a:pt x="19" y="5225"/>
                    <a:pt x="25" y="5230"/>
                    <a:pt x="25" y="5237"/>
                  </a:cubicBezTo>
                  <a:close/>
                  <a:moveTo>
                    <a:pt x="25" y="5512"/>
                  </a:moveTo>
                  <a:lnTo>
                    <a:pt x="25" y="5687"/>
                  </a:lnTo>
                  <a:cubicBezTo>
                    <a:pt x="25" y="5694"/>
                    <a:pt x="19" y="5700"/>
                    <a:pt x="12" y="5700"/>
                  </a:cubicBezTo>
                  <a:cubicBezTo>
                    <a:pt x="6" y="5700"/>
                    <a:pt x="0" y="5694"/>
                    <a:pt x="0" y="5687"/>
                  </a:cubicBezTo>
                  <a:lnTo>
                    <a:pt x="0" y="5512"/>
                  </a:lnTo>
                  <a:cubicBezTo>
                    <a:pt x="0" y="5505"/>
                    <a:pt x="6" y="5500"/>
                    <a:pt x="12" y="5500"/>
                  </a:cubicBezTo>
                  <a:cubicBezTo>
                    <a:pt x="19" y="5500"/>
                    <a:pt x="25" y="5505"/>
                    <a:pt x="25" y="5512"/>
                  </a:cubicBezTo>
                  <a:close/>
                  <a:moveTo>
                    <a:pt x="25" y="5787"/>
                  </a:moveTo>
                  <a:lnTo>
                    <a:pt x="25" y="5962"/>
                  </a:lnTo>
                  <a:cubicBezTo>
                    <a:pt x="25" y="5969"/>
                    <a:pt x="19" y="5975"/>
                    <a:pt x="12" y="5975"/>
                  </a:cubicBezTo>
                  <a:cubicBezTo>
                    <a:pt x="6" y="5975"/>
                    <a:pt x="0" y="5969"/>
                    <a:pt x="0" y="5962"/>
                  </a:cubicBezTo>
                  <a:lnTo>
                    <a:pt x="0" y="5787"/>
                  </a:lnTo>
                  <a:cubicBezTo>
                    <a:pt x="0" y="5780"/>
                    <a:pt x="6" y="5775"/>
                    <a:pt x="12" y="5775"/>
                  </a:cubicBezTo>
                  <a:cubicBezTo>
                    <a:pt x="19" y="5775"/>
                    <a:pt x="25" y="5780"/>
                    <a:pt x="25" y="5787"/>
                  </a:cubicBezTo>
                  <a:close/>
                  <a:moveTo>
                    <a:pt x="25" y="6062"/>
                  </a:moveTo>
                  <a:lnTo>
                    <a:pt x="25" y="6237"/>
                  </a:lnTo>
                  <a:cubicBezTo>
                    <a:pt x="25" y="6244"/>
                    <a:pt x="19" y="6250"/>
                    <a:pt x="12" y="6250"/>
                  </a:cubicBezTo>
                  <a:cubicBezTo>
                    <a:pt x="6" y="6250"/>
                    <a:pt x="0" y="6244"/>
                    <a:pt x="0" y="6237"/>
                  </a:cubicBezTo>
                  <a:lnTo>
                    <a:pt x="0" y="6062"/>
                  </a:lnTo>
                  <a:cubicBezTo>
                    <a:pt x="0" y="6055"/>
                    <a:pt x="6" y="6050"/>
                    <a:pt x="12" y="6050"/>
                  </a:cubicBezTo>
                  <a:cubicBezTo>
                    <a:pt x="19" y="6050"/>
                    <a:pt x="25" y="6055"/>
                    <a:pt x="25" y="6062"/>
                  </a:cubicBezTo>
                  <a:close/>
                  <a:moveTo>
                    <a:pt x="25" y="6337"/>
                  </a:moveTo>
                  <a:lnTo>
                    <a:pt x="25" y="6512"/>
                  </a:lnTo>
                  <a:cubicBezTo>
                    <a:pt x="25" y="6519"/>
                    <a:pt x="19" y="6525"/>
                    <a:pt x="12" y="6525"/>
                  </a:cubicBezTo>
                  <a:cubicBezTo>
                    <a:pt x="6" y="6525"/>
                    <a:pt x="0" y="6519"/>
                    <a:pt x="0" y="6512"/>
                  </a:cubicBezTo>
                  <a:lnTo>
                    <a:pt x="0" y="6337"/>
                  </a:lnTo>
                  <a:cubicBezTo>
                    <a:pt x="0" y="6330"/>
                    <a:pt x="6" y="6325"/>
                    <a:pt x="12" y="6325"/>
                  </a:cubicBezTo>
                  <a:cubicBezTo>
                    <a:pt x="19" y="6325"/>
                    <a:pt x="25" y="6330"/>
                    <a:pt x="25" y="6337"/>
                  </a:cubicBezTo>
                  <a:close/>
                  <a:moveTo>
                    <a:pt x="25" y="6612"/>
                  </a:moveTo>
                  <a:lnTo>
                    <a:pt x="25" y="6787"/>
                  </a:lnTo>
                  <a:cubicBezTo>
                    <a:pt x="25" y="6794"/>
                    <a:pt x="19" y="6800"/>
                    <a:pt x="12" y="6800"/>
                  </a:cubicBezTo>
                  <a:cubicBezTo>
                    <a:pt x="6" y="6800"/>
                    <a:pt x="0" y="6794"/>
                    <a:pt x="0" y="6787"/>
                  </a:cubicBezTo>
                  <a:lnTo>
                    <a:pt x="0" y="6612"/>
                  </a:lnTo>
                  <a:cubicBezTo>
                    <a:pt x="0" y="6605"/>
                    <a:pt x="6" y="6600"/>
                    <a:pt x="12" y="6600"/>
                  </a:cubicBezTo>
                  <a:cubicBezTo>
                    <a:pt x="19" y="6600"/>
                    <a:pt x="25" y="6605"/>
                    <a:pt x="25" y="6612"/>
                  </a:cubicBezTo>
                  <a:close/>
                  <a:moveTo>
                    <a:pt x="25" y="6887"/>
                  </a:moveTo>
                  <a:lnTo>
                    <a:pt x="25" y="7062"/>
                  </a:lnTo>
                  <a:cubicBezTo>
                    <a:pt x="25" y="7069"/>
                    <a:pt x="19" y="7075"/>
                    <a:pt x="12" y="7075"/>
                  </a:cubicBezTo>
                  <a:cubicBezTo>
                    <a:pt x="6" y="7075"/>
                    <a:pt x="0" y="7069"/>
                    <a:pt x="0" y="7062"/>
                  </a:cubicBezTo>
                  <a:lnTo>
                    <a:pt x="0" y="6887"/>
                  </a:lnTo>
                  <a:cubicBezTo>
                    <a:pt x="0" y="6880"/>
                    <a:pt x="6" y="6875"/>
                    <a:pt x="12" y="6875"/>
                  </a:cubicBezTo>
                  <a:cubicBezTo>
                    <a:pt x="19" y="6875"/>
                    <a:pt x="25" y="6880"/>
                    <a:pt x="25" y="6887"/>
                  </a:cubicBezTo>
                  <a:close/>
                  <a:moveTo>
                    <a:pt x="25" y="7162"/>
                  </a:moveTo>
                  <a:lnTo>
                    <a:pt x="25" y="7337"/>
                  </a:lnTo>
                  <a:cubicBezTo>
                    <a:pt x="25" y="7344"/>
                    <a:pt x="19" y="7350"/>
                    <a:pt x="12" y="7350"/>
                  </a:cubicBezTo>
                  <a:cubicBezTo>
                    <a:pt x="6" y="7350"/>
                    <a:pt x="0" y="7344"/>
                    <a:pt x="0" y="7337"/>
                  </a:cubicBezTo>
                  <a:lnTo>
                    <a:pt x="0" y="7162"/>
                  </a:lnTo>
                  <a:cubicBezTo>
                    <a:pt x="0" y="7155"/>
                    <a:pt x="6" y="7150"/>
                    <a:pt x="12" y="7150"/>
                  </a:cubicBezTo>
                  <a:cubicBezTo>
                    <a:pt x="19" y="7150"/>
                    <a:pt x="25" y="7155"/>
                    <a:pt x="25" y="7162"/>
                  </a:cubicBezTo>
                  <a:close/>
                  <a:moveTo>
                    <a:pt x="25" y="7437"/>
                  </a:moveTo>
                  <a:lnTo>
                    <a:pt x="25" y="7612"/>
                  </a:lnTo>
                  <a:cubicBezTo>
                    <a:pt x="25" y="7619"/>
                    <a:pt x="19" y="7625"/>
                    <a:pt x="12" y="7625"/>
                  </a:cubicBezTo>
                  <a:cubicBezTo>
                    <a:pt x="6" y="7625"/>
                    <a:pt x="0" y="7619"/>
                    <a:pt x="0" y="7612"/>
                  </a:cubicBezTo>
                  <a:lnTo>
                    <a:pt x="0" y="7437"/>
                  </a:lnTo>
                  <a:cubicBezTo>
                    <a:pt x="0" y="7430"/>
                    <a:pt x="6" y="7425"/>
                    <a:pt x="12" y="7425"/>
                  </a:cubicBezTo>
                  <a:cubicBezTo>
                    <a:pt x="19" y="7425"/>
                    <a:pt x="25" y="7430"/>
                    <a:pt x="25" y="7437"/>
                  </a:cubicBezTo>
                  <a:close/>
                  <a:moveTo>
                    <a:pt x="25" y="7712"/>
                  </a:moveTo>
                  <a:lnTo>
                    <a:pt x="25" y="7887"/>
                  </a:lnTo>
                  <a:cubicBezTo>
                    <a:pt x="25" y="7894"/>
                    <a:pt x="19" y="7900"/>
                    <a:pt x="12" y="7900"/>
                  </a:cubicBezTo>
                  <a:cubicBezTo>
                    <a:pt x="6" y="7900"/>
                    <a:pt x="0" y="7894"/>
                    <a:pt x="0" y="7887"/>
                  </a:cubicBezTo>
                  <a:lnTo>
                    <a:pt x="0" y="7712"/>
                  </a:lnTo>
                  <a:cubicBezTo>
                    <a:pt x="0" y="7705"/>
                    <a:pt x="6" y="7700"/>
                    <a:pt x="12" y="7700"/>
                  </a:cubicBezTo>
                  <a:cubicBezTo>
                    <a:pt x="19" y="7700"/>
                    <a:pt x="25" y="7705"/>
                    <a:pt x="25" y="7712"/>
                  </a:cubicBezTo>
                  <a:close/>
                  <a:moveTo>
                    <a:pt x="25" y="7987"/>
                  </a:moveTo>
                  <a:lnTo>
                    <a:pt x="25" y="8162"/>
                  </a:lnTo>
                  <a:cubicBezTo>
                    <a:pt x="25" y="8169"/>
                    <a:pt x="19" y="8175"/>
                    <a:pt x="12" y="8175"/>
                  </a:cubicBezTo>
                  <a:cubicBezTo>
                    <a:pt x="6" y="8175"/>
                    <a:pt x="0" y="8169"/>
                    <a:pt x="0" y="8162"/>
                  </a:cubicBezTo>
                  <a:lnTo>
                    <a:pt x="0" y="7987"/>
                  </a:lnTo>
                  <a:cubicBezTo>
                    <a:pt x="0" y="7980"/>
                    <a:pt x="6" y="7975"/>
                    <a:pt x="12" y="7975"/>
                  </a:cubicBezTo>
                  <a:cubicBezTo>
                    <a:pt x="19" y="7975"/>
                    <a:pt x="25" y="7980"/>
                    <a:pt x="25" y="7987"/>
                  </a:cubicBezTo>
                  <a:close/>
                  <a:moveTo>
                    <a:pt x="25" y="8262"/>
                  </a:moveTo>
                  <a:lnTo>
                    <a:pt x="25" y="8437"/>
                  </a:lnTo>
                  <a:cubicBezTo>
                    <a:pt x="25" y="8444"/>
                    <a:pt x="19" y="8450"/>
                    <a:pt x="12" y="8450"/>
                  </a:cubicBezTo>
                  <a:cubicBezTo>
                    <a:pt x="6" y="8450"/>
                    <a:pt x="0" y="8444"/>
                    <a:pt x="0" y="8437"/>
                  </a:cubicBezTo>
                  <a:lnTo>
                    <a:pt x="0" y="8262"/>
                  </a:lnTo>
                  <a:cubicBezTo>
                    <a:pt x="0" y="8255"/>
                    <a:pt x="6" y="8250"/>
                    <a:pt x="12" y="8250"/>
                  </a:cubicBezTo>
                  <a:cubicBezTo>
                    <a:pt x="19" y="8250"/>
                    <a:pt x="25" y="8255"/>
                    <a:pt x="25" y="8262"/>
                  </a:cubicBezTo>
                  <a:close/>
                  <a:moveTo>
                    <a:pt x="25" y="8537"/>
                  </a:moveTo>
                  <a:lnTo>
                    <a:pt x="25" y="8712"/>
                  </a:lnTo>
                  <a:cubicBezTo>
                    <a:pt x="25" y="8719"/>
                    <a:pt x="19" y="8725"/>
                    <a:pt x="12" y="8725"/>
                  </a:cubicBezTo>
                  <a:cubicBezTo>
                    <a:pt x="6" y="8725"/>
                    <a:pt x="0" y="8719"/>
                    <a:pt x="0" y="8712"/>
                  </a:cubicBezTo>
                  <a:lnTo>
                    <a:pt x="0" y="8537"/>
                  </a:lnTo>
                  <a:cubicBezTo>
                    <a:pt x="0" y="8530"/>
                    <a:pt x="6" y="8525"/>
                    <a:pt x="12" y="8525"/>
                  </a:cubicBezTo>
                  <a:cubicBezTo>
                    <a:pt x="19" y="8525"/>
                    <a:pt x="25" y="8530"/>
                    <a:pt x="25" y="8537"/>
                  </a:cubicBezTo>
                  <a:close/>
                  <a:moveTo>
                    <a:pt x="25" y="8812"/>
                  </a:moveTo>
                  <a:lnTo>
                    <a:pt x="25" y="8987"/>
                  </a:lnTo>
                  <a:cubicBezTo>
                    <a:pt x="25" y="8994"/>
                    <a:pt x="19" y="9000"/>
                    <a:pt x="12" y="9000"/>
                  </a:cubicBezTo>
                  <a:cubicBezTo>
                    <a:pt x="6" y="9000"/>
                    <a:pt x="0" y="8994"/>
                    <a:pt x="0" y="8987"/>
                  </a:cubicBezTo>
                  <a:lnTo>
                    <a:pt x="0" y="8812"/>
                  </a:lnTo>
                  <a:cubicBezTo>
                    <a:pt x="0" y="8805"/>
                    <a:pt x="6" y="8800"/>
                    <a:pt x="12" y="8800"/>
                  </a:cubicBezTo>
                  <a:cubicBezTo>
                    <a:pt x="19" y="8800"/>
                    <a:pt x="25" y="8805"/>
                    <a:pt x="25" y="8812"/>
                  </a:cubicBezTo>
                  <a:close/>
                  <a:moveTo>
                    <a:pt x="25" y="9087"/>
                  </a:moveTo>
                  <a:lnTo>
                    <a:pt x="25" y="9262"/>
                  </a:lnTo>
                  <a:cubicBezTo>
                    <a:pt x="25" y="9269"/>
                    <a:pt x="19" y="9275"/>
                    <a:pt x="12" y="9275"/>
                  </a:cubicBezTo>
                  <a:cubicBezTo>
                    <a:pt x="6" y="9275"/>
                    <a:pt x="0" y="9269"/>
                    <a:pt x="0" y="9262"/>
                  </a:cubicBezTo>
                  <a:lnTo>
                    <a:pt x="0" y="9087"/>
                  </a:lnTo>
                  <a:cubicBezTo>
                    <a:pt x="0" y="9080"/>
                    <a:pt x="6" y="9075"/>
                    <a:pt x="12" y="9075"/>
                  </a:cubicBezTo>
                  <a:cubicBezTo>
                    <a:pt x="19" y="9075"/>
                    <a:pt x="25" y="9080"/>
                    <a:pt x="25" y="9087"/>
                  </a:cubicBezTo>
                  <a:close/>
                  <a:moveTo>
                    <a:pt x="25" y="9362"/>
                  </a:moveTo>
                  <a:lnTo>
                    <a:pt x="25" y="9537"/>
                  </a:lnTo>
                  <a:cubicBezTo>
                    <a:pt x="25" y="9544"/>
                    <a:pt x="19" y="9550"/>
                    <a:pt x="12" y="9550"/>
                  </a:cubicBezTo>
                  <a:cubicBezTo>
                    <a:pt x="6" y="9550"/>
                    <a:pt x="0" y="9544"/>
                    <a:pt x="0" y="9537"/>
                  </a:cubicBezTo>
                  <a:lnTo>
                    <a:pt x="0" y="9362"/>
                  </a:lnTo>
                  <a:cubicBezTo>
                    <a:pt x="0" y="9355"/>
                    <a:pt x="6" y="9350"/>
                    <a:pt x="12" y="9350"/>
                  </a:cubicBezTo>
                  <a:cubicBezTo>
                    <a:pt x="19" y="9350"/>
                    <a:pt x="25" y="9355"/>
                    <a:pt x="25" y="9362"/>
                  </a:cubicBezTo>
                  <a:close/>
                  <a:moveTo>
                    <a:pt x="25" y="9637"/>
                  </a:moveTo>
                  <a:lnTo>
                    <a:pt x="25" y="9812"/>
                  </a:lnTo>
                  <a:cubicBezTo>
                    <a:pt x="25" y="9819"/>
                    <a:pt x="19" y="9825"/>
                    <a:pt x="12" y="9825"/>
                  </a:cubicBezTo>
                  <a:cubicBezTo>
                    <a:pt x="6" y="9825"/>
                    <a:pt x="0" y="9819"/>
                    <a:pt x="0" y="9812"/>
                  </a:cubicBezTo>
                  <a:lnTo>
                    <a:pt x="0" y="9637"/>
                  </a:lnTo>
                  <a:cubicBezTo>
                    <a:pt x="0" y="9630"/>
                    <a:pt x="6" y="9625"/>
                    <a:pt x="12" y="9625"/>
                  </a:cubicBezTo>
                  <a:cubicBezTo>
                    <a:pt x="19" y="9625"/>
                    <a:pt x="25" y="9630"/>
                    <a:pt x="25" y="9637"/>
                  </a:cubicBezTo>
                  <a:close/>
                  <a:moveTo>
                    <a:pt x="25" y="9912"/>
                  </a:moveTo>
                  <a:lnTo>
                    <a:pt x="25" y="10087"/>
                  </a:lnTo>
                  <a:cubicBezTo>
                    <a:pt x="25" y="10094"/>
                    <a:pt x="19" y="10100"/>
                    <a:pt x="12" y="10100"/>
                  </a:cubicBezTo>
                  <a:cubicBezTo>
                    <a:pt x="6" y="10100"/>
                    <a:pt x="0" y="10094"/>
                    <a:pt x="0" y="10087"/>
                  </a:cubicBezTo>
                  <a:lnTo>
                    <a:pt x="0" y="9912"/>
                  </a:lnTo>
                  <a:cubicBezTo>
                    <a:pt x="0" y="9905"/>
                    <a:pt x="6" y="9900"/>
                    <a:pt x="12" y="9900"/>
                  </a:cubicBezTo>
                  <a:cubicBezTo>
                    <a:pt x="19" y="9900"/>
                    <a:pt x="25" y="9905"/>
                    <a:pt x="25" y="9912"/>
                  </a:cubicBezTo>
                  <a:close/>
                  <a:moveTo>
                    <a:pt x="25" y="10187"/>
                  </a:moveTo>
                  <a:lnTo>
                    <a:pt x="25" y="10362"/>
                  </a:lnTo>
                  <a:cubicBezTo>
                    <a:pt x="25" y="10369"/>
                    <a:pt x="19" y="10375"/>
                    <a:pt x="12" y="10375"/>
                  </a:cubicBezTo>
                  <a:cubicBezTo>
                    <a:pt x="6" y="10375"/>
                    <a:pt x="0" y="10369"/>
                    <a:pt x="0" y="10362"/>
                  </a:cubicBezTo>
                  <a:lnTo>
                    <a:pt x="0" y="10187"/>
                  </a:lnTo>
                  <a:cubicBezTo>
                    <a:pt x="0" y="10180"/>
                    <a:pt x="6" y="10175"/>
                    <a:pt x="12" y="10175"/>
                  </a:cubicBezTo>
                  <a:cubicBezTo>
                    <a:pt x="19" y="10175"/>
                    <a:pt x="25" y="10180"/>
                    <a:pt x="25" y="10187"/>
                  </a:cubicBezTo>
                  <a:close/>
                  <a:moveTo>
                    <a:pt x="25" y="10462"/>
                  </a:moveTo>
                  <a:lnTo>
                    <a:pt x="25" y="10637"/>
                  </a:lnTo>
                  <a:cubicBezTo>
                    <a:pt x="25" y="10644"/>
                    <a:pt x="19" y="10650"/>
                    <a:pt x="12" y="10650"/>
                  </a:cubicBezTo>
                  <a:cubicBezTo>
                    <a:pt x="6" y="10650"/>
                    <a:pt x="0" y="10644"/>
                    <a:pt x="0" y="10637"/>
                  </a:cubicBezTo>
                  <a:lnTo>
                    <a:pt x="0" y="10462"/>
                  </a:lnTo>
                  <a:cubicBezTo>
                    <a:pt x="0" y="10455"/>
                    <a:pt x="6" y="10450"/>
                    <a:pt x="12" y="10450"/>
                  </a:cubicBezTo>
                  <a:cubicBezTo>
                    <a:pt x="19" y="10450"/>
                    <a:pt x="25" y="10455"/>
                    <a:pt x="25" y="10462"/>
                  </a:cubicBezTo>
                  <a:close/>
                  <a:moveTo>
                    <a:pt x="25" y="10737"/>
                  </a:moveTo>
                  <a:lnTo>
                    <a:pt x="25" y="10912"/>
                  </a:lnTo>
                  <a:cubicBezTo>
                    <a:pt x="25" y="10919"/>
                    <a:pt x="19" y="10925"/>
                    <a:pt x="12" y="10925"/>
                  </a:cubicBezTo>
                  <a:cubicBezTo>
                    <a:pt x="6" y="10925"/>
                    <a:pt x="0" y="10919"/>
                    <a:pt x="0" y="10912"/>
                  </a:cubicBezTo>
                  <a:lnTo>
                    <a:pt x="0" y="10737"/>
                  </a:lnTo>
                  <a:cubicBezTo>
                    <a:pt x="0" y="10730"/>
                    <a:pt x="6" y="10725"/>
                    <a:pt x="12" y="10725"/>
                  </a:cubicBezTo>
                  <a:cubicBezTo>
                    <a:pt x="19" y="10725"/>
                    <a:pt x="25" y="10730"/>
                    <a:pt x="25" y="10737"/>
                  </a:cubicBezTo>
                  <a:close/>
                  <a:moveTo>
                    <a:pt x="25" y="11012"/>
                  </a:moveTo>
                  <a:lnTo>
                    <a:pt x="25" y="11187"/>
                  </a:lnTo>
                  <a:cubicBezTo>
                    <a:pt x="25" y="11194"/>
                    <a:pt x="19" y="11200"/>
                    <a:pt x="12" y="11200"/>
                  </a:cubicBezTo>
                  <a:cubicBezTo>
                    <a:pt x="6" y="11200"/>
                    <a:pt x="0" y="11194"/>
                    <a:pt x="0" y="11187"/>
                  </a:cubicBezTo>
                  <a:lnTo>
                    <a:pt x="0" y="11012"/>
                  </a:lnTo>
                  <a:cubicBezTo>
                    <a:pt x="0" y="11005"/>
                    <a:pt x="6" y="11000"/>
                    <a:pt x="12" y="11000"/>
                  </a:cubicBezTo>
                  <a:cubicBezTo>
                    <a:pt x="19" y="11000"/>
                    <a:pt x="25" y="11005"/>
                    <a:pt x="25" y="11012"/>
                  </a:cubicBezTo>
                  <a:close/>
                  <a:moveTo>
                    <a:pt x="25" y="11287"/>
                  </a:moveTo>
                  <a:lnTo>
                    <a:pt x="25" y="11462"/>
                  </a:lnTo>
                  <a:cubicBezTo>
                    <a:pt x="25" y="11469"/>
                    <a:pt x="19" y="11475"/>
                    <a:pt x="12" y="11475"/>
                  </a:cubicBezTo>
                  <a:cubicBezTo>
                    <a:pt x="6" y="11475"/>
                    <a:pt x="0" y="11469"/>
                    <a:pt x="0" y="11462"/>
                  </a:cubicBezTo>
                  <a:lnTo>
                    <a:pt x="0" y="11287"/>
                  </a:lnTo>
                  <a:cubicBezTo>
                    <a:pt x="0" y="11280"/>
                    <a:pt x="6" y="11275"/>
                    <a:pt x="12" y="11275"/>
                  </a:cubicBezTo>
                  <a:cubicBezTo>
                    <a:pt x="19" y="11275"/>
                    <a:pt x="25" y="11280"/>
                    <a:pt x="25" y="11287"/>
                  </a:cubicBezTo>
                  <a:close/>
                  <a:moveTo>
                    <a:pt x="25" y="11562"/>
                  </a:moveTo>
                  <a:lnTo>
                    <a:pt x="25" y="11737"/>
                  </a:lnTo>
                  <a:cubicBezTo>
                    <a:pt x="25" y="11744"/>
                    <a:pt x="19" y="11750"/>
                    <a:pt x="12" y="11750"/>
                  </a:cubicBezTo>
                  <a:cubicBezTo>
                    <a:pt x="6" y="11750"/>
                    <a:pt x="0" y="11744"/>
                    <a:pt x="0" y="11737"/>
                  </a:cubicBezTo>
                  <a:lnTo>
                    <a:pt x="0" y="11562"/>
                  </a:lnTo>
                  <a:cubicBezTo>
                    <a:pt x="0" y="11555"/>
                    <a:pt x="6" y="11550"/>
                    <a:pt x="12" y="11550"/>
                  </a:cubicBezTo>
                  <a:cubicBezTo>
                    <a:pt x="19" y="11550"/>
                    <a:pt x="25" y="11555"/>
                    <a:pt x="25" y="11562"/>
                  </a:cubicBezTo>
                  <a:close/>
                  <a:moveTo>
                    <a:pt x="25" y="11837"/>
                  </a:moveTo>
                  <a:lnTo>
                    <a:pt x="25" y="12012"/>
                  </a:lnTo>
                  <a:cubicBezTo>
                    <a:pt x="25" y="12019"/>
                    <a:pt x="19" y="12025"/>
                    <a:pt x="12" y="12025"/>
                  </a:cubicBezTo>
                  <a:cubicBezTo>
                    <a:pt x="6" y="12025"/>
                    <a:pt x="0" y="12019"/>
                    <a:pt x="0" y="12012"/>
                  </a:cubicBezTo>
                  <a:lnTo>
                    <a:pt x="0" y="11837"/>
                  </a:lnTo>
                  <a:cubicBezTo>
                    <a:pt x="0" y="11830"/>
                    <a:pt x="6" y="11825"/>
                    <a:pt x="12" y="11825"/>
                  </a:cubicBezTo>
                  <a:cubicBezTo>
                    <a:pt x="19" y="11825"/>
                    <a:pt x="25" y="11830"/>
                    <a:pt x="25" y="11837"/>
                  </a:cubicBezTo>
                  <a:close/>
                  <a:moveTo>
                    <a:pt x="25" y="12112"/>
                  </a:moveTo>
                  <a:lnTo>
                    <a:pt x="25" y="12287"/>
                  </a:lnTo>
                  <a:cubicBezTo>
                    <a:pt x="25" y="12294"/>
                    <a:pt x="19" y="12300"/>
                    <a:pt x="12" y="12300"/>
                  </a:cubicBezTo>
                  <a:cubicBezTo>
                    <a:pt x="6" y="12300"/>
                    <a:pt x="0" y="12294"/>
                    <a:pt x="0" y="12287"/>
                  </a:cubicBezTo>
                  <a:lnTo>
                    <a:pt x="0" y="12112"/>
                  </a:lnTo>
                  <a:cubicBezTo>
                    <a:pt x="0" y="12105"/>
                    <a:pt x="6" y="12100"/>
                    <a:pt x="12" y="12100"/>
                  </a:cubicBezTo>
                  <a:cubicBezTo>
                    <a:pt x="19" y="12100"/>
                    <a:pt x="25" y="12105"/>
                    <a:pt x="25" y="12112"/>
                  </a:cubicBezTo>
                  <a:close/>
                  <a:moveTo>
                    <a:pt x="25" y="12387"/>
                  </a:moveTo>
                  <a:lnTo>
                    <a:pt x="25" y="12562"/>
                  </a:lnTo>
                  <a:cubicBezTo>
                    <a:pt x="25" y="12569"/>
                    <a:pt x="19" y="12575"/>
                    <a:pt x="12" y="12575"/>
                  </a:cubicBezTo>
                  <a:cubicBezTo>
                    <a:pt x="6" y="12575"/>
                    <a:pt x="0" y="12569"/>
                    <a:pt x="0" y="12562"/>
                  </a:cubicBezTo>
                  <a:lnTo>
                    <a:pt x="0" y="12387"/>
                  </a:lnTo>
                  <a:cubicBezTo>
                    <a:pt x="0" y="12380"/>
                    <a:pt x="6" y="12375"/>
                    <a:pt x="12" y="12375"/>
                  </a:cubicBezTo>
                  <a:cubicBezTo>
                    <a:pt x="19" y="12375"/>
                    <a:pt x="25" y="12380"/>
                    <a:pt x="25" y="12387"/>
                  </a:cubicBezTo>
                  <a:close/>
                  <a:moveTo>
                    <a:pt x="25" y="12662"/>
                  </a:moveTo>
                  <a:lnTo>
                    <a:pt x="25" y="12837"/>
                  </a:lnTo>
                  <a:cubicBezTo>
                    <a:pt x="25" y="12844"/>
                    <a:pt x="19" y="12850"/>
                    <a:pt x="12" y="12850"/>
                  </a:cubicBezTo>
                  <a:cubicBezTo>
                    <a:pt x="6" y="12850"/>
                    <a:pt x="0" y="12844"/>
                    <a:pt x="0" y="12837"/>
                  </a:cubicBezTo>
                  <a:lnTo>
                    <a:pt x="0" y="12662"/>
                  </a:lnTo>
                  <a:cubicBezTo>
                    <a:pt x="0" y="12655"/>
                    <a:pt x="6" y="12650"/>
                    <a:pt x="12" y="12650"/>
                  </a:cubicBezTo>
                  <a:cubicBezTo>
                    <a:pt x="19" y="12650"/>
                    <a:pt x="25" y="12655"/>
                    <a:pt x="25" y="12662"/>
                  </a:cubicBezTo>
                  <a:close/>
                  <a:moveTo>
                    <a:pt x="25" y="12937"/>
                  </a:moveTo>
                  <a:lnTo>
                    <a:pt x="25" y="13112"/>
                  </a:lnTo>
                  <a:cubicBezTo>
                    <a:pt x="25" y="13119"/>
                    <a:pt x="19" y="13125"/>
                    <a:pt x="12" y="13125"/>
                  </a:cubicBezTo>
                  <a:cubicBezTo>
                    <a:pt x="6" y="13125"/>
                    <a:pt x="0" y="13119"/>
                    <a:pt x="0" y="13112"/>
                  </a:cubicBezTo>
                  <a:lnTo>
                    <a:pt x="0" y="12937"/>
                  </a:lnTo>
                  <a:cubicBezTo>
                    <a:pt x="0" y="12930"/>
                    <a:pt x="6" y="12925"/>
                    <a:pt x="12" y="12925"/>
                  </a:cubicBezTo>
                  <a:cubicBezTo>
                    <a:pt x="19" y="12925"/>
                    <a:pt x="25" y="12930"/>
                    <a:pt x="25" y="12937"/>
                  </a:cubicBezTo>
                  <a:close/>
                  <a:moveTo>
                    <a:pt x="25" y="13212"/>
                  </a:moveTo>
                  <a:lnTo>
                    <a:pt x="25" y="13387"/>
                  </a:lnTo>
                  <a:cubicBezTo>
                    <a:pt x="25" y="13394"/>
                    <a:pt x="19" y="13400"/>
                    <a:pt x="12" y="13400"/>
                  </a:cubicBezTo>
                  <a:cubicBezTo>
                    <a:pt x="6" y="13400"/>
                    <a:pt x="0" y="13394"/>
                    <a:pt x="0" y="13387"/>
                  </a:cubicBezTo>
                  <a:lnTo>
                    <a:pt x="0" y="13212"/>
                  </a:lnTo>
                  <a:cubicBezTo>
                    <a:pt x="0" y="13205"/>
                    <a:pt x="6" y="13200"/>
                    <a:pt x="12" y="13200"/>
                  </a:cubicBezTo>
                  <a:cubicBezTo>
                    <a:pt x="19" y="13200"/>
                    <a:pt x="25" y="13205"/>
                    <a:pt x="25" y="13212"/>
                  </a:cubicBezTo>
                  <a:close/>
                  <a:moveTo>
                    <a:pt x="25" y="13487"/>
                  </a:moveTo>
                  <a:lnTo>
                    <a:pt x="25" y="13550"/>
                  </a:lnTo>
                  <a:cubicBezTo>
                    <a:pt x="25" y="13557"/>
                    <a:pt x="19" y="13562"/>
                    <a:pt x="12" y="13562"/>
                  </a:cubicBezTo>
                  <a:cubicBezTo>
                    <a:pt x="6" y="13562"/>
                    <a:pt x="0" y="13557"/>
                    <a:pt x="0" y="13550"/>
                  </a:cubicBezTo>
                  <a:lnTo>
                    <a:pt x="0" y="13487"/>
                  </a:lnTo>
                  <a:cubicBezTo>
                    <a:pt x="0" y="13480"/>
                    <a:pt x="6" y="13475"/>
                    <a:pt x="12" y="13475"/>
                  </a:cubicBezTo>
                  <a:cubicBezTo>
                    <a:pt x="19" y="13475"/>
                    <a:pt x="25" y="13480"/>
                    <a:pt x="25" y="13487"/>
                  </a:cubicBezTo>
                  <a:close/>
                </a:path>
              </a:pathLst>
            </a:custGeom>
            <a:solidFill>
              <a:srgbClr val="DDDDDD"/>
            </a:solidFill>
            <a:ln w="3175" cap="flat">
              <a:solidFill>
                <a:srgbClr val="DDDDDD"/>
              </a:solidFill>
              <a:prstDash val="solid"/>
              <a:bevel/>
              <a:headEnd/>
              <a:tailEnd/>
            </a:ln>
          </p:spPr>
          <p:txBody>
            <a:bodyPr/>
            <a:lstStyle/>
            <a:p>
              <a:endParaRPr lang="en-US"/>
            </a:p>
          </p:txBody>
        </p:sp>
        <p:sp>
          <p:nvSpPr>
            <p:cNvPr id="42" name="Freeform 158"/>
            <p:cNvSpPr>
              <a:spLocks noEditPoints="1"/>
            </p:cNvSpPr>
            <p:nvPr/>
          </p:nvSpPr>
          <p:spPr bwMode="auto">
            <a:xfrm>
              <a:off x="5648325" y="1433513"/>
              <a:ext cx="9525" cy="5006975"/>
            </a:xfrm>
            <a:custGeom>
              <a:avLst/>
              <a:gdLst>
                <a:gd name="T0" fmla="*/ 2147483647 w 25"/>
                <a:gd name="T1" fmla="*/ 0 h 13562"/>
                <a:gd name="T2" fmla="*/ 0 w 25"/>
                <a:gd name="T3" fmla="*/ 2147483647 h 13562"/>
                <a:gd name="T4" fmla="*/ 0 w 25"/>
                <a:gd name="T5" fmla="*/ 2147483647 h 13562"/>
                <a:gd name="T6" fmla="*/ 2147483647 w 25"/>
                <a:gd name="T7" fmla="*/ 2147483647 h 13562"/>
                <a:gd name="T8" fmla="*/ 2147483647 w 25"/>
                <a:gd name="T9" fmla="*/ 2147483647 h 13562"/>
                <a:gd name="T10" fmla="*/ 2147483647 w 25"/>
                <a:gd name="T11" fmla="*/ 2147483647 h 13562"/>
                <a:gd name="T12" fmla="*/ 2147483647 w 25"/>
                <a:gd name="T13" fmla="*/ 2147483647 h 13562"/>
                <a:gd name="T14" fmla="*/ 2147483647 w 25"/>
                <a:gd name="T15" fmla="*/ 2147483647 h 13562"/>
                <a:gd name="T16" fmla="*/ 0 w 25"/>
                <a:gd name="T17" fmla="*/ 2147483647 h 13562"/>
                <a:gd name="T18" fmla="*/ 0 w 25"/>
                <a:gd name="T19" fmla="*/ 2147483647 h 13562"/>
                <a:gd name="T20" fmla="*/ 2147483647 w 25"/>
                <a:gd name="T21" fmla="*/ 2147483647 h 13562"/>
                <a:gd name="T22" fmla="*/ 2147483647 w 25"/>
                <a:gd name="T23" fmla="*/ 2147483647 h 13562"/>
                <a:gd name="T24" fmla="*/ 2147483647 w 25"/>
                <a:gd name="T25" fmla="*/ 2147483647 h 13562"/>
                <a:gd name="T26" fmla="*/ 2147483647 w 25"/>
                <a:gd name="T27" fmla="*/ 2147483647 h 13562"/>
                <a:gd name="T28" fmla="*/ 2147483647 w 25"/>
                <a:gd name="T29" fmla="*/ 2147483647 h 13562"/>
                <a:gd name="T30" fmla="*/ 0 w 25"/>
                <a:gd name="T31" fmla="*/ 2147483647 h 13562"/>
                <a:gd name="T32" fmla="*/ 0 w 25"/>
                <a:gd name="T33" fmla="*/ 2147483647 h 13562"/>
                <a:gd name="T34" fmla="*/ 2147483647 w 25"/>
                <a:gd name="T35" fmla="*/ 2147483647 h 13562"/>
                <a:gd name="T36" fmla="*/ 2147483647 w 25"/>
                <a:gd name="T37" fmla="*/ 2147483647 h 13562"/>
                <a:gd name="T38" fmla="*/ 2147483647 w 25"/>
                <a:gd name="T39" fmla="*/ 2147483647 h 13562"/>
                <a:gd name="T40" fmla="*/ 2147483647 w 25"/>
                <a:gd name="T41" fmla="*/ 2147483647 h 13562"/>
                <a:gd name="T42" fmla="*/ 2147483647 w 25"/>
                <a:gd name="T43" fmla="*/ 2147483647 h 13562"/>
                <a:gd name="T44" fmla="*/ 0 w 25"/>
                <a:gd name="T45" fmla="*/ 2147483647 h 13562"/>
                <a:gd name="T46" fmla="*/ 0 w 25"/>
                <a:gd name="T47" fmla="*/ 2147483647 h 13562"/>
                <a:gd name="T48" fmla="*/ 2147483647 w 25"/>
                <a:gd name="T49" fmla="*/ 2147483647 h 13562"/>
                <a:gd name="T50" fmla="*/ 2147483647 w 25"/>
                <a:gd name="T51" fmla="*/ 2147483647 h 13562"/>
                <a:gd name="T52" fmla="*/ 2147483647 w 25"/>
                <a:gd name="T53" fmla="*/ 2147483647 h 13562"/>
                <a:gd name="T54" fmla="*/ 2147483647 w 25"/>
                <a:gd name="T55" fmla="*/ 2147483647 h 13562"/>
                <a:gd name="T56" fmla="*/ 2147483647 w 25"/>
                <a:gd name="T57" fmla="*/ 2147483647 h 13562"/>
                <a:gd name="T58" fmla="*/ 0 w 25"/>
                <a:gd name="T59" fmla="*/ 2147483647 h 13562"/>
                <a:gd name="T60" fmla="*/ 0 w 25"/>
                <a:gd name="T61" fmla="*/ 2147483647 h 13562"/>
                <a:gd name="T62" fmla="*/ 2147483647 w 25"/>
                <a:gd name="T63" fmla="*/ 2147483647 h 13562"/>
                <a:gd name="T64" fmla="*/ 2147483647 w 25"/>
                <a:gd name="T65" fmla="*/ 2147483647 h 13562"/>
                <a:gd name="T66" fmla="*/ 2147483647 w 25"/>
                <a:gd name="T67" fmla="*/ 2147483647 h 13562"/>
                <a:gd name="T68" fmla="*/ 2147483647 w 25"/>
                <a:gd name="T69" fmla="*/ 2147483647 h 13562"/>
                <a:gd name="T70" fmla="*/ 2147483647 w 25"/>
                <a:gd name="T71" fmla="*/ 2147483647 h 13562"/>
                <a:gd name="T72" fmla="*/ 0 w 25"/>
                <a:gd name="T73" fmla="*/ 2147483647 h 13562"/>
                <a:gd name="T74" fmla="*/ 0 w 25"/>
                <a:gd name="T75" fmla="*/ 2147483647 h 13562"/>
                <a:gd name="T76" fmla="*/ 2147483647 w 25"/>
                <a:gd name="T77" fmla="*/ 2147483647 h 13562"/>
                <a:gd name="T78" fmla="*/ 2147483647 w 25"/>
                <a:gd name="T79" fmla="*/ 2147483647 h 13562"/>
                <a:gd name="T80" fmla="*/ 2147483647 w 25"/>
                <a:gd name="T81" fmla="*/ 2147483647 h 13562"/>
                <a:gd name="T82" fmla="*/ 2147483647 w 25"/>
                <a:gd name="T83" fmla="*/ 2147483647 h 13562"/>
                <a:gd name="T84" fmla="*/ 2147483647 w 25"/>
                <a:gd name="T85" fmla="*/ 2147483647 h 13562"/>
                <a:gd name="T86" fmla="*/ 0 w 25"/>
                <a:gd name="T87" fmla="*/ 2147483647 h 13562"/>
                <a:gd name="T88" fmla="*/ 0 w 25"/>
                <a:gd name="T89" fmla="*/ 2147483647 h 13562"/>
                <a:gd name="T90" fmla="*/ 2147483647 w 25"/>
                <a:gd name="T91" fmla="*/ 2147483647 h 13562"/>
                <a:gd name="T92" fmla="*/ 2147483647 w 25"/>
                <a:gd name="T93" fmla="*/ 2147483647 h 13562"/>
                <a:gd name="T94" fmla="*/ 2147483647 w 25"/>
                <a:gd name="T95" fmla="*/ 2147483647 h 13562"/>
                <a:gd name="T96" fmla="*/ 2147483647 w 25"/>
                <a:gd name="T97" fmla="*/ 2147483647 h 13562"/>
                <a:gd name="T98" fmla="*/ 2147483647 w 25"/>
                <a:gd name="T99" fmla="*/ 2147483647 h 13562"/>
                <a:gd name="T100" fmla="*/ 0 w 25"/>
                <a:gd name="T101" fmla="*/ 2147483647 h 13562"/>
                <a:gd name="T102" fmla="*/ 0 w 25"/>
                <a:gd name="T103" fmla="*/ 2147483647 h 13562"/>
                <a:gd name="T104" fmla="*/ 2147483647 w 25"/>
                <a:gd name="T105" fmla="*/ 2147483647 h 13562"/>
                <a:gd name="T106" fmla="*/ 2147483647 w 25"/>
                <a:gd name="T107" fmla="*/ 2147483647 h 13562"/>
                <a:gd name="T108" fmla="*/ 2147483647 w 25"/>
                <a:gd name="T109" fmla="*/ 2147483647 h 13562"/>
                <a:gd name="T110" fmla="*/ 2147483647 w 25"/>
                <a:gd name="T111" fmla="*/ 2147483647 h 13562"/>
                <a:gd name="T112" fmla="*/ 2147483647 w 25"/>
                <a:gd name="T113" fmla="*/ 2147483647 h 13562"/>
                <a:gd name="T114" fmla="*/ 0 w 25"/>
                <a:gd name="T115" fmla="*/ 2147483647 h 1356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5"/>
                <a:gd name="T175" fmla="*/ 0 h 13562"/>
                <a:gd name="T176" fmla="*/ 25 w 25"/>
                <a:gd name="T177" fmla="*/ 13562 h 1356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5" h="13562">
                  <a:moveTo>
                    <a:pt x="25" y="12"/>
                  </a:moveTo>
                  <a:lnTo>
                    <a:pt x="25" y="187"/>
                  </a:lnTo>
                  <a:cubicBezTo>
                    <a:pt x="25" y="194"/>
                    <a:pt x="19" y="200"/>
                    <a:pt x="12" y="200"/>
                  </a:cubicBezTo>
                  <a:cubicBezTo>
                    <a:pt x="6" y="200"/>
                    <a:pt x="0" y="194"/>
                    <a:pt x="0" y="187"/>
                  </a:cubicBezTo>
                  <a:lnTo>
                    <a:pt x="0" y="12"/>
                  </a:lnTo>
                  <a:cubicBezTo>
                    <a:pt x="0" y="5"/>
                    <a:pt x="6" y="0"/>
                    <a:pt x="12" y="0"/>
                  </a:cubicBezTo>
                  <a:cubicBezTo>
                    <a:pt x="19" y="0"/>
                    <a:pt x="25" y="5"/>
                    <a:pt x="25" y="12"/>
                  </a:cubicBezTo>
                  <a:close/>
                  <a:moveTo>
                    <a:pt x="25" y="287"/>
                  </a:moveTo>
                  <a:lnTo>
                    <a:pt x="25" y="462"/>
                  </a:lnTo>
                  <a:cubicBezTo>
                    <a:pt x="25" y="469"/>
                    <a:pt x="19" y="475"/>
                    <a:pt x="12" y="475"/>
                  </a:cubicBezTo>
                  <a:cubicBezTo>
                    <a:pt x="6" y="475"/>
                    <a:pt x="0" y="469"/>
                    <a:pt x="0" y="462"/>
                  </a:cubicBezTo>
                  <a:lnTo>
                    <a:pt x="0" y="287"/>
                  </a:lnTo>
                  <a:cubicBezTo>
                    <a:pt x="0" y="280"/>
                    <a:pt x="6" y="275"/>
                    <a:pt x="12" y="275"/>
                  </a:cubicBezTo>
                  <a:cubicBezTo>
                    <a:pt x="19" y="275"/>
                    <a:pt x="25" y="280"/>
                    <a:pt x="25" y="287"/>
                  </a:cubicBezTo>
                  <a:close/>
                  <a:moveTo>
                    <a:pt x="25" y="562"/>
                  </a:moveTo>
                  <a:lnTo>
                    <a:pt x="25" y="737"/>
                  </a:lnTo>
                  <a:cubicBezTo>
                    <a:pt x="25" y="744"/>
                    <a:pt x="19" y="750"/>
                    <a:pt x="12" y="750"/>
                  </a:cubicBezTo>
                  <a:cubicBezTo>
                    <a:pt x="6" y="750"/>
                    <a:pt x="0" y="744"/>
                    <a:pt x="0" y="737"/>
                  </a:cubicBezTo>
                  <a:lnTo>
                    <a:pt x="0" y="562"/>
                  </a:lnTo>
                  <a:cubicBezTo>
                    <a:pt x="0" y="555"/>
                    <a:pt x="6" y="550"/>
                    <a:pt x="12" y="550"/>
                  </a:cubicBezTo>
                  <a:cubicBezTo>
                    <a:pt x="19" y="550"/>
                    <a:pt x="25" y="555"/>
                    <a:pt x="25" y="562"/>
                  </a:cubicBezTo>
                  <a:close/>
                  <a:moveTo>
                    <a:pt x="25" y="837"/>
                  </a:moveTo>
                  <a:lnTo>
                    <a:pt x="25" y="1012"/>
                  </a:lnTo>
                  <a:cubicBezTo>
                    <a:pt x="25" y="1019"/>
                    <a:pt x="19" y="1025"/>
                    <a:pt x="12" y="1025"/>
                  </a:cubicBezTo>
                  <a:cubicBezTo>
                    <a:pt x="6" y="1025"/>
                    <a:pt x="0" y="1019"/>
                    <a:pt x="0" y="1012"/>
                  </a:cubicBezTo>
                  <a:lnTo>
                    <a:pt x="0" y="837"/>
                  </a:lnTo>
                  <a:cubicBezTo>
                    <a:pt x="0" y="830"/>
                    <a:pt x="6" y="825"/>
                    <a:pt x="12" y="825"/>
                  </a:cubicBezTo>
                  <a:cubicBezTo>
                    <a:pt x="19" y="825"/>
                    <a:pt x="25" y="830"/>
                    <a:pt x="25" y="837"/>
                  </a:cubicBezTo>
                  <a:close/>
                  <a:moveTo>
                    <a:pt x="25" y="1112"/>
                  </a:moveTo>
                  <a:lnTo>
                    <a:pt x="25" y="1287"/>
                  </a:lnTo>
                  <a:cubicBezTo>
                    <a:pt x="25" y="1294"/>
                    <a:pt x="19" y="1300"/>
                    <a:pt x="12" y="1300"/>
                  </a:cubicBezTo>
                  <a:cubicBezTo>
                    <a:pt x="6" y="1300"/>
                    <a:pt x="0" y="1294"/>
                    <a:pt x="0" y="1287"/>
                  </a:cubicBezTo>
                  <a:lnTo>
                    <a:pt x="0" y="1112"/>
                  </a:lnTo>
                  <a:cubicBezTo>
                    <a:pt x="0" y="1105"/>
                    <a:pt x="6" y="1100"/>
                    <a:pt x="12" y="1100"/>
                  </a:cubicBezTo>
                  <a:cubicBezTo>
                    <a:pt x="19" y="1100"/>
                    <a:pt x="25" y="1105"/>
                    <a:pt x="25" y="1112"/>
                  </a:cubicBezTo>
                  <a:close/>
                  <a:moveTo>
                    <a:pt x="25" y="1387"/>
                  </a:moveTo>
                  <a:lnTo>
                    <a:pt x="25" y="1562"/>
                  </a:lnTo>
                  <a:cubicBezTo>
                    <a:pt x="25" y="1569"/>
                    <a:pt x="19" y="1575"/>
                    <a:pt x="12" y="1575"/>
                  </a:cubicBezTo>
                  <a:cubicBezTo>
                    <a:pt x="6" y="1575"/>
                    <a:pt x="0" y="1569"/>
                    <a:pt x="0" y="1562"/>
                  </a:cubicBezTo>
                  <a:lnTo>
                    <a:pt x="0" y="1387"/>
                  </a:lnTo>
                  <a:cubicBezTo>
                    <a:pt x="0" y="1380"/>
                    <a:pt x="6" y="1375"/>
                    <a:pt x="12" y="1375"/>
                  </a:cubicBezTo>
                  <a:cubicBezTo>
                    <a:pt x="19" y="1375"/>
                    <a:pt x="25" y="1380"/>
                    <a:pt x="25" y="1387"/>
                  </a:cubicBezTo>
                  <a:close/>
                  <a:moveTo>
                    <a:pt x="25" y="1662"/>
                  </a:moveTo>
                  <a:lnTo>
                    <a:pt x="25" y="1837"/>
                  </a:lnTo>
                  <a:cubicBezTo>
                    <a:pt x="25" y="1844"/>
                    <a:pt x="19" y="1850"/>
                    <a:pt x="12" y="1850"/>
                  </a:cubicBezTo>
                  <a:cubicBezTo>
                    <a:pt x="6" y="1850"/>
                    <a:pt x="0" y="1844"/>
                    <a:pt x="0" y="1837"/>
                  </a:cubicBezTo>
                  <a:lnTo>
                    <a:pt x="0" y="1662"/>
                  </a:lnTo>
                  <a:cubicBezTo>
                    <a:pt x="0" y="1655"/>
                    <a:pt x="6" y="1650"/>
                    <a:pt x="12" y="1650"/>
                  </a:cubicBezTo>
                  <a:cubicBezTo>
                    <a:pt x="19" y="1650"/>
                    <a:pt x="25" y="1655"/>
                    <a:pt x="25" y="1662"/>
                  </a:cubicBezTo>
                  <a:close/>
                  <a:moveTo>
                    <a:pt x="25" y="1937"/>
                  </a:moveTo>
                  <a:lnTo>
                    <a:pt x="25" y="2112"/>
                  </a:lnTo>
                  <a:cubicBezTo>
                    <a:pt x="25" y="2119"/>
                    <a:pt x="19" y="2125"/>
                    <a:pt x="12" y="2125"/>
                  </a:cubicBezTo>
                  <a:cubicBezTo>
                    <a:pt x="6" y="2125"/>
                    <a:pt x="0" y="2119"/>
                    <a:pt x="0" y="2112"/>
                  </a:cubicBezTo>
                  <a:lnTo>
                    <a:pt x="0" y="1937"/>
                  </a:lnTo>
                  <a:cubicBezTo>
                    <a:pt x="0" y="1930"/>
                    <a:pt x="6" y="1925"/>
                    <a:pt x="12" y="1925"/>
                  </a:cubicBezTo>
                  <a:cubicBezTo>
                    <a:pt x="19" y="1925"/>
                    <a:pt x="25" y="1930"/>
                    <a:pt x="25" y="1937"/>
                  </a:cubicBezTo>
                  <a:close/>
                  <a:moveTo>
                    <a:pt x="25" y="2212"/>
                  </a:moveTo>
                  <a:lnTo>
                    <a:pt x="25" y="2387"/>
                  </a:lnTo>
                  <a:cubicBezTo>
                    <a:pt x="25" y="2394"/>
                    <a:pt x="19" y="2400"/>
                    <a:pt x="12" y="2400"/>
                  </a:cubicBezTo>
                  <a:cubicBezTo>
                    <a:pt x="6" y="2400"/>
                    <a:pt x="0" y="2394"/>
                    <a:pt x="0" y="2387"/>
                  </a:cubicBezTo>
                  <a:lnTo>
                    <a:pt x="0" y="2212"/>
                  </a:lnTo>
                  <a:cubicBezTo>
                    <a:pt x="0" y="2205"/>
                    <a:pt x="6" y="2200"/>
                    <a:pt x="12" y="2200"/>
                  </a:cubicBezTo>
                  <a:cubicBezTo>
                    <a:pt x="19" y="2200"/>
                    <a:pt x="25" y="2205"/>
                    <a:pt x="25" y="2212"/>
                  </a:cubicBezTo>
                  <a:close/>
                  <a:moveTo>
                    <a:pt x="25" y="2487"/>
                  </a:moveTo>
                  <a:lnTo>
                    <a:pt x="25" y="2662"/>
                  </a:lnTo>
                  <a:cubicBezTo>
                    <a:pt x="25" y="2669"/>
                    <a:pt x="19" y="2675"/>
                    <a:pt x="12" y="2675"/>
                  </a:cubicBezTo>
                  <a:cubicBezTo>
                    <a:pt x="6" y="2675"/>
                    <a:pt x="0" y="2669"/>
                    <a:pt x="0" y="2662"/>
                  </a:cubicBezTo>
                  <a:lnTo>
                    <a:pt x="0" y="2487"/>
                  </a:lnTo>
                  <a:cubicBezTo>
                    <a:pt x="0" y="2480"/>
                    <a:pt x="6" y="2475"/>
                    <a:pt x="12" y="2475"/>
                  </a:cubicBezTo>
                  <a:cubicBezTo>
                    <a:pt x="19" y="2475"/>
                    <a:pt x="25" y="2480"/>
                    <a:pt x="25" y="2487"/>
                  </a:cubicBezTo>
                  <a:close/>
                  <a:moveTo>
                    <a:pt x="25" y="2762"/>
                  </a:moveTo>
                  <a:lnTo>
                    <a:pt x="25" y="2937"/>
                  </a:lnTo>
                  <a:cubicBezTo>
                    <a:pt x="25" y="2944"/>
                    <a:pt x="19" y="2950"/>
                    <a:pt x="12" y="2950"/>
                  </a:cubicBezTo>
                  <a:cubicBezTo>
                    <a:pt x="6" y="2950"/>
                    <a:pt x="0" y="2944"/>
                    <a:pt x="0" y="2937"/>
                  </a:cubicBezTo>
                  <a:lnTo>
                    <a:pt x="0" y="2762"/>
                  </a:lnTo>
                  <a:cubicBezTo>
                    <a:pt x="0" y="2755"/>
                    <a:pt x="6" y="2750"/>
                    <a:pt x="12" y="2750"/>
                  </a:cubicBezTo>
                  <a:cubicBezTo>
                    <a:pt x="19" y="2750"/>
                    <a:pt x="25" y="2755"/>
                    <a:pt x="25" y="2762"/>
                  </a:cubicBezTo>
                  <a:close/>
                  <a:moveTo>
                    <a:pt x="25" y="3037"/>
                  </a:moveTo>
                  <a:lnTo>
                    <a:pt x="25" y="3212"/>
                  </a:lnTo>
                  <a:cubicBezTo>
                    <a:pt x="25" y="3219"/>
                    <a:pt x="19" y="3225"/>
                    <a:pt x="12" y="3225"/>
                  </a:cubicBezTo>
                  <a:cubicBezTo>
                    <a:pt x="6" y="3225"/>
                    <a:pt x="0" y="3219"/>
                    <a:pt x="0" y="3212"/>
                  </a:cubicBezTo>
                  <a:lnTo>
                    <a:pt x="0" y="3037"/>
                  </a:lnTo>
                  <a:cubicBezTo>
                    <a:pt x="0" y="3030"/>
                    <a:pt x="6" y="3025"/>
                    <a:pt x="12" y="3025"/>
                  </a:cubicBezTo>
                  <a:cubicBezTo>
                    <a:pt x="19" y="3025"/>
                    <a:pt x="25" y="3030"/>
                    <a:pt x="25" y="3037"/>
                  </a:cubicBezTo>
                  <a:close/>
                  <a:moveTo>
                    <a:pt x="25" y="3312"/>
                  </a:moveTo>
                  <a:lnTo>
                    <a:pt x="25" y="3487"/>
                  </a:lnTo>
                  <a:cubicBezTo>
                    <a:pt x="25" y="3494"/>
                    <a:pt x="19" y="3500"/>
                    <a:pt x="12" y="3500"/>
                  </a:cubicBezTo>
                  <a:cubicBezTo>
                    <a:pt x="6" y="3500"/>
                    <a:pt x="0" y="3494"/>
                    <a:pt x="0" y="3487"/>
                  </a:cubicBezTo>
                  <a:lnTo>
                    <a:pt x="0" y="3312"/>
                  </a:lnTo>
                  <a:cubicBezTo>
                    <a:pt x="0" y="3305"/>
                    <a:pt x="6" y="3300"/>
                    <a:pt x="12" y="3300"/>
                  </a:cubicBezTo>
                  <a:cubicBezTo>
                    <a:pt x="19" y="3300"/>
                    <a:pt x="25" y="3305"/>
                    <a:pt x="25" y="3312"/>
                  </a:cubicBezTo>
                  <a:close/>
                  <a:moveTo>
                    <a:pt x="25" y="3587"/>
                  </a:moveTo>
                  <a:lnTo>
                    <a:pt x="25" y="3762"/>
                  </a:lnTo>
                  <a:cubicBezTo>
                    <a:pt x="25" y="3769"/>
                    <a:pt x="19" y="3775"/>
                    <a:pt x="12" y="3775"/>
                  </a:cubicBezTo>
                  <a:cubicBezTo>
                    <a:pt x="6" y="3775"/>
                    <a:pt x="0" y="3769"/>
                    <a:pt x="0" y="3762"/>
                  </a:cubicBezTo>
                  <a:lnTo>
                    <a:pt x="0" y="3587"/>
                  </a:lnTo>
                  <a:cubicBezTo>
                    <a:pt x="0" y="3580"/>
                    <a:pt x="6" y="3575"/>
                    <a:pt x="12" y="3575"/>
                  </a:cubicBezTo>
                  <a:cubicBezTo>
                    <a:pt x="19" y="3575"/>
                    <a:pt x="25" y="3580"/>
                    <a:pt x="25" y="3587"/>
                  </a:cubicBezTo>
                  <a:close/>
                  <a:moveTo>
                    <a:pt x="25" y="3862"/>
                  </a:moveTo>
                  <a:lnTo>
                    <a:pt x="25" y="4037"/>
                  </a:lnTo>
                  <a:cubicBezTo>
                    <a:pt x="25" y="4044"/>
                    <a:pt x="19" y="4050"/>
                    <a:pt x="12" y="4050"/>
                  </a:cubicBezTo>
                  <a:cubicBezTo>
                    <a:pt x="6" y="4050"/>
                    <a:pt x="0" y="4044"/>
                    <a:pt x="0" y="4037"/>
                  </a:cubicBezTo>
                  <a:lnTo>
                    <a:pt x="0" y="3862"/>
                  </a:lnTo>
                  <a:cubicBezTo>
                    <a:pt x="0" y="3855"/>
                    <a:pt x="6" y="3850"/>
                    <a:pt x="12" y="3850"/>
                  </a:cubicBezTo>
                  <a:cubicBezTo>
                    <a:pt x="19" y="3850"/>
                    <a:pt x="25" y="3855"/>
                    <a:pt x="25" y="3862"/>
                  </a:cubicBezTo>
                  <a:close/>
                  <a:moveTo>
                    <a:pt x="25" y="4137"/>
                  </a:moveTo>
                  <a:lnTo>
                    <a:pt x="25" y="4312"/>
                  </a:lnTo>
                  <a:cubicBezTo>
                    <a:pt x="25" y="4319"/>
                    <a:pt x="19" y="4325"/>
                    <a:pt x="12" y="4325"/>
                  </a:cubicBezTo>
                  <a:cubicBezTo>
                    <a:pt x="6" y="4325"/>
                    <a:pt x="0" y="4319"/>
                    <a:pt x="0" y="4312"/>
                  </a:cubicBezTo>
                  <a:lnTo>
                    <a:pt x="0" y="4137"/>
                  </a:lnTo>
                  <a:cubicBezTo>
                    <a:pt x="0" y="4130"/>
                    <a:pt x="6" y="4125"/>
                    <a:pt x="12" y="4125"/>
                  </a:cubicBezTo>
                  <a:cubicBezTo>
                    <a:pt x="19" y="4125"/>
                    <a:pt x="25" y="4130"/>
                    <a:pt x="25" y="4137"/>
                  </a:cubicBezTo>
                  <a:close/>
                  <a:moveTo>
                    <a:pt x="25" y="4412"/>
                  </a:moveTo>
                  <a:lnTo>
                    <a:pt x="25" y="4587"/>
                  </a:lnTo>
                  <a:cubicBezTo>
                    <a:pt x="25" y="4594"/>
                    <a:pt x="19" y="4600"/>
                    <a:pt x="12" y="4600"/>
                  </a:cubicBezTo>
                  <a:cubicBezTo>
                    <a:pt x="6" y="4600"/>
                    <a:pt x="0" y="4594"/>
                    <a:pt x="0" y="4587"/>
                  </a:cubicBezTo>
                  <a:lnTo>
                    <a:pt x="0" y="4412"/>
                  </a:lnTo>
                  <a:cubicBezTo>
                    <a:pt x="0" y="4405"/>
                    <a:pt x="6" y="4400"/>
                    <a:pt x="12" y="4400"/>
                  </a:cubicBezTo>
                  <a:cubicBezTo>
                    <a:pt x="19" y="4400"/>
                    <a:pt x="25" y="4405"/>
                    <a:pt x="25" y="4412"/>
                  </a:cubicBezTo>
                  <a:close/>
                  <a:moveTo>
                    <a:pt x="25" y="4687"/>
                  </a:moveTo>
                  <a:lnTo>
                    <a:pt x="25" y="4862"/>
                  </a:lnTo>
                  <a:cubicBezTo>
                    <a:pt x="25" y="4869"/>
                    <a:pt x="19" y="4875"/>
                    <a:pt x="12" y="4875"/>
                  </a:cubicBezTo>
                  <a:cubicBezTo>
                    <a:pt x="6" y="4875"/>
                    <a:pt x="0" y="4869"/>
                    <a:pt x="0" y="4862"/>
                  </a:cubicBezTo>
                  <a:lnTo>
                    <a:pt x="0" y="4687"/>
                  </a:lnTo>
                  <a:cubicBezTo>
                    <a:pt x="0" y="4680"/>
                    <a:pt x="6" y="4675"/>
                    <a:pt x="12" y="4675"/>
                  </a:cubicBezTo>
                  <a:cubicBezTo>
                    <a:pt x="19" y="4675"/>
                    <a:pt x="25" y="4680"/>
                    <a:pt x="25" y="4687"/>
                  </a:cubicBezTo>
                  <a:close/>
                  <a:moveTo>
                    <a:pt x="25" y="4962"/>
                  </a:moveTo>
                  <a:lnTo>
                    <a:pt x="25" y="5137"/>
                  </a:lnTo>
                  <a:cubicBezTo>
                    <a:pt x="25" y="5144"/>
                    <a:pt x="19" y="5150"/>
                    <a:pt x="12" y="5150"/>
                  </a:cubicBezTo>
                  <a:cubicBezTo>
                    <a:pt x="6" y="5150"/>
                    <a:pt x="0" y="5144"/>
                    <a:pt x="0" y="5137"/>
                  </a:cubicBezTo>
                  <a:lnTo>
                    <a:pt x="0" y="4962"/>
                  </a:lnTo>
                  <a:cubicBezTo>
                    <a:pt x="0" y="4955"/>
                    <a:pt x="6" y="4950"/>
                    <a:pt x="12" y="4950"/>
                  </a:cubicBezTo>
                  <a:cubicBezTo>
                    <a:pt x="19" y="4950"/>
                    <a:pt x="25" y="4955"/>
                    <a:pt x="25" y="4962"/>
                  </a:cubicBezTo>
                  <a:close/>
                  <a:moveTo>
                    <a:pt x="25" y="5237"/>
                  </a:moveTo>
                  <a:lnTo>
                    <a:pt x="25" y="5412"/>
                  </a:lnTo>
                  <a:cubicBezTo>
                    <a:pt x="25" y="5419"/>
                    <a:pt x="19" y="5425"/>
                    <a:pt x="12" y="5425"/>
                  </a:cubicBezTo>
                  <a:cubicBezTo>
                    <a:pt x="6" y="5425"/>
                    <a:pt x="0" y="5419"/>
                    <a:pt x="0" y="5412"/>
                  </a:cubicBezTo>
                  <a:lnTo>
                    <a:pt x="0" y="5237"/>
                  </a:lnTo>
                  <a:cubicBezTo>
                    <a:pt x="0" y="5230"/>
                    <a:pt x="6" y="5225"/>
                    <a:pt x="12" y="5225"/>
                  </a:cubicBezTo>
                  <a:cubicBezTo>
                    <a:pt x="19" y="5225"/>
                    <a:pt x="25" y="5230"/>
                    <a:pt x="25" y="5237"/>
                  </a:cubicBezTo>
                  <a:close/>
                  <a:moveTo>
                    <a:pt x="25" y="5512"/>
                  </a:moveTo>
                  <a:lnTo>
                    <a:pt x="25" y="5687"/>
                  </a:lnTo>
                  <a:cubicBezTo>
                    <a:pt x="25" y="5694"/>
                    <a:pt x="19" y="5700"/>
                    <a:pt x="12" y="5700"/>
                  </a:cubicBezTo>
                  <a:cubicBezTo>
                    <a:pt x="6" y="5700"/>
                    <a:pt x="0" y="5694"/>
                    <a:pt x="0" y="5687"/>
                  </a:cubicBezTo>
                  <a:lnTo>
                    <a:pt x="0" y="5512"/>
                  </a:lnTo>
                  <a:cubicBezTo>
                    <a:pt x="0" y="5505"/>
                    <a:pt x="6" y="5500"/>
                    <a:pt x="12" y="5500"/>
                  </a:cubicBezTo>
                  <a:cubicBezTo>
                    <a:pt x="19" y="5500"/>
                    <a:pt x="25" y="5505"/>
                    <a:pt x="25" y="5512"/>
                  </a:cubicBezTo>
                  <a:close/>
                  <a:moveTo>
                    <a:pt x="25" y="5787"/>
                  </a:moveTo>
                  <a:lnTo>
                    <a:pt x="25" y="5962"/>
                  </a:lnTo>
                  <a:cubicBezTo>
                    <a:pt x="25" y="5969"/>
                    <a:pt x="19" y="5975"/>
                    <a:pt x="12" y="5975"/>
                  </a:cubicBezTo>
                  <a:cubicBezTo>
                    <a:pt x="6" y="5975"/>
                    <a:pt x="0" y="5969"/>
                    <a:pt x="0" y="5962"/>
                  </a:cubicBezTo>
                  <a:lnTo>
                    <a:pt x="0" y="5787"/>
                  </a:lnTo>
                  <a:cubicBezTo>
                    <a:pt x="0" y="5780"/>
                    <a:pt x="6" y="5775"/>
                    <a:pt x="12" y="5775"/>
                  </a:cubicBezTo>
                  <a:cubicBezTo>
                    <a:pt x="19" y="5775"/>
                    <a:pt x="25" y="5780"/>
                    <a:pt x="25" y="5787"/>
                  </a:cubicBezTo>
                  <a:close/>
                  <a:moveTo>
                    <a:pt x="25" y="6062"/>
                  </a:moveTo>
                  <a:lnTo>
                    <a:pt x="25" y="6237"/>
                  </a:lnTo>
                  <a:cubicBezTo>
                    <a:pt x="25" y="6244"/>
                    <a:pt x="19" y="6250"/>
                    <a:pt x="12" y="6250"/>
                  </a:cubicBezTo>
                  <a:cubicBezTo>
                    <a:pt x="6" y="6250"/>
                    <a:pt x="0" y="6244"/>
                    <a:pt x="0" y="6237"/>
                  </a:cubicBezTo>
                  <a:lnTo>
                    <a:pt x="0" y="6062"/>
                  </a:lnTo>
                  <a:cubicBezTo>
                    <a:pt x="0" y="6055"/>
                    <a:pt x="6" y="6050"/>
                    <a:pt x="12" y="6050"/>
                  </a:cubicBezTo>
                  <a:cubicBezTo>
                    <a:pt x="19" y="6050"/>
                    <a:pt x="25" y="6055"/>
                    <a:pt x="25" y="6062"/>
                  </a:cubicBezTo>
                  <a:close/>
                  <a:moveTo>
                    <a:pt x="25" y="6337"/>
                  </a:moveTo>
                  <a:lnTo>
                    <a:pt x="25" y="6512"/>
                  </a:lnTo>
                  <a:cubicBezTo>
                    <a:pt x="25" y="6519"/>
                    <a:pt x="19" y="6525"/>
                    <a:pt x="12" y="6525"/>
                  </a:cubicBezTo>
                  <a:cubicBezTo>
                    <a:pt x="6" y="6525"/>
                    <a:pt x="0" y="6519"/>
                    <a:pt x="0" y="6512"/>
                  </a:cubicBezTo>
                  <a:lnTo>
                    <a:pt x="0" y="6337"/>
                  </a:lnTo>
                  <a:cubicBezTo>
                    <a:pt x="0" y="6330"/>
                    <a:pt x="6" y="6325"/>
                    <a:pt x="12" y="6325"/>
                  </a:cubicBezTo>
                  <a:cubicBezTo>
                    <a:pt x="19" y="6325"/>
                    <a:pt x="25" y="6330"/>
                    <a:pt x="25" y="6337"/>
                  </a:cubicBezTo>
                  <a:close/>
                  <a:moveTo>
                    <a:pt x="25" y="6612"/>
                  </a:moveTo>
                  <a:lnTo>
                    <a:pt x="25" y="6787"/>
                  </a:lnTo>
                  <a:cubicBezTo>
                    <a:pt x="25" y="6794"/>
                    <a:pt x="19" y="6800"/>
                    <a:pt x="12" y="6800"/>
                  </a:cubicBezTo>
                  <a:cubicBezTo>
                    <a:pt x="6" y="6800"/>
                    <a:pt x="0" y="6794"/>
                    <a:pt x="0" y="6787"/>
                  </a:cubicBezTo>
                  <a:lnTo>
                    <a:pt x="0" y="6612"/>
                  </a:lnTo>
                  <a:cubicBezTo>
                    <a:pt x="0" y="6605"/>
                    <a:pt x="6" y="6600"/>
                    <a:pt x="12" y="6600"/>
                  </a:cubicBezTo>
                  <a:cubicBezTo>
                    <a:pt x="19" y="6600"/>
                    <a:pt x="25" y="6605"/>
                    <a:pt x="25" y="6612"/>
                  </a:cubicBezTo>
                  <a:close/>
                  <a:moveTo>
                    <a:pt x="25" y="6887"/>
                  </a:moveTo>
                  <a:lnTo>
                    <a:pt x="25" y="7062"/>
                  </a:lnTo>
                  <a:cubicBezTo>
                    <a:pt x="25" y="7069"/>
                    <a:pt x="19" y="7075"/>
                    <a:pt x="12" y="7075"/>
                  </a:cubicBezTo>
                  <a:cubicBezTo>
                    <a:pt x="6" y="7075"/>
                    <a:pt x="0" y="7069"/>
                    <a:pt x="0" y="7062"/>
                  </a:cubicBezTo>
                  <a:lnTo>
                    <a:pt x="0" y="6887"/>
                  </a:lnTo>
                  <a:cubicBezTo>
                    <a:pt x="0" y="6880"/>
                    <a:pt x="6" y="6875"/>
                    <a:pt x="12" y="6875"/>
                  </a:cubicBezTo>
                  <a:cubicBezTo>
                    <a:pt x="19" y="6875"/>
                    <a:pt x="25" y="6880"/>
                    <a:pt x="25" y="6887"/>
                  </a:cubicBezTo>
                  <a:close/>
                  <a:moveTo>
                    <a:pt x="25" y="7162"/>
                  </a:moveTo>
                  <a:lnTo>
                    <a:pt x="25" y="7337"/>
                  </a:lnTo>
                  <a:cubicBezTo>
                    <a:pt x="25" y="7344"/>
                    <a:pt x="19" y="7350"/>
                    <a:pt x="12" y="7350"/>
                  </a:cubicBezTo>
                  <a:cubicBezTo>
                    <a:pt x="6" y="7350"/>
                    <a:pt x="0" y="7344"/>
                    <a:pt x="0" y="7337"/>
                  </a:cubicBezTo>
                  <a:lnTo>
                    <a:pt x="0" y="7162"/>
                  </a:lnTo>
                  <a:cubicBezTo>
                    <a:pt x="0" y="7155"/>
                    <a:pt x="6" y="7150"/>
                    <a:pt x="12" y="7150"/>
                  </a:cubicBezTo>
                  <a:cubicBezTo>
                    <a:pt x="19" y="7150"/>
                    <a:pt x="25" y="7155"/>
                    <a:pt x="25" y="7162"/>
                  </a:cubicBezTo>
                  <a:close/>
                  <a:moveTo>
                    <a:pt x="25" y="7437"/>
                  </a:moveTo>
                  <a:lnTo>
                    <a:pt x="25" y="7612"/>
                  </a:lnTo>
                  <a:cubicBezTo>
                    <a:pt x="25" y="7619"/>
                    <a:pt x="19" y="7625"/>
                    <a:pt x="12" y="7625"/>
                  </a:cubicBezTo>
                  <a:cubicBezTo>
                    <a:pt x="6" y="7625"/>
                    <a:pt x="0" y="7619"/>
                    <a:pt x="0" y="7612"/>
                  </a:cubicBezTo>
                  <a:lnTo>
                    <a:pt x="0" y="7437"/>
                  </a:lnTo>
                  <a:cubicBezTo>
                    <a:pt x="0" y="7430"/>
                    <a:pt x="6" y="7425"/>
                    <a:pt x="12" y="7425"/>
                  </a:cubicBezTo>
                  <a:cubicBezTo>
                    <a:pt x="19" y="7425"/>
                    <a:pt x="25" y="7430"/>
                    <a:pt x="25" y="7437"/>
                  </a:cubicBezTo>
                  <a:close/>
                  <a:moveTo>
                    <a:pt x="25" y="7712"/>
                  </a:moveTo>
                  <a:lnTo>
                    <a:pt x="25" y="7887"/>
                  </a:lnTo>
                  <a:cubicBezTo>
                    <a:pt x="25" y="7894"/>
                    <a:pt x="19" y="7900"/>
                    <a:pt x="12" y="7900"/>
                  </a:cubicBezTo>
                  <a:cubicBezTo>
                    <a:pt x="6" y="7900"/>
                    <a:pt x="0" y="7894"/>
                    <a:pt x="0" y="7887"/>
                  </a:cubicBezTo>
                  <a:lnTo>
                    <a:pt x="0" y="7712"/>
                  </a:lnTo>
                  <a:cubicBezTo>
                    <a:pt x="0" y="7705"/>
                    <a:pt x="6" y="7700"/>
                    <a:pt x="12" y="7700"/>
                  </a:cubicBezTo>
                  <a:cubicBezTo>
                    <a:pt x="19" y="7700"/>
                    <a:pt x="25" y="7705"/>
                    <a:pt x="25" y="7712"/>
                  </a:cubicBezTo>
                  <a:close/>
                  <a:moveTo>
                    <a:pt x="25" y="7987"/>
                  </a:moveTo>
                  <a:lnTo>
                    <a:pt x="25" y="8162"/>
                  </a:lnTo>
                  <a:cubicBezTo>
                    <a:pt x="25" y="8169"/>
                    <a:pt x="19" y="8175"/>
                    <a:pt x="12" y="8175"/>
                  </a:cubicBezTo>
                  <a:cubicBezTo>
                    <a:pt x="6" y="8175"/>
                    <a:pt x="0" y="8169"/>
                    <a:pt x="0" y="8162"/>
                  </a:cubicBezTo>
                  <a:lnTo>
                    <a:pt x="0" y="7987"/>
                  </a:lnTo>
                  <a:cubicBezTo>
                    <a:pt x="0" y="7980"/>
                    <a:pt x="6" y="7975"/>
                    <a:pt x="12" y="7975"/>
                  </a:cubicBezTo>
                  <a:cubicBezTo>
                    <a:pt x="19" y="7975"/>
                    <a:pt x="25" y="7980"/>
                    <a:pt x="25" y="7987"/>
                  </a:cubicBezTo>
                  <a:close/>
                  <a:moveTo>
                    <a:pt x="25" y="8262"/>
                  </a:moveTo>
                  <a:lnTo>
                    <a:pt x="25" y="8437"/>
                  </a:lnTo>
                  <a:cubicBezTo>
                    <a:pt x="25" y="8444"/>
                    <a:pt x="19" y="8450"/>
                    <a:pt x="12" y="8450"/>
                  </a:cubicBezTo>
                  <a:cubicBezTo>
                    <a:pt x="6" y="8450"/>
                    <a:pt x="0" y="8444"/>
                    <a:pt x="0" y="8437"/>
                  </a:cubicBezTo>
                  <a:lnTo>
                    <a:pt x="0" y="8262"/>
                  </a:lnTo>
                  <a:cubicBezTo>
                    <a:pt x="0" y="8255"/>
                    <a:pt x="6" y="8250"/>
                    <a:pt x="12" y="8250"/>
                  </a:cubicBezTo>
                  <a:cubicBezTo>
                    <a:pt x="19" y="8250"/>
                    <a:pt x="25" y="8255"/>
                    <a:pt x="25" y="8262"/>
                  </a:cubicBezTo>
                  <a:close/>
                  <a:moveTo>
                    <a:pt x="25" y="8537"/>
                  </a:moveTo>
                  <a:lnTo>
                    <a:pt x="25" y="8712"/>
                  </a:lnTo>
                  <a:cubicBezTo>
                    <a:pt x="25" y="8719"/>
                    <a:pt x="19" y="8725"/>
                    <a:pt x="12" y="8725"/>
                  </a:cubicBezTo>
                  <a:cubicBezTo>
                    <a:pt x="6" y="8725"/>
                    <a:pt x="0" y="8719"/>
                    <a:pt x="0" y="8712"/>
                  </a:cubicBezTo>
                  <a:lnTo>
                    <a:pt x="0" y="8537"/>
                  </a:lnTo>
                  <a:cubicBezTo>
                    <a:pt x="0" y="8530"/>
                    <a:pt x="6" y="8525"/>
                    <a:pt x="12" y="8525"/>
                  </a:cubicBezTo>
                  <a:cubicBezTo>
                    <a:pt x="19" y="8525"/>
                    <a:pt x="25" y="8530"/>
                    <a:pt x="25" y="8537"/>
                  </a:cubicBezTo>
                  <a:close/>
                  <a:moveTo>
                    <a:pt x="25" y="8812"/>
                  </a:moveTo>
                  <a:lnTo>
                    <a:pt x="25" y="8987"/>
                  </a:lnTo>
                  <a:cubicBezTo>
                    <a:pt x="25" y="8994"/>
                    <a:pt x="19" y="9000"/>
                    <a:pt x="12" y="9000"/>
                  </a:cubicBezTo>
                  <a:cubicBezTo>
                    <a:pt x="6" y="9000"/>
                    <a:pt x="0" y="8994"/>
                    <a:pt x="0" y="8987"/>
                  </a:cubicBezTo>
                  <a:lnTo>
                    <a:pt x="0" y="8812"/>
                  </a:lnTo>
                  <a:cubicBezTo>
                    <a:pt x="0" y="8805"/>
                    <a:pt x="6" y="8800"/>
                    <a:pt x="12" y="8800"/>
                  </a:cubicBezTo>
                  <a:cubicBezTo>
                    <a:pt x="19" y="8800"/>
                    <a:pt x="25" y="8805"/>
                    <a:pt x="25" y="8812"/>
                  </a:cubicBezTo>
                  <a:close/>
                  <a:moveTo>
                    <a:pt x="25" y="9087"/>
                  </a:moveTo>
                  <a:lnTo>
                    <a:pt x="25" y="9262"/>
                  </a:lnTo>
                  <a:cubicBezTo>
                    <a:pt x="25" y="9269"/>
                    <a:pt x="19" y="9275"/>
                    <a:pt x="12" y="9275"/>
                  </a:cubicBezTo>
                  <a:cubicBezTo>
                    <a:pt x="6" y="9275"/>
                    <a:pt x="0" y="9269"/>
                    <a:pt x="0" y="9262"/>
                  </a:cubicBezTo>
                  <a:lnTo>
                    <a:pt x="0" y="9087"/>
                  </a:lnTo>
                  <a:cubicBezTo>
                    <a:pt x="0" y="9080"/>
                    <a:pt x="6" y="9075"/>
                    <a:pt x="12" y="9075"/>
                  </a:cubicBezTo>
                  <a:cubicBezTo>
                    <a:pt x="19" y="9075"/>
                    <a:pt x="25" y="9080"/>
                    <a:pt x="25" y="9087"/>
                  </a:cubicBezTo>
                  <a:close/>
                  <a:moveTo>
                    <a:pt x="25" y="9362"/>
                  </a:moveTo>
                  <a:lnTo>
                    <a:pt x="25" y="9537"/>
                  </a:lnTo>
                  <a:cubicBezTo>
                    <a:pt x="25" y="9544"/>
                    <a:pt x="19" y="9550"/>
                    <a:pt x="12" y="9550"/>
                  </a:cubicBezTo>
                  <a:cubicBezTo>
                    <a:pt x="6" y="9550"/>
                    <a:pt x="0" y="9544"/>
                    <a:pt x="0" y="9537"/>
                  </a:cubicBezTo>
                  <a:lnTo>
                    <a:pt x="0" y="9362"/>
                  </a:lnTo>
                  <a:cubicBezTo>
                    <a:pt x="0" y="9355"/>
                    <a:pt x="6" y="9350"/>
                    <a:pt x="12" y="9350"/>
                  </a:cubicBezTo>
                  <a:cubicBezTo>
                    <a:pt x="19" y="9350"/>
                    <a:pt x="25" y="9355"/>
                    <a:pt x="25" y="9362"/>
                  </a:cubicBezTo>
                  <a:close/>
                  <a:moveTo>
                    <a:pt x="25" y="9637"/>
                  </a:moveTo>
                  <a:lnTo>
                    <a:pt x="25" y="9812"/>
                  </a:lnTo>
                  <a:cubicBezTo>
                    <a:pt x="25" y="9819"/>
                    <a:pt x="19" y="9825"/>
                    <a:pt x="12" y="9825"/>
                  </a:cubicBezTo>
                  <a:cubicBezTo>
                    <a:pt x="6" y="9825"/>
                    <a:pt x="0" y="9819"/>
                    <a:pt x="0" y="9812"/>
                  </a:cubicBezTo>
                  <a:lnTo>
                    <a:pt x="0" y="9637"/>
                  </a:lnTo>
                  <a:cubicBezTo>
                    <a:pt x="0" y="9630"/>
                    <a:pt x="6" y="9625"/>
                    <a:pt x="12" y="9625"/>
                  </a:cubicBezTo>
                  <a:cubicBezTo>
                    <a:pt x="19" y="9625"/>
                    <a:pt x="25" y="9630"/>
                    <a:pt x="25" y="9637"/>
                  </a:cubicBezTo>
                  <a:close/>
                  <a:moveTo>
                    <a:pt x="25" y="9912"/>
                  </a:moveTo>
                  <a:lnTo>
                    <a:pt x="25" y="10087"/>
                  </a:lnTo>
                  <a:cubicBezTo>
                    <a:pt x="25" y="10094"/>
                    <a:pt x="19" y="10100"/>
                    <a:pt x="12" y="10100"/>
                  </a:cubicBezTo>
                  <a:cubicBezTo>
                    <a:pt x="6" y="10100"/>
                    <a:pt x="0" y="10094"/>
                    <a:pt x="0" y="10087"/>
                  </a:cubicBezTo>
                  <a:lnTo>
                    <a:pt x="0" y="9912"/>
                  </a:lnTo>
                  <a:cubicBezTo>
                    <a:pt x="0" y="9905"/>
                    <a:pt x="6" y="9900"/>
                    <a:pt x="12" y="9900"/>
                  </a:cubicBezTo>
                  <a:cubicBezTo>
                    <a:pt x="19" y="9900"/>
                    <a:pt x="25" y="9905"/>
                    <a:pt x="25" y="9912"/>
                  </a:cubicBezTo>
                  <a:close/>
                  <a:moveTo>
                    <a:pt x="25" y="10187"/>
                  </a:moveTo>
                  <a:lnTo>
                    <a:pt x="25" y="10362"/>
                  </a:lnTo>
                  <a:cubicBezTo>
                    <a:pt x="25" y="10369"/>
                    <a:pt x="19" y="10375"/>
                    <a:pt x="12" y="10375"/>
                  </a:cubicBezTo>
                  <a:cubicBezTo>
                    <a:pt x="6" y="10375"/>
                    <a:pt x="0" y="10369"/>
                    <a:pt x="0" y="10362"/>
                  </a:cubicBezTo>
                  <a:lnTo>
                    <a:pt x="0" y="10187"/>
                  </a:lnTo>
                  <a:cubicBezTo>
                    <a:pt x="0" y="10180"/>
                    <a:pt x="6" y="10175"/>
                    <a:pt x="12" y="10175"/>
                  </a:cubicBezTo>
                  <a:cubicBezTo>
                    <a:pt x="19" y="10175"/>
                    <a:pt x="25" y="10180"/>
                    <a:pt x="25" y="10187"/>
                  </a:cubicBezTo>
                  <a:close/>
                  <a:moveTo>
                    <a:pt x="25" y="10462"/>
                  </a:moveTo>
                  <a:lnTo>
                    <a:pt x="25" y="10637"/>
                  </a:lnTo>
                  <a:cubicBezTo>
                    <a:pt x="25" y="10644"/>
                    <a:pt x="19" y="10650"/>
                    <a:pt x="12" y="10650"/>
                  </a:cubicBezTo>
                  <a:cubicBezTo>
                    <a:pt x="6" y="10650"/>
                    <a:pt x="0" y="10644"/>
                    <a:pt x="0" y="10637"/>
                  </a:cubicBezTo>
                  <a:lnTo>
                    <a:pt x="0" y="10462"/>
                  </a:lnTo>
                  <a:cubicBezTo>
                    <a:pt x="0" y="10455"/>
                    <a:pt x="6" y="10450"/>
                    <a:pt x="12" y="10450"/>
                  </a:cubicBezTo>
                  <a:cubicBezTo>
                    <a:pt x="19" y="10450"/>
                    <a:pt x="25" y="10455"/>
                    <a:pt x="25" y="10462"/>
                  </a:cubicBezTo>
                  <a:close/>
                  <a:moveTo>
                    <a:pt x="25" y="10737"/>
                  </a:moveTo>
                  <a:lnTo>
                    <a:pt x="25" y="10912"/>
                  </a:lnTo>
                  <a:cubicBezTo>
                    <a:pt x="25" y="10919"/>
                    <a:pt x="19" y="10925"/>
                    <a:pt x="12" y="10925"/>
                  </a:cubicBezTo>
                  <a:cubicBezTo>
                    <a:pt x="6" y="10925"/>
                    <a:pt x="0" y="10919"/>
                    <a:pt x="0" y="10912"/>
                  </a:cubicBezTo>
                  <a:lnTo>
                    <a:pt x="0" y="10737"/>
                  </a:lnTo>
                  <a:cubicBezTo>
                    <a:pt x="0" y="10730"/>
                    <a:pt x="6" y="10725"/>
                    <a:pt x="12" y="10725"/>
                  </a:cubicBezTo>
                  <a:cubicBezTo>
                    <a:pt x="19" y="10725"/>
                    <a:pt x="25" y="10730"/>
                    <a:pt x="25" y="10737"/>
                  </a:cubicBezTo>
                  <a:close/>
                  <a:moveTo>
                    <a:pt x="25" y="11012"/>
                  </a:moveTo>
                  <a:lnTo>
                    <a:pt x="25" y="11187"/>
                  </a:lnTo>
                  <a:cubicBezTo>
                    <a:pt x="25" y="11194"/>
                    <a:pt x="19" y="11200"/>
                    <a:pt x="12" y="11200"/>
                  </a:cubicBezTo>
                  <a:cubicBezTo>
                    <a:pt x="6" y="11200"/>
                    <a:pt x="0" y="11194"/>
                    <a:pt x="0" y="11187"/>
                  </a:cubicBezTo>
                  <a:lnTo>
                    <a:pt x="0" y="11012"/>
                  </a:lnTo>
                  <a:cubicBezTo>
                    <a:pt x="0" y="11005"/>
                    <a:pt x="6" y="11000"/>
                    <a:pt x="12" y="11000"/>
                  </a:cubicBezTo>
                  <a:cubicBezTo>
                    <a:pt x="19" y="11000"/>
                    <a:pt x="25" y="11005"/>
                    <a:pt x="25" y="11012"/>
                  </a:cubicBezTo>
                  <a:close/>
                  <a:moveTo>
                    <a:pt x="25" y="11287"/>
                  </a:moveTo>
                  <a:lnTo>
                    <a:pt x="25" y="11462"/>
                  </a:lnTo>
                  <a:cubicBezTo>
                    <a:pt x="25" y="11469"/>
                    <a:pt x="19" y="11475"/>
                    <a:pt x="12" y="11475"/>
                  </a:cubicBezTo>
                  <a:cubicBezTo>
                    <a:pt x="6" y="11475"/>
                    <a:pt x="0" y="11469"/>
                    <a:pt x="0" y="11462"/>
                  </a:cubicBezTo>
                  <a:lnTo>
                    <a:pt x="0" y="11287"/>
                  </a:lnTo>
                  <a:cubicBezTo>
                    <a:pt x="0" y="11280"/>
                    <a:pt x="6" y="11275"/>
                    <a:pt x="12" y="11275"/>
                  </a:cubicBezTo>
                  <a:cubicBezTo>
                    <a:pt x="19" y="11275"/>
                    <a:pt x="25" y="11280"/>
                    <a:pt x="25" y="11287"/>
                  </a:cubicBezTo>
                  <a:close/>
                  <a:moveTo>
                    <a:pt x="25" y="11562"/>
                  </a:moveTo>
                  <a:lnTo>
                    <a:pt x="25" y="11737"/>
                  </a:lnTo>
                  <a:cubicBezTo>
                    <a:pt x="25" y="11744"/>
                    <a:pt x="19" y="11750"/>
                    <a:pt x="12" y="11750"/>
                  </a:cubicBezTo>
                  <a:cubicBezTo>
                    <a:pt x="6" y="11750"/>
                    <a:pt x="0" y="11744"/>
                    <a:pt x="0" y="11737"/>
                  </a:cubicBezTo>
                  <a:lnTo>
                    <a:pt x="0" y="11562"/>
                  </a:lnTo>
                  <a:cubicBezTo>
                    <a:pt x="0" y="11555"/>
                    <a:pt x="6" y="11550"/>
                    <a:pt x="12" y="11550"/>
                  </a:cubicBezTo>
                  <a:cubicBezTo>
                    <a:pt x="19" y="11550"/>
                    <a:pt x="25" y="11555"/>
                    <a:pt x="25" y="11562"/>
                  </a:cubicBezTo>
                  <a:close/>
                  <a:moveTo>
                    <a:pt x="25" y="11837"/>
                  </a:moveTo>
                  <a:lnTo>
                    <a:pt x="25" y="12012"/>
                  </a:lnTo>
                  <a:cubicBezTo>
                    <a:pt x="25" y="12019"/>
                    <a:pt x="19" y="12025"/>
                    <a:pt x="12" y="12025"/>
                  </a:cubicBezTo>
                  <a:cubicBezTo>
                    <a:pt x="6" y="12025"/>
                    <a:pt x="0" y="12019"/>
                    <a:pt x="0" y="12012"/>
                  </a:cubicBezTo>
                  <a:lnTo>
                    <a:pt x="0" y="11837"/>
                  </a:lnTo>
                  <a:cubicBezTo>
                    <a:pt x="0" y="11830"/>
                    <a:pt x="6" y="11825"/>
                    <a:pt x="12" y="11825"/>
                  </a:cubicBezTo>
                  <a:cubicBezTo>
                    <a:pt x="19" y="11825"/>
                    <a:pt x="25" y="11830"/>
                    <a:pt x="25" y="11837"/>
                  </a:cubicBezTo>
                  <a:close/>
                  <a:moveTo>
                    <a:pt x="25" y="12112"/>
                  </a:moveTo>
                  <a:lnTo>
                    <a:pt x="25" y="12287"/>
                  </a:lnTo>
                  <a:cubicBezTo>
                    <a:pt x="25" y="12294"/>
                    <a:pt x="19" y="12300"/>
                    <a:pt x="12" y="12300"/>
                  </a:cubicBezTo>
                  <a:cubicBezTo>
                    <a:pt x="6" y="12300"/>
                    <a:pt x="0" y="12294"/>
                    <a:pt x="0" y="12287"/>
                  </a:cubicBezTo>
                  <a:lnTo>
                    <a:pt x="0" y="12112"/>
                  </a:lnTo>
                  <a:cubicBezTo>
                    <a:pt x="0" y="12105"/>
                    <a:pt x="6" y="12100"/>
                    <a:pt x="12" y="12100"/>
                  </a:cubicBezTo>
                  <a:cubicBezTo>
                    <a:pt x="19" y="12100"/>
                    <a:pt x="25" y="12105"/>
                    <a:pt x="25" y="12112"/>
                  </a:cubicBezTo>
                  <a:close/>
                  <a:moveTo>
                    <a:pt x="25" y="12387"/>
                  </a:moveTo>
                  <a:lnTo>
                    <a:pt x="25" y="12562"/>
                  </a:lnTo>
                  <a:cubicBezTo>
                    <a:pt x="25" y="12569"/>
                    <a:pt x="19" y="12575"/>
                    <a:pt x="12" y="12575"/>
                  </a:cubicBezTo>
                  <a:cubicBezTo>
                    <a:pt x="6" y="12575"/>
                    <a:pt x="0" y="12569"/>
                    <a:pt x="0" y="12562"/>
                  </a:cubicBezTo>
                  <a:lnTo>
                    <a:pt x="0" y="12387"/>
                  </a:lnTo>
                  <a:cubicBezTo>
                    <a:pt x="0" y="12380"/>
                    <a:pt x="6" y="12375"/>
                    <a:pt x="12" y="12375"/>
                  </a:cubicBezTo>
                  <a:cubicBezTo>
                    <a:pt x="19" y="12375"/>
                    <a:pt x="25" y="12380"/>
                    <a:pt x="25" y="12387"/>
                  </a:cubicBezTo>
                  <a:close/>
                  <a:moveTo>
                    <a:pt x="25" y="12662"/>
                  </a:moveTo>
                  <a:lnTo>
                    <a:pt x="25" y="12837"/>
                  </a:lnTo>
                  <a:cubicBezTo>
                    <a:pt x="25" y="12844"/>
                    <a:pt x="19" y="12850"/>
                    <a:pt x="12" y="12850"/>
                  </a:cubicBezTo>
                  <a:cubicBezTo>
                    <a:pt x="6" y="12850"/>
                    <a:pt x="0" y="12844"/>
                    <a:pt x="0" y="12837"/>
                  </a:cubicBezTo>
                  <a:lnTo>
                    <a:pt x="0" y="12662"/>
                  </a:lnTo>
                  <a:cubicBezTo>
                    <a:pt x="0" y="12655"/>
                    <a:pt x="6" y="12650"/>
                    <a:pt x="12" y="12650"/>
                  </a:cubicBezTo>
                  <a:cubicBezTo>
                    <a:pt x="19" y="12650"/>
                    <a:pt x="25" y="12655"/>
                    <a:pt x="25" y="12662"/>
                  </a:cubicBezTo>
                  <a:close/>
                  <a:moveTo>
                    <a:pt x="25" y="12937"/>
                  </a:moveTo>
                  <a:lnTo>
                    <a:pt x="25" y="13112"/>
                  </a:lnTo>
                  <a:cubicBezTo>
                    <a:pt x="25" y="13119"/>
                    <a:pt x="19" y="13125"/>
                    <a:pt x="12" y="13125"/>
                  </a:cubicBezTo>
                  <a:cubicBezTo>
                    <a:pt x="6" y="13125"/>
                    <a:pt x="0" y="13119"/>
                    <a:pt x="0" y="13112"/>
                  </a:cubicBezTo>
                  <a:lnTo>
                    <a:pt x="0" y="12937"/>
                  </a:lnTo>
                  <a:cubicBezTo>
                    <a:pt x="0" y="12930"/>
                    <a:pt x="6" y="12925"/>
                    <a:pt x="12" y="12925"/>
                  </a:cubicBezTo>
                  <a:cubicBezTo>
                    <a:pt x="19" y="12925"/>
                    <a:pt x="25" y="12930"/>
                    <a:pt x="25" y="12937"/>
                  </a:cubicBezTo>
                  <a:close/>
                  <a:moveTo>
                    <a:pt x="25" y="13212"/>
                  </a:moveTo>
                  <a:lnTo>
                    <a:pt x="25" y="13387"/>
                  </a:lnTo>
                  <a:cubicBezTo>
                    <a:pt x="25" y="13394"/>
                    <a:pt x="19" y="13400"/>
                    <a:pt x="12" y="13400"/>
                  </a:cubicBezTo>
                  <a:cubicBezTo>
                    <a:pt x="6" y="13400"/>
                    <a:pt x="0" y="13394"/>
                    <a:pt x="0" y="13387"/>
                  </a:cubicBezTo>
                  <a:lnTo>
                    <a:pt x="0" y="13212"/>
                  </a:lnTo>
                  <a:cubicBezTo>
                    <a:pt x="0" y="13205"/>
                    <a:pt x="6" y="13200"/>
                    <a:pt x="12" y="13200"/>
                  </a:cubicBezTo>
                  <a:cubicBezTo>
                    <a:pt x="19" y="13200"/>
                    <a:pt x="25" y="13205"/>
                    <a:pt x="25" y="13212"/>
                  </a:cubicBezTo>
                  <a:close/>
                  <a:moveTo>
                    <a:pt x="25" y="13487"/>
                  </a:moveTo>
                  <a:lnTo>
                    <a:pt x="25" y="13550"/>
                  </a:lnTo>
                  <a:cubicBezTo>
                    <a:pt x="25" y="13557"/>
                    <a:pt x="19" y="13562"/>
                    <a:pt x="12" y="13562"/>
                  </a:cubicBezTo>
                  <a:cubicBezTo>
                    <a:pt x="6" y="13562"/>
                    <a:pt x="0" y="13557"/>
                    <a:pt x="0" y="13550"/>
                  </a:cubicBezTo>
                  <a:lnTo>
                    <a:pt x="0" y="13487"/>
                  </a:lnTo>
                  <a:cubicBezTo>
                    <a:pt x="0" y="13480"/>
                    <a:pt x="6" y="13475"/>
                    <a:pt x="12" y="13475"/>
                  </a:cubicBezTo>
                  <a:cubicBezTo>
                    <a:pt x="19" y="13475"/>
                    <a:pt x="25" y="13480"/>
                    <a:pt x="25" y="13487"/>
                  </a:cubicBezTo>
                  <a:close/>
                </a:path>
              </a:pathLst>
            </a:custGeom>
            <a:solidFill>
              <a:srgbClr val="DDDDDD"/>
            </a:solidFill>
            <a:ln w="3175" cap="flat">
              <a:solidFill>
                <a:srgbClr val="DDDDDD"/>
              </a:solidFill>
              <a:prstDash val="solid"/>
              <a:bevel/>
              <a:headEnd/>
              <a:tailEnd/>
            </a:ln>
          </p:spPr>
          <p:txBody>
            <a:bodyPr/>
            <a:lstStyle/>
            <a:p>
              <a:endParaRPr lang="en-US"/>
            </a:p>
          </p:txBody>
        </p:sp>
        <p:sp>
          <p:nvSpPr>
            <p:cNvPr id="43" name="Line 92"/>
            <p:cNvSpPr>
              <a:spLocks noChangeShapeType="1"/>
            </p:cNvSpPr>
            <p:nvPr/>
          </p:nvSpPr>
          <p:spPr bwMode="auto">
            <a:xfrm>
              <a:off x="5657850" y="1279525"/>
              <a:ext cx="0" cy="144463"/>
            </a:xfrm>
            <a:prstGeom prst="line">
              <a:avLst/>
            </a:prstGeom>
            <a:noFill/>
            <a:ln w="6350">
              <a:solidFill>
                <a:srgbClr val="666699"/>
              </a:solidFill>
              <a:round/>
              <a:headEnd/>
              <a:tailEnd/>
            </a:ln>
          </p:spPr>
          <p:txBody>
            <a:bodyPr>
              <a:spAutoFit/>
            </a:bodyPr>
            <a:lstStyle/>
            <a:p>
              <a:endParaRPr lang="en-US"/>
            </a:p>
          </p:txBody>
        </p:sp>
        <p:sp>
          <p:nvSpPr>
            <p:cNvPr id="44" name="Line 92"/>
            <p:cNvSpPr>
              <a:spLocks noChangeShapeType="1"/>
            </p:cNvSpPr>
            <p:nvPr/>
          </p:nvSpPr>
          <p:spPr bwMode="auto">
            <a:xfrm>
              <a:off x="6029325" y="1279525"/>
              <a:ext cx="0" cy="144463"/>
            </a:xfrm>
            <a:prstGeom prst="line">
              <a:avLst/>
            </a:prstGeom>
            <a:noFill/>
            <a:ln w="6350">
              <a:solidFill>
                <a:srgbClr val="666699"/>
              </a:solidFill>
              <a:round/>
              <a:headEnd/>
              <a:tailEnd/>
            </a:ln>
          </p:spPr>
          <p:txBody>
            <a:bodyPr>
              <a:spAutoFit/>
            </a:bodyPr>
            <a:lstStyle/>
            <a:p>
              <a:endParaRPr lang="en-US"/>
            </a:p>
          </p:txBody>
        </p:sp>
        <p:sp>
          <p:nvSpPr>
            <p:cNvPr id="45" name="Line 92"/>
            <p:cNvSpPr>
              <a:spLocks noChangeShapeType="1"/>
            </p:cNvSpPr>
            <p:nvPr/>
          </p:nvSpPr>
          <p:spPr bwMode="auto">
            <a:xfrm>
              <a:off x="6400800" y="1295400"/>
              <a:ext cx="0" cy="144463"/>
            </a:xfrm>
            <a:prstGeom prst="line">
              <a:avLst/>
            </a:prstGeom>
            <a:noFill/>
            <a:ln w="6350">
              <a:solidFill>
                <a:srgbClr val="666699"/>
              </a:solidFill>
              <a:round/>
              <a:headEnd/>
              <a:tailEnd/>
            </a:ln>
          </p:spPr>
          <p:txBody>
            <a:bodyPr>
              <a:spAutoFit/>
            </a:bodyPr>
            <a:lstStyle/>
            <a:p>
              <a:endParaRPr lang="en-US"/>
            </a:p>
          </p:txBody>
        </p:sp>
        <p:sp>
          <p:nvSpPr>
            <p:cNvPr id="46" name="Line 92"/>
            <p:cNvSpPr>
              <a:spLocks noChangeShapeType="1"/>
            </p:cNvSpPr>
            <p:nvPr/>
          </p:nvSpPr>
          <p:spPr bwMode="auto">
            <a:xfrm>
              <a:off x="6810375" y="1289050"/>
              <a:ext cx="0" cy="144463"/>
            </a:xfrm>
            <a:prstGeom prst="line">
              <a:avLst/>
            </a:prstGeom>
            <a:noFill/>
            <a:ln w="6350">
              <a:solidFill>
                <a:srgbClr val="666699"/>
              </a:solidFill>
              <a:round/>
              <a:headEnd/>
              <a:tailEnd/>
            </a:ln>
          </p:spPr>
          <p:txBody>
            <a:bodyPr>
              <a:spAutoFit/>
            </a:bodyPr>
            <a:lstStyle/>
            <a:p>
              <a:endParaRPr lang="en-US"/>
            </a:p>
          </p:txBody>
        </p:sp>
        <p:sp>
          <p:nvSpPr>
            <p:cNvPr id="47" name="Text Box 46"/>
            <p:cNvSpPr txBox="1">
              <a:spLocks noChangeArrowheads="1"/>
            </p:cNvSpPr>
            <p:nvPr/>
          </p:nvSpPr>
          <p:spPr bwMode="auto">
            <a:xfrm>
              <a:off x="5626100" y="1244600"/>
              <a:ext cx="488950" cy="246191"/>
            </a:xfrm>
            <a:prstGeom prst="rect">
              <a:avLst/>
            </a:prstGeom>
            <a:noFill/>
            <a:ln w="28575">
              <a:noFill/>
              <a:miter lim="800000"/>
              <a:headEnd/>
              <a:tailEnd/>
            </a:ln>
          </p:spPr>
          <p:txBody>
            <a:bodyPr lIns="91412" tIns="45705" rIns="91412" bIns="45705">
              <a:spAutoFit/>
            </a:bodyPr>
            <a:lstStyle/>
            <a:p>
              <a:pPr eaLnBrk="0" hangingPunct="0">
                <a:spcBef>
                  <a:spcPct val="50000"/>
                </a:spcBef>
              </a:pPr>
              <a:r>
                <a:rPr lang="en-US" sz="1000" b="1"/>
                <a:t>FY22</a:t>
              </a:r>
            </a:p>
          </p:txBody>
        </p:sp>
        <p:sp>
          <p:nvSpPr>
            <p:cNvPr id="48" name="Text Box 46"/>
            <p:cNvSpPr txBox="1">
              <a:spLocks noChangeArrowheads="1"/>
            </p:cNvSpPr>
            <p:nvPr/>
          </p:nvSpPr>
          <p:spPr bwMode="auto">
            <a:xfrm>
              <a:off x="5994400" y="1243013"/>
              <a:ext cx="488950" cy="246191"/>
            </a:xfrm>
            <a:prstGeom prst="rect">
              <a:avLst/>
            </a:prstGeom>
            <a:noFill/>
            <a:ln w="28575">
              <a:noFill/>
              <a:miter lim="800000"/>
              <a:headEnd/>
              <a:tailEnd/>
            </a:ln>
          </p:spPr>
          <p:txBody>
            <a:bodyPr lIns="91412" tIns="45705" rIns="91412" bIns="45705">
              <a:spAutoFit/>
            </a:bodyPr>
            <a:lstStyle/>
            <a:p>
              <a:pPr eaLnBrk="0" hangingPunct="0">
                <a:spcBef>
                  <a:spcPct val="50000"/>
                </a:spcBef>
              </a:pPr>
              <a:r>
                <a:rPr lang="en-US" sz="1000" b="1"/>
                <a:t>FY23</a:t>
              </a:r>
            </a:p>
          </p:txBody>
        </p:sp>
        <p:sp>
          <p:nvSpPr>
            <p:cNvPr id="49" name="Text Box 46"/>
            <p:cNvSpPr txBox="1">
              <a:spLocks noChangeArrowheads="1"/>
            </p:cNvSpPr>
            <p:nvPr/>
          </p:nvSpPr>
          <p:spPr bwMode="auto">
            <a:xfrm>
              <a:off x="6765925" y="1239838"/>
              <a:ext cx="488950" cy="246191"/>
            </a:xfrm>
            <a:prstGeom prst="rect">
              <a:avLst/>
            </a:prstGeom>
            <a:noFill/>
            <a:ln w="28575">
              <a:noFill/>
              <a:miter lim="800000"/>
              <a:headEnd/>
              <a:tailEnd/>
            </a:ln>
          </p:spPr>
          <p:txBody>
            <a:bodyPr lIns="91412" tIns="45705" rIns="91412" bIns="45705">
              <a:spAutoFit/>
            </a:bodyPr>
            <a:lstStyle/>
            <a:p>
              <a:pPr eaLnBrk="0" hangingPunct="0">
                <a:spcBef>
                  <a:spcPct val="50000"/>
                </a:spcBef>
              </a:pPr>
              <a:r>
                <a:rPr lang="en-US" sz="1000" b="1"/>
                <a:t>FY25</a:t>
              </a:r>
            </a:p>
          </p:txBody>
        </p:sp>
        <p:sp>
          <p:nvSpPr>
            <p:cNvPr id="50" name="Text Box 46"/>
            <p:cNvSpPr txBox="1">
              <a:spLocks noChangeArrowheads="1"/>
            </p:cNvSpPr>
            <p:nvPr/>
          </p:nvSpPr>
          <p:spPr bwMode="auto">
            <a:xfrm>
              <a:off x="6369050" y="1246188"/>
              <a:ext cx="488950" cy="246191"/>
            </a:xfrm>
            <a:prstGeom prst="rect">
              <a:avLst/>
            </a:prstGeom>
            <a:noFill/>
            <a:ln w="28575">
              <a:noFill/>
              <a:miter lim="800000"/>
              <a:headEnd/>
              <a:tailEnd/>
            </a:ln>
          </p:spPr>
          <p:txBody>
            <a:bodyPr lIns="91412" tIns="45705" rIns="91412" bIns="45705">
              <a:spAutoFit/>
            </a:bodyPr>
            <a:lstStyle/>
            <a:p>
              <a:pPr eaLnBrk="0" hangingPunct="0">
                <a:spcBef>
                  <a:spcPct val="50000"/>
                </a:spcBef>
              </a:pPr>
              <a:r>
                <a:rPr lang="en-US" sz="1000" b="1"/>
                <a:t>FY24</a:t>
              </a:r>
            </a:p>
          </p:txBody>
        </p:sp>
        <p:sp>
          <p:nvSpPr>
            <p:cNvPr id="51" name="Freeform 139"/>
            <p:cNvSpPr>
              <a:spLocks noEditPoints="1"/>
            </p:cNvSpPr>
            <p:nvPr/>
          </p:nvSpPr>
          <p:spPr bwMode="auto">
            <a:xfrm>
              <a:off x="6391275" y="1454150"/>
              <a:ext cx="9525" cy="4935538"/>
            </a:xfrm>
            <a:custGeom>
              <a:avLst/>
              <a:gdLst>
                <a:gd name="T0" fmla="*/ 2147483647 w 25"/>
                <a:gd name="T1" fmla="*/ 0 h 13562"/>
                <a:gd name="T2" fmla="*/ 0 w 25"/>
                <a:gd name="T3" fmla="*/ 2147483647 h 13562"/>
                <a:gd name="T4" fmla="*/ 0 w 25"/>
                <a:gd name="T5" fmla="*/ 2147483647 h 13562"/>
                <a:gd name="T6" fmla="*/ 2147483647 w 25"/>
                <a:gd name="T7" fmla="*/ 2147483647 h 13562"/>
                <a:gd name="T8" fmla="*/ 2147483647 w 25"/>
                <a:gd name="T9" fmla="*/ 2147483647 h 13562"/>
                <a:gd name="T10" fmla="*/ 2147483647 w 25"/>
                <a:gd name="T11" fmla="*/ 2147483647 h 13562"/>
                <a:gd name="T12" fmla="*/ 2147483647 w 25"/>
                <a:gd name="T13" fmla="*/ 2147483647 h 13562"/>
                <a:gd name="T14" fmla="*/ 2147483647 w 25"/>
                <a:gd name="T15" fmla="*/ 2147483647 h 13562"/>
                <a:gd name="T16" fmla="*/ 0 w 25"/>
                <a:gd name="T17" fmla="*/ 2147483647 h 13562"/>
                <a:gd name="T18" fmla="*/ 0 w 25"/>
                <a:gd name="T19" fmla="*/ 2147483647 h 13562"/>
                <a:gd name="T20" fmla="*/ 2147483647 w 25"/>
                <a:gd name="T21" fmla="*/ 2147483647 h 13562"/>
                <a:gd name="T22" fmla="*/ 2147483647 w 25"/>
                <a:gd name="T23" fmla="*/ 2147483647 h 13562"/>
                <a:gd name="T24" fmla="*/ 2147483647 w 25"/>
                <a:gd name="T25" fmla="*/ 2147483647 h 13562"/>
                <a:gd name="T26" fmla="*/ 2147483647 w 25"/>
                <a:gd name="T27" fmla="*/ 2147483647 h 13562"/>
                <a:gd name="T28" fmla="*/ 2147483647 w 25"/>
                <a:gd name="T29" fmla="*/ 2147483647 h 13562"/>
                <a:gd name="T30" fmla="*/ 0 w 25"/>
                <a:gd name="T31" fmla="*/ 2147483647 h 13562"/>
                <a:gd name="T32" fmla="*/ 0 w 25"/>
                <a:gd name="T33" fmla="*/ 2147483647 h 13562"/>
                <a:gd name="T34" fmla="*/ 2147483647 w 25"/>
                <a:gd name="T35" fmla="*/ 2147483647 h 13562"/>
                <a:gd name="T36" fmla="*/ 2147483647 w 25"/>
                <a:gd name="T37" fmla="*/ 2147483647 h 13562"/>
                <a:gd name="T38" fmla="*/ 2147483647 w 25"/>
                <a:gd name="T39" fmla="*/ 2147483647 h 13562"/>
                <a:gd name="T40" fmla="*/ 2147483647 w 25"/>
                <a:gd name="T41" fmla="*/ 2147483647 h 13562"/>
                <a:gd name="T42" fmla="*/ 2147483647 w 25"/>
                <a:gd name="T43" fmla="*/ 2147483647 h 13562"/>
                <a:gd name="T44" fmla="*/ 0 w 25"/>
                <a:gd name="T45" fmla="*/ 2147483647 h 13562"/>
                <a:gd name="T46" fmla="*/ 0 w 25"/>
                <a:gd name="T47" fmla="*/ 2147483647 h 13562"/>
                <a:gd name="T48" fmla="*/ 2147483647 w 25"/>
                <a:gd name="T49" fmla="*/ 2147483647 h 13562"/>
                <a:gd name="T50" fmla="*/ 2147483647 w 25"/>
                <a:gd name="T51" fmla="*/ 2147483647 h 13562"/>
                <a:gd name="T52" fmla="*/ 2147483647 w 25"/>
                <a:gd name="T53" fmla="*/ 2147483647 h 13562"/>
                <a:gd name="T54" fmla="*/ 2147483647 w 25"/>
                <a:gd name="T55" fmla="*/ 2147483647 h 13562"/>
                <a:gd name="T56" fmla="*/ 2147483647 w 25"/>
                <a:gd name="T57" fmla="*/ 2147483647 h 13562"/>
                <a:gd name="T58" fmla="*/ 0 w 25"/>
                <a:gd name="T59" fmla="*/ 2147483647 h 13562"/>
                <a:gd name="T60" fmla="*/ 0 w 25"/>
                <a:gd name="T61" fmla="*/ 2147483647 h 13562"/>
                <a:gd name="T62" fmla="*/ 2147483647 w 25"/>
                <a:gd name="T63" fmla="*/ 2147483647 h 13562"/>
                <a:gd name="T64" fmla="*/ 2147483647 w 25"/>
                <a:gd name="T65" fmla="*/ 2147483647 h 13562"/>
                <a:gd name="T66" fmla="*/ 2147483647 w 25"/>
                <a:gd name="T67" fmla="*/ 2147483647 h 13562"/>
                <a:gd name="T68" fmla="*/ 2147483647 w 25"/>
                <a:gd name="T69" fmla="*/ 2147483647 h 13562"/>
                <a:gd name="T70" fmla="*/ 2147483647 w 25"/>
                <a:gd name="T71" fmla="*/ 2147483647 h 13562"/>
                <a:gd name="T72" fmla="*/ 0 w 25"/>
                <a:gd name="T73" fmla="*/ 2147483647 h 13562"/>
                <a:gd name="T74" fmla="*/ 0 w 25"/>
                <a:gd name="T75" fmla="*/ 2147483647 h 13562"/>
                <a:gd name="T76" fmla="*/ 2147483647 w 25"/>
                <a:gd name="T77" fmla="*/ 2147483647 h 13562"/>
                <a:gd name="T78" fmla="*/ 2147483647 w 25"/>
                <a:gd name="T79" fmla="*/ 2147483647 h 13562"/>
                <a:gd name="T80" fmla="*/ 2147483647 w 25"/>
                <a:gd name="T81" fmla="*/ 2147483647 h 13562"/>
                <a:gd name="T82" fmla="*/ 2147483647 w 25"/>
                <a:gd name="T83" fmla="*/ 2147483647 h 13562"/>
                <a:gd name="T84" fmla="*/ 2147483647 w 25"/>
                <a:gd name="T85" fmla="*/ 2147483647 h 13562"/>
                <a:gd name="T86" fmla="*/ 0 w 25"/>
                <a:gd name="T87" fmla="*/ 2147483647 h 13562"/>
                <a:gd name="T88" fmla="*/ 0 w 25"/>
                <a:gd name="T89" fmla="*/ 2147483647 h 13562"/>
                <a:gd name="T90" fmla="*/ 2147483647 w 25"/>
                <a:gd name="T91" fmla="*/ 2147483647 h 13562"/>
                <a:gd name="T92" fmla="*/ 2147483647 w 25"/>
                <a:gd name="T93" fmla="*/ 2147483647 h 13562"/>
                <a:gd name="T94" fmla="*/ 2147483647 w 25"/>
                <a:gd name="T95" fmla="*/ 2147483647 h 13562"/>
                <a:gd name="T96" fmla="*/ 2147483647 w 25"/>
                <a:gd name="T97" fmla="*/ 2147483647 h 13562"/>
                <a:gd name="T98" fmla="*/ 2147483647 w 25"/>
                <a:gd name="T99" fmla="*/ 2147483647 h 13562"/>
                <a:gd name="T100" fmla="*/ 0 w 25"/>
                <a:gd name="T101" fmla="*/ 2147483647 h 13562"/>
                <a:gd name="T102" fmla="*/ 0 w 25"/>
                <a:gd name="T103" fmla="*/ 2147483647 h 13562"/>
                <a:gd name="T104" fmla="*/ 2147483647 w 25"/>
                <a:gd name="T105" fmla="*/ 2147483647 h 13562"/>
                <a:gd name="T106" fmla="*/ 2147483647 w 25"/>
                <a:gd name="T107" fmla="*/ 2147483647 h 13562"/>
                <a:gd name="T108" fmla="*/ 2147483647 w 25"/>
                <a:gd name="T109" fmla="*/ 2147483647 h 13562"/>
                <a:gd name="T110" fmla="*/ 2147483647 w 25"/>
                <a:gd name="T111" fmla="*/ 2147483647 h 13562"/>
                <a:gd name="T112" fmla="*/ 2147483647 w 25"/>
                <a:gd name="T113" fmla="*/ 2147483647 h 13562"/>
                <a:gd name="T114" fmla="*/ 0 w 25"/>
                <a:gd name="T115" fmla="*/ 2147483647 h 1356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5"/>
                <a:gd name="T175" fmla="*/ 0 h 13562"/>
                <a:gd name="T176" fmla="*/ 25 w 25"/>
                <a:gd name="T177" fmla="*/ 13562 h 1356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5" h="13562">
                  <a:moveTo>
                    <a:pt x="25" y="12"/>
                  </a:moveTo>
                  <a:lnTo>
                    <a:pt x="25" y="187"/>
                  </a:lnTo>
                  <a:cubicBezTo>
                    <a:pt x="25" y="194"/>
                    <a:pt x="19" y="200"/>
                    <a:pt x="12" y="200"/>
                  </a:cubicBezTo>
                  <a:cubicBezTo>
                    <a:pt x="6" y="200"/>
                    <a:pt x="0" y="194"/>
                    <a:pt x="0" y="187"/>
                  </a:cubicBezTo>
                  <a:lnTo>
                    <a:pt x="0" y="12"/>
                  </a:lnTo>
                  <a:cubicBezTo>
                    <a:pt x="0" y="5"/>
                    <a:pt x="6" y="0"/>
                    <a:pt x="12" y="0"/>
                  </a:cubicBezTo>
                  <a:cubicBezTo>
                    <a:pt x="19" y="0"/>
                    <a:pt x="25" y="5"/>
                    <a:pt x="25" y="12"/>
                  </a:cubicBezTo>
                  <a:close/>
                  <a:moveTo>
                    <a:pt x="25" y="287"/>
                  </a:moveTo>
                  <a:lnTo>
                    <a:pt x="25" y="462"/>
                  </a:lnTo>
                  <a:cubicBezTo>
                    <a:pt x="25" y="469"/>
                    <a:pt x="19" y="475"/>
                    <a:pt x="12" y="475"/>
                  </a:cubicBezTo>
                  <a:cubicBezTo>
                    <a:pt x="6" y="475"/>
                    <a:pt x="0" y="469"/>
                    <a:pt x="0" y="462"/>
                  </a:cubicBezTo>
                  <a:lnTo>
                    <a:pt x="0" y="287"/>
                  </a:lnTo>
                  <a:cubicBezTo>
                    <a:pt x="0" y="280"/>
                    <a:pt x="6" y="275"/>
                    <a:pt x="12" y="275"/>
                  </a:cubicBezTo>
                  <a:cubicBezTo>
                    <a:pt x="19" y="275"/>
                    <a:pt x="25" y="280"/>
                    <a:pt x="25" y="287"/>
                  </a:cubicBezTo>
                  <a:close/>
                  <a:moveTo>
                    <a:pt x="25" y="562"/>
                  </a:moveTo>
                  <a:lnTo>
                    <a:pt x="25" y="737"/>
                  </a:lnTo>
                  <a:cubicBezTo>
                    <a:pt x="25" y="744"/>
                    <a:pt x="19" y="750"/>
                    <a:pt x="12" y="750"/>
                  </a:cubicBezTo>
                  <a:cubicBezTo>
                    <a:pt x="6" y="750"/>
                    <a:pt x="0" y="744"/>
                    <a:pt x="0" y="737"/>
                  </a:cubicBezTo>
                  <a:lnTo>
                    <a:pt x="0" y="562"/>
                  </a:lnTo>
                  <a:cubicBezTo>
                    <a:pt x="0" y="555"/>
                    <a:pt x="6" y="550"/>
                    <a:pt x="12" y="550"/>
                  </a:cubicBezTo>
                  <a:cubicBezTo>
                    <a:pt x="19" y="550"/>
                    <a:pt x="25" y="555"/>
                    <a:pt x="25" y="562"/>
                  </a:cubicBezTo>
                  <a:close/>
                  <a:moveTo>
                    <a:pt x="25" y="837"/>
                  </a:moveTo>
                  <a:lnTo>
                    <a:pt x="25" y="1012"/>
                  </a:lnTo>
                  <a:cubicBezTo>
                    <a:pt x="25" y="1019"/>
                    <a:pt x="19" y="1025"/>
                    <a:pt x="12" y="1025"/>
                  </a:cubicBezTo>
                  <a:cubicBezTo>
                    <a:pt x="6" y="1025"/>
                    <a:pt x="0" y="1019"/>
                    <a:pt x="0" y="1012"/>
                  </a:cubicBezTo>
                  <a:lnTo>
                    <a:pt x="0" y="837"/>
                  </a:lnTo>
                  <a:cubicBezTo>
                    <a:pt x="0" y="830"/>
                    <a:pt x="6" y="825"/>
                    <a:pt x="12" y="825"/>
                  </a:cubicBezTo>
                  <a:cubicBezTo>
                    <a:pt x="19" y="825"/>
                    <a:pt x="25" y="830"/>
                    <a:pt x="25" y="837"/>
                  </a:cubicBezTo>
                  <a:close/>
                  <a:moveTo>
                    <a:pt x="25" y="1112"/>
                  </a:moveTo>
                  <a:lnTo>
                    <a:pt x="25" y="1287"/>
                  </a:lnTo>
                  <a:cubicBezTo>
                    <a:pt x="25" y="1294"/>
                    <a:pt x="19" y="1300"/>
                    <a:pt x="12" y="1300"/>
                  </a:cubicBezTo>
                  <a:cubicBezTo>
                    <a:pt x="6" y="1300"/>
                    <a:pt x="0" y="1294"/>
                    <a:pt x="0" y="1287"/>
                  </a:cubicBezTo>
                  <a:lnTo>
                    <a:pt x="0" y="1112"/>
                  </a:lnTo>
                  <a:cubicBezTo>
                    <a:pt x="0" y="1105"/>
                    <a:pt x="6" y="1100"/>
                    <a:pt x="12" y="1100"/>
                  </a:cubicBezTo>
                  <a:cubicBezTo>
                    <a:pt x="19" y="1100"/>
                    <a:pt x="25" y="1105"/>
                    <a:pt x="25" y="1112"/>
                  </a:cubicBezTo>
                  <a:close/>
                  <a:moveTo>
                    <a:pt x="25" y="1387"/>
                  </a:moveTo>
                  <a:lnTo>
                    <a:pt x="25" y="1562"/>
                  </a:lnTo>
                  <a:cubicBezTo>
                    <a:pt x="25" y="1569"/>
                    <a:pt x="19" y="1575"/>
                    <a:pt x="12" y="1575"/>
                  </a:cubicBezTo>
                  <a:cubicBezTo>
                    <a:pt x="6" y="1575"/>
                    <a:pt x="0" y="1569"/>
                    <a:pt x="0" y="1562"/>
                  </a:cubicBezTo>
                  <a:lnTo>
                    <a:pt x="0" y="1387"/>
                  </a:lnTo>
                  <a:cubicBezTo>
                    <a:pt x="0" y="1380"/>
                    <a:pt x="6" y="1375"/>
                    <a:pt x="12" y="1375"/>
                  </a:cubicBezTo>
                  <a:cubicBezTo>
                    <a:pt x="19" y="1375"/>
                    <a:pt x="25" y="1380"/>
                    <a:pt x="25" y="1387"/>
                  </a:cubicBezTo>
                  <a:close/>
                  <a:moveTo>
                    <a:pt x="25" y="1662"/>
                  </a:moveTo>
                  <a:lnTo>
                    <a:pt x="25" y="1837"/>
                  </a:lnTo>
                  <a:cubicBezTo>
                    <a:pt x="25" y="1844"/>
                    <a:pt x="19" y="1850"/>
                    <a:pt x="12" y="1850"/>
                  </a:cubicBezTo>
                  <a:cubicBezTo>
                    <a:pt x="6" y="1850"/>
                    <a:pt x="0" y="1844"/>
                    <a:pt x="0" y="1837"/>
                  </a:cubicBezTo>
                  <a:lnTo>
                    <a:pt x="0" y="1662"/>
                  </a:lnTo>
                  <a:cubicBezTo>
                    <a:pt x="0" y="1655"/>
                    <a:pt x="6" y="1650"/>
                    <a:pt x="12" y="1650"/>
                  </a:cubicBezTo>
                  <a:cubicBezTo>
                    <a:pt x="19" y="1650"/>
                    <a:pt x="25" y="1655"/>
                    <a:pt x="25" y="1662"/>
                  </a:cubicBezTo>
                  <a:close/>
                  <a:moveTo>
                    <a:pt x="25" y="1937"/>
                  </a:moveTo>
                  <a:lnTo>
                    <a:pt x="25" y="2112"/>
                  </a:lnTo>
                  <a:cubicBezTo>
                    <a:pt x="25" y="2119"/>
                    <a:pt x="19" y="2125"/>
                    <a:pt x="12" y="2125"/>
                  </a:cubicBezTo>
                  <a:cubicBezTo>
                    <a:pt x="6" y="2125"/>
                    <a:pt x="0" y="2119"/>
                    <a:pt x="0" y="2112"/>
                  </a:cubicBezTo>
                  <a:lnTo>
                    <a:pt x="0" y="1937"/>
                  </a:lnTo>
                  <a:cubicBezTo>
                    <a:pt x="0" y="1930"/>
                    <a:pt x="6" y="1925"/>
                    <a:pt x="12" y="1925"/>
                  </a:cubicBezTo>
                  <a:cubicBezTo>
                    <a:pt x="19" y="1925"/>
                    <a:pt x="25" y="1930"/>
                    <a:pt x="25" y="1937"/>
                  </a:cubicBezTo>
                  <a:close/>
                  <a:moveTo>
                    <a:pt x="25" y="2212"/>
                  </a:moveTo>
                  <a:lnTo>
                    <a:pt x="25" y="2387"/>
                  </a:lnTo>
                  <a:cubicBezTo>
                    <a:pt x="25" y="2394"/>
                    <a:pt x="19" y="2400"/>
                    <a:pt x="12" y="2400"/>
                  </a:cubicBezTo>
                  <a:cubicBezTo>
                    <a:pt x="6" y="2400"/>
                    <a:pt x="0" y="2394"/>
                    <a:pt x="0" y="2387"/>
                  </a:cubicBezTo>
                  <a:lnTo>
                    <a:pt x="0" y="2212"/>
                  </a:lnTo>
                  <a:cubicBezTo>
                    <a:pt x="0" y="2205"/>
                    <a:pt x="6" y="2200"/>
                    <a:pt x="12" y="2200"/>
                  </a:cubicBezTo>
                  <a:cubicBezTo>
                    <a:pt x="19" y="2200"/>
                    <a:pt x="25" y="2205"/>
                    <a:pt x="25" y="2212"/>
                  </a:cubicBezTo>
                  <a:close/>
                  <a:moveTo>
                    <a:pt x="25" y="2487"/>
                  </a:moveTo>
                  <a:lnTo>
                    <a:pt x="25" y="2662"/>
                  </a:lnTo>
                  <a:cubicBezTo>
                    <a:pt x="25" y="2669"/>
                    <a:pt x="19" y="2675"/>
                    <a:pt x="12" y="2675"/>
                  </a:cubicBezTo>
                  <a:cubicBezTo>
                    <a:pt x="6" y="2675"/>
                    <a:pt x="0" y="2669"/>
                    <a:pt x="0" y="2662"/>
                  </a:cubicBezTo>
                  <a:lnTo>
                    <a:pt x="0" y="2487"/>
                  </a:lnTo>
                  <a:cubicBezTo>
                    <a:pt x="0" y="2480"/>
                    <a:pt x="6" y="2475"/>
                    <a:pt x="12" y="2475"/>
                  </a:cubicBezTo>
                  <a:cubicBezTo>
                    <a:pt x="19" y="2475"/>
                    <a:pt x="25" y="2480"/>
                    <a:pt x="25" y="2487"/>
                  </a:cubicBezTo>
                  <a:close/>
                  <a:moveTo>
                    <a:pt x="25" y="2762"/>
                  </a:moveTo>
                  <a:lnTo>
                    <a:pt x="25" y="2937"/>
                  </a:lnTo>
                  <a:cubicBezTo>
                    <a:pt x="25" y="2944"/>
                    <a:pt x="19" y="2950"/>
                    <a:pt x="12" y="2950"/>
                  </a:cubicBezTo>
                  <a:cubicBezTo>
                    <a:pt x="6" y="2950"/>
                    <a:pt x="0" y="2944"/>
                    <a:pt x="0" y="2937"/>
                  </a:cubicBezTo>
                  <a:lnTo>
                    <a:pt x="0" y="2762"/>
                  </a:lnTo>
                  <a:cubicBezTo>
                    <a:pt x="0" y="2755"/>
                    <a:pt x="6" y="2750"/>
                    <a:pt x="12" y="2750"/>
                  </a:cubicBezTo>
                  <a:cubicBezTo>
                    <a:pt x="19" y="2750"/>
                    <a:pt x="25" y="2755"/>
                    <a:pt x="25" y="2762"/>
                  </a:cubicBezTo>
                  <a:close/>
                  <a:moveTo>
                    <a:pt x="25" y="3037"/>
                  </a:moveTo>
                  <a:lnTo>
                    <a:pt x="25" y="3212"/>
                  </a:lnTo>
                  <a:cubicBezTo>
                    <a:pt x="25" y="3219"/>
                    <a:pt x="19" y="3225"/>
                    <a:pt x="12" y="3225"/>
                  </a:cubicBezTo>
                  <a:cubicBezTo>
                    <a:pt x="6" y="3225"/>
                    <a:pt x="0" y="3219"/>
                    <a:pt x="0" y="3212"/>
                  </a:cubicBezTo>
                  <a:lnTo>
                    <a:pt x="0" y="3037"/>
                  </a:lnTo>
                  <a:cubicBezTo>
                    <a:pt x="0" y="3030"/>
                    <a:pt x="6" y="3025"/>
                    <a:pt x="12" y="3025"/>
                  </a:cubicBezTo>
                  <a:cubicBezTo>
                    <a:pt x="19" y="3025"/>
                    <a:pt x="25" y="3030"/>
                    <a:pt x="25" y="3037"/>
                  </a:cubicBezTo>
                  <a:close/>
                  <a:moveTo>
                    <a:pt x="25" y="3312"/>
                  </a:moveTo>
                  <a:lnTo>
                    <a:pt x="25" y="3487"/>
                  </a:lnTo>
                  <a:cubicBezTo>
                    <a:pt x="25" y="3494"/>
                    <a:pt x="19" y="3500"/>
                    <a:pt x="12" y="3500"/>
                  </a:cubicBezTo>
                  <a:cubicBezTo>
                    <a:pt x="6" y="3500"/>
                    <a:pt x="0" y="3494"/>
                    <a:pt x="0" y="3487"/>
                  </a:cubicBezTo>
                  <a:lnTo>
                    <a:pt x="0" y="3312"/>
                  </a:lnTo>
                  <a:cubicBezTo>
                    <a:pt x="0" y="3305"/>
                    <a:pt x="6" y="3300"/>
                    <a:pt x="12" y="3300"/>
                  </a:cubicBezTo>
                  <a:cubicBezTo>
                    <a:pt x="19" y="3300"/>
                    <a:pt x="25" y="3305"/>
                    <a:pt x="25" y="3312"/>
                  </a:cubicBezTo>
                  <a:close/>
                  <a:moveTo>
                    <a:pt x="25" y="3587"/>
                  </a:moveTo>
                  <a:lnTo>
                    <a:pt x="25" y="3762"/>
                  </a:lnTo>
                  <a:cubicBezTo>
                    <a:pt x="25" y="3769"/>
                    <a:pt x="19" y="3775"/>
                    <a:pt x="12" y="3775"/>
                  </a:cubicBezTo>
                  <a:cubicBezTo>
                    <a:pt x="6" y="3775"/>
                    <a:pt x="0" y="3769"/>
                    <a:pt x="0" y="3762"/>
                  </a:cubicBezTo>
                  <a:lnTo>
                    <a:pt x="0" y="3587"/>
                  </a:lnTo>
                  <a:cubicBezTo>
                    <a:pt x="0" y="3580"/>
                    <a:pt x="6" y="3575"/>
                    <a:pt x="12" y="3575"/>
                  </a:cubicBezTo>
                  <a:cubicBezTo>
                    <a:pt x="19" y="3575"/>
                    <a:pt x="25" y="3580"/>
                    <a:pt x="25" y="3587"/>
                  </a:cubicBezTo>
                  <a:close/>
                  <a:moveTo>
                    <a:pt x="25" y="3862"/>
                  </a:moveTo>
                  <a:lnTo>
                    <a:pt x="25" y="4037"/>
                  </a:lnTo>
                  <a:cubicBezTo>
                    <a:pt x="25" y="4044"/>
                    <a:pt x="19" y="4050"/>
                    <a:pt x="12" y="4050"/>
                  </a:cubicBezTo>
                  <a:cubicBezTo>
                    <a:pt x="6" y="4050"/>
                    <a:pt x="0" y="4044"/>
                    <a:pt x="0" y="4037"/>
                  </a:cubicBezTo>
                  <a:lnTo>
                    <a:pt x="0" y="3862"/>
                  </a:lnTo>
                  <a:cubicBezTo>
                    <a:pt x="0" y="3855"/>
                    <a:pt x="6" y="3850"/>
                    <a:pt x="12" y="3850"/>
                  </a:cubicBezTo>
                  <a:cubicBezTo>
                    <a:pt x="19" y="3850"/>
                    <a:pt x="25" y="3855"/>
                    <a:pt x="25" y="3862"/>
                  </a:cubicBezTo>
                  <a:close/>
                  <a:moveTo>
                    <a:pt x="25" y="4137"/>
                  </a:moveTo>
                  <a:lnTo>
                    <a:pt x="25" y="4312"/>
                  </a:lnTo>
                  <a:cubicBezTo>
                    <a:pt x="25" y="4319"/>
                    <a:pt x="19" y="4325"/>
                    <a:pt x="12" y="4325"/>
                  </a:cubicBezTo>
                  <a:cubicBezTo>
                    <a:pt x="6" y="4325"/>
                    <a:pt x="0" y="4319"/>
                    <a:pt x="0" y="4312"/>
                  </a:cubicBezTo>
                  <a:lnTo>
                    <a:pt x="0" y="4137"/>
                  </a:lnTo>
                  <a:cubicBezTo>
                    <a:pt x="0" y="4130"/>
                    <a:pt x="6" y="4125"/>
                    <a:pt x="12" y="4125"/>
                  </a:cubicBezTo>
                  <a:cubicBezTo>
                    <a:pt x="19" y="4125"/>
                    <a:pt x="25" y="4130"/>
                    <a:pt x="25" y="4137"/>
                  </a:cubicBezTo>
                  <a:close/>
                  <a:moveTo>
                    <a:pt x="25" y="4412"/>
                  </a:moveTo>
                  <a:lnTo>
                    <a:pt x="25" y="4587"/>
                  </a:lnTo>
                  <a:cubicBezTo>
                    <a:pt x="25" y="4594"/>
                    <a:pt x="19" y="4600"/>
                    <a:pt x="12" y="4600"/>
                  </a:cubicBezTo>
                  <a:cubicBezTo>
                    <a:pt x="6" y="4600"/>
                    <a:pt x="0" y="4594"/>
                    <a:pt x="0" y="4587"/>
                  </a:cubicBezTo>
                  <a:lnTo>
                    <a:pt x="0" y="4412"/>
                  </a:lnTo>
                  <a:cubicBezTo>
                    <a:pt x="0" y="4405"/>
                    <a:pt x="6" y="4400"/>
                    <a:pt x="12" y="4400"/>
                  </a:cubicBezTo>
                  <a:cubicBezTo>
                    <a:pt x="19" y="4400"/>
                    <a:pt x="25" y="4405"/>
                    <a:pt x="25" y="4412"/>
                  </a:cubicBezTo>
                  <a:close/>
                  <a:moveTo>
                    <a:pt x="25" y="4687"/>
                  </a:moveTo>
                  <a:lnTo>
                    <a:pt x="25" y="4862"/>
                  </a:lnTo>
                  <a:cubicBezTo>
                    <a:pt x="25" y="4869"/>
                    <a:pt x="19" y="4875"/>
                    <a:pt x="12" y="4875"/>
                  </a:cubicBezTo>
                  <a:cubicBezTo>
                    <a:pt x="6" y="4875"/>
                    <a:pt x="0" y="4869"/>
                    <a:pt x="0" y="4862"/>
                  </a:cubicBezTo>
                  <a:lnTo>
                    <a:pt x="0" y="4687"/>
                  </a:lnTo>
                  <a:cubicBezTo>
                    <a:pt x="0" y="4680"/>
                    <a:pt x="6" y="4675"/>
                    <a:pt x="12" y="4675"/>
                  </a:cubicBezTo>
                  <a:cubicBezTo>
                    <a:pt x="19" y="4675"/>
                    <a:pt x="25" y="4680"/>
                    <a:pt x="25" y="4687"/>
                  </a:cubicBezTo>
                  <a:close/>
                  <a:moveTo>
                    <a:pt x="25" y="4962"/>
                  </a:moveTo>
                  <a:lnTo>
                    <a:pt x="25" y="5137"/>
                  </a:lnTo>
                  <a:cubicBezTo>
                    <a:pt x="25" y="5144"/>
                    <a:pt x="19" y="5150"/>
                    <a:pt x="12" y="5150"/>
                  </a:cubicBezTo>
                  <a:cubicBezTo>
                    <a:pt x="6" y="5150"/>
                    <a:pt x="0" y="5144"/>
                    <a:pt x="0" y="5137"/>
                  </a:cubicBezTo>
                  <a:lnTo>
                    <a:pt x="0" y="4962"/>
                  </a:lnTo>
                  <a:cubicBezTo>
                    <a:pt x="0" y="4955"/>
                    <a:pt x="6" y="4950"/>
                    <a:pt x="12" y="4950"/>
                  </a:cubicBezTo>
                  <a:cubicBezTo>
                    <a:pt x="19" y="4950"/>
                    <a:pt x="25" y="4955"/>
                    <a:pt x="25" y="4962"/>
                  </a:cubicBezTo>
                  <a:close/>
                  <a:moveTo>
                    <a:pt x="25" y="5237"/>
                  </a:moveTo>
                  <a:lnTo>
                    <a:pt x="25" y="5412"/>
                  </a:lnTo>
                  <a:cubicBezTo>
                    <a:pt x="25" y="5419"/>
                    <a:pt x="19" y="5425"/>
                    <a:pt x="12" y="5425"/>
                  </a:cubicBezTo>
                  <a:cubicBezTo>
                    <a:pt x="6" y="5425"/>
                    <a:pt x="0" y="5419"/>
                    <a:pt x="0" y="5412"/>
                  </a:cubicBezTo>
                  <a:lnTo>
                    <a:pt x="0" y="5237"/>
                  </a:lnTo>
                  <a:cubicBezTo>
                    <a:pt x="0" y="5230"/>
                    <a:pt x="6" y="5225"/>
                    <a:pt x="12" y="5225"/>
                  </a:cubicBezTo>
                  <a:cubicBezTo>
                    <a:pt x="19" y="5225"/>
                    <a:pt x="25" y="5230"/>
                    <a:pt x="25" y="5237"/>
                  </a:cubicBezTo>
                  <a:close/>
                  <a:moveTo>
                    <a:pt x="25" y="5512"/>
                  </a:moveTo>
                  <a:lnTo>
                    <a:pt x="25" y="5687"/>
                  </a:lnTo>
                  <a:cubicBezTo>
                    <a:pt x="25" y="5694"/>
                    <a:pt x="19" y="5700"/>
                    <a:pt x="12" y="5700"/>
                  </a:cubicBezTo>
                  <a:cubicBezTo>
                    <a:pt x="6" y="5700"/>
                    <a:pt x="0" y="5694"/>
                    <a:pt x="0" y="5687"/>
                  </a:cubicBezTo>
                  <a:lnTo>
                    <a:pt x="0" y="5512"/>
                  </a:lnTo>
                  <a:cubicBezTo>
                    <a:pt x="0" y="5505"/>
                    <a:pt x="6" y="5500"/>
                    <a:pt x="12" y="5500"/>
                  </a:cubicBezTo>
                  <a:cubicBezTo>
                    <a:pt x="19" y="5500"/>
                    <a:pt x="25" y="5505"/>
                    <a:pt x="25" y="5512"/>
                  </a:cubicBezTo>
                  <a:close/>
                  <a:moveTo>
                    <a:pt x="25" y="5787"/>
                  </a:moveTo>
                  <a:lnTo>
                    <a:pt x="25" y="5962"/>
                  </a:lnTo>
                  <a:cubicBezTo>
                    <a:pt x="25" y="5969"/>
                    <a:pt x="19" y="5975"/>
                    <a:pt x="12" y="5975"/>
                  </a:cubicBezTo>
                  <a:cubicBezTo>
                    <a:pt x="6" y="5975"/>
                    <a:pt x="0" y="5969"/>
                    <a:pt x="0" y="5962"/>
                  </a:cubicBezTo>
                  <a:lnTo>
                    <a:pt x="0" y="5787"/>
                  </a:lnTo>
                  <a:cubicBezTo>
                    <a:pt x="0" y="5780"/>
                    <a:pt x="6" y="5775"/>
                    <a:pt x="12" y="5775"/>
                  </a:cubicBezTo>
                  <a:cubicBezTo>
                    <a:pt x="19" y="5775"/>
                    <a:pt x="25" y="5780"/>
                    <a:pt x="25" y="5787"/>
                  </a:cubicBezTo>
                  <a:close/>
                  <a:moveTo>
                    <a:pt x="25" y="6062"/>
                  </a:moveTo>
                  <a:lnTo>
                    <a:pt x="25" y="6237"/>
                  </a:lnTo>
                  <a:cubicBezTo>
                    <a:pt x="25" y="6244"/>
                    <a:pt x="19" y="6250"/>
                    <a:pt x="12" y="6250"/>
                  </a:cubicBezTo>
                  <a:cubicBezTo>
                    <a:pt x="6" y="6250"/>
                    <a:pt x="0" y="6244"/>
                    <a:pt x="0" y="6237"/>
                  </a:cubicBezTo>
                  <a:lnTo>
                    <a:pt x="0" y="6062"/>
                  </a:lnTo>
                  <a:cubicBezTo>
                    <a:pt x="0" y="6055"/>
                    <a:pt x="6" y="6050"/>
                    <a:pt x="12" y="6050"/>
                  </a:cubicBezTo>
                  <a:cubicBezTo>
                    <a:pt x="19" y="6050"/>
                    <a:pt x="25" y="6055"/>
                    <a:pt x="25" y="6062"/>
                  </a:cubicBezTo>
                  <a:close/>
                  <a:moveTo>
                    <a:pt x="25" y="6337"/>
                  </a:moveTo>
                  <a:lnTo>
                    <a:pt x="25" y="6512"/>
                  </a:lnTo>
                  <a:cubicBezTo>
                    <a:pt x="25" y="6519"/>
                    <a:pt x="19" y="6525"/>
                    <a:pt x="12" y="6525"/>
                  </a:cubicBezTo>
                  <a:cubicBezTo>
                    <a:pt x="6" y="6525"/>
                    <a:pt x="0" y="6519"/>
                    <a:pt x="0" y="6512"/>
                  </a:cubicBezTo>
                  <a:lnTo>
                    <a:pt x="0" y="6337"/>
                  </a:lnTo>
                  <a:cubicBezTo>
                    <a:pt x="0" y="6330"/>
                    <a:pt x="6" y="6325"/>
                    <a:pt x="12" y="6325"/>
                  </a:cubicBezTo>
                  <a:cubicBezTo>
                    <a:pt x="19" y="6325"/>
                    <a:pt x="25" y="6330"/>
                    <a:pt x="25" y="6337"/>
                  </a:cubicBezTo>
                  <a:close/>
                  <a:moveTo>
                    <a:pt x="25" y="6612"/>
                  </a:moveTo>
                  <a:lnTo>
                    <a:pt x="25" y="6787"/>
                  </a:lnTo>
                  <a:cubicBezTo>
                    <a:pt x="25" y="6794"/>
                    <a:pt x="19" y="6800"/>
                    <a:pt x="12" y="6800"/>
                  </a:cubicBezTo>
                  <a:cubicBezTo>
                    <a:pt x="6" y="6800"/>
                    <a:pt x="0" y="6794"/>
                    <a:pt x="0" y="6787"/>
                  </a:cubicBezTo>
                  <a:lnTo>
                    <a:pt x="0" y="6612"/>
                  </a:lnTo>
                  <a:cubicBezTo>
                    <a:pt x="0" y="6605"/>
                    <a:pt x="6" y="6600"/>
                    <a:pt x="12" y="6600"/>
                  </a:cubicBezTo>
                  <a:cubicBezTo>
                    <a:pt x="19" y="6600"/>
                    <a:pt x="25" y="6605"/>
                    <a:pt x="25" y="6612"/>
                  </a:cubicBezTo>
                  <a:close/>
                  <a:moveTo>
                    <a:pt x="25" y="6887"/>
                  </a:moveTo>
                  <a:lnTo>
                    <a:pt x="25" y="7062"/>
                  </a:lnTo>
                  <a:cubicBezTo>
                    <a:pt x="25" y="7069"/>
                    <a:pt x="19" y="7075"/>
                    <a:pt x="12" y="7075"/>
                  </a:cubicBezTo>
                  <a:cubicBezTo>
                    <a:pt x="6" y="7075"/>
                    <a:pt x="0" y="7069"/>
                    <a:pt x="0" y="7062"/>
                  </a:cubicBezTo>
                  <a:lnTo>
                    <a:pt x="0" y="6887"/>
                  </a:lnTo>
                  <a:cubicBezTo>
                    <a:pt x="0" y="6880"/>
                    <a:pt x="6" y="6875"/>
                    <a:pt x="12" y="6875"/>
                  </a:cubicBezTo>
                  <a:cubicBezTo>
                    <a:pt x="19" y="6875"/>
                    <a:pt x="25" y="6880"/>
                    <a:pt x="25" y="6887"/>
                  </a:cubicBezTo>
                  <a:close/>
                  <a:moveTo>
                    <a:pt x="25" y="7162"/>
                  </a:moveTo>
                  <a:lnTo>
                    <a:pt x="25" y="7337"/>
                  </a:lnTo>
                  <a:cubicBezTo>
                    <a:pt x="25" y="7344"/>
                    <a:pt x="19" y="7350"/>
                    <a:pt x="12" y="7350"/>
                  </a:cubicBezTo>
                  <a:cubicBezTo>
                    <a:pt x="6" y="7350"/>
                    <a:pt x="0" y="7344"/>
                    <a:pt x="0" y="7337"/>
                  </a:cubicBezTo>
                  <a:lnTo>
                    <a:pt x="0" y="7162"/>
                  </a:lnTo>
                  <a:cubicBezTo>
                    <a:pt x="0" y="7155"/>
                    <a:pt x="6" y="7150"/>
                    <a:pt x="12" y="7150"/>
                  </a:cubicBezTo>
                  <a:cubicBezTo>
                    <a:pt x="19" y="7150"/>
                    <a:pt x="25" y="7155"/>
                    <a:pt x="25" y="7162"/>
                  </a:cubicBezTo>
                  <a:close/>
                  <a:moveTo>
                    <a:pt x="25" y="7437"/>
                  </a:moveTo>
                  <a:lnTo>
                    <a:pt x="25" y="7612"/>
                  </a:lnTo>
                  <a:cubicBezTo>
                    <a:pt x="25" y="7619"/>
                    <a:pt x="19" y="7625"/>
                    <a:pt x="12" y="7625"/>
                  </a:cubicBezTo>
                  <a:cubicBezTo>
                    <a:pt x="6" y="7625"/>
                    <a:pt x="0" y="7619"/>
                    <a:pt x="0" y="7612"/>
                  </a:cubicBezTo>
                  <a:lnTo>
                    <a:pt x="0" y="7437"/>
                  </a:lnTo>
                  <a:cubicBezTo>
                    <a:pt x="0" y="7430"/>
                    <a:pt x="6" y="7425"/>
                    <a:pt x="12" y="7425"/>
                  </a:cubicBezTo>
                  <a:cubicBezTo>
                    <a:pt x="19" y="7425"/>
                    <a:pt x="25" y="7430"/>
                    <a:pt x="25" y="7437"/>
                  </a:cubicBezTo>
                  <a:close/>
                  <a:moveTo>
                    <a:pt x="25" y="7712"/>
                  </a:moveTo>
                  <a:lnTo>
                    <a:pt x="25" y="7887"/>
                  </a:lnTo>
                  <a:cubicBezTo>
                    <a:pt x="25" y="7894"/>
                    <a:pt x="19" y="7900"/>
                    <a:pt x="12" y="7900"/>
                  </a:cubicBezTo>
                  <a:cubicBezTo>
                    <a:pt x="6" y="7900"/>
                    <a:pt x="0" y="7894"/>
                    <a:pt x="0" y="7887"/>
                  </a:cubicBezTo>
                  <a:lnTo>
                    <a:pt x="0" y="7712"/>
                  </a:lnTo>
                  <a:cubicBezTo>
                    <a:pt x="0" y="7705"/>
                    <a:pt x="6" y="7700"/>
                    <a:pt x="12" y="7700"/>
                  </a:cubicBezTo>
                  <a:cubicBezTo>
                    <a:pt x="19" y="7700"/>
                    <a:pt x="25" y="7705"/>
                    <a:pt x="25" y="7712"/>
                  </a:cubicBezTo>
                  <a:close/>
                  <a:moveTo>
                    <a:pt x="25" y="7987"/>
                  </a:moveTo>
                  <a:lnTo>
                    <a:pt x="25" y="8162"/>
                  </a:lnTo>
                  <a:cubicBezTo>
                    <a:pt x="25" y="8169"/>
                    <a:pt x="19" y="8175"/>
                    <a:pt x="12" y="8175"/>
                  </a:cubicBezTo>
                  <a:cubicBezTo>
                    <a:pt x="6" y="8175"/>
                    <a:pt x="0" y="8169"/>
                    <a:pt x="0" y="8162"/>
                  </a:cubicBezTo>
                  <a:lnTo>
                    <a:pt x="0" y="7987"/>
                  </a:lnTo>
                  <a:cubicBezTo>
                    <a:pt x="0" y="7980"/>
                    <a:pt x="6" y="7975"/>
                    <a:pt x="12" y="7975"/>
                  </a:cubicBezTo>
                  <a:cubicBezTo>
                    <a:pt x="19" y="7975"/>
                    <a:pt x="25" y="7980"/>
                    <a:pt x="25" y="7987"/>
                  </a:cubicBezTo>
                  <a:close/>
                  <a:moveTo>
                    <a:pt x="25" y="8262"/>
                  </a:moveTo>
                  <a:lnTo>
                    <a:pt x="25" y="8437"/>
                  </a:lnTo>
                  <a:cubicBezTo>
                    <a:pt x="25" y="8444"/>
                    <a:pt x="19" y="8450"/>
                    <a:pt x="12" y="8450"/>
                  </a:cubicBezTo>
                  <a:cubicBezTo>
                    <a:pt x="6" y="8450"/>
                    <a:pt x="0" y="8444"/>
                    <a:pt x="0" y="8437"/>
                  </a:cubicBezTo>
                  <a:lnTo>
                    <a:pt x="0" y="8262"/>
                  </a:lnTo>
                  <a:cubicBezTo>
                    <a:pt x="0" y="8255"/>
                    <a:pt x="6" y="8250"/>
                    <a:pt x="12" y="8250"/>
                  </a:cubicBezTo>
                  <a:cubicBezTo>
                    <a:pt x="19" y="8250"/>
                    <a:pt x="25" y="8255"/>
                    <a:pt x="25" y="8262"/>
                  </a:cubicBezTo>
                  <a:close/>
                  <a:moveTo>
                    <a:pt x="25" y="8537"/>
                  </a:moveTo>
                  <a:lnTo>
                    <a:pt x="25" y="8712"/>
                  </a:lnTo>
                  <a:cubicBezTo>
                    <a:pt x="25" y="8719"/>
                    <a:pt x="19" y="8725"/>
                    <a:pt x="12" y="8725"/>
                  </a:cubicBezTo>
                  <a:cubicBezTo>
                    <a:pt x="6" y="8725"/>
                    <a:pt x="0" y="8719"/>
                    <a:pt x="0" y="8712"/>
                  </a:cubicBezTo>
                  <a:lnTo>
                    <a:pt x="0" y="8537"/>
                  </a:lnTo>
                  <a:cubicBezTo>
                    <a:pt x="0" y="8530"/>
                    <a:pt x="6" y="8525"/>
                    <a:pt x="12" y="8525"/>
                  </a:cubicBezTo>
                  <a:cubicBezTo>
                    <a:pt x="19" y="8525"/>
                    <a:pt x="25" y="8530"/>
                    <a:pt x="25" y="8537"/>
                  </a:cubicBezTo>
                  <a:close/>
                  <a:moveTo>
                    <a:pt x="25" y="8812"/>
                  </a:moveTo>
                  <a:lnTo>
                    <a:pt x="25" y="8987"/>
                  </a:lnTo>
                  <a:cubicBezTo>
                    <a:pt x="25" y="8994"/>
                    <a:pt x="19" y="9000"/>
                    <a:pt x="12" y="9000"/>
                  </a:cubicBezTo>
                  <a:cubicBezTo>
                    <a:pt x="6" y="9000"/>
                    <a:pt x="0" y="8994"/>
                    <a:pt x="0" y="8987"/>
                  </a:cubicBezTo>
                  <a:lnTo>
                    <a:pt x="0" y="8812"/>
                  </a:lnTo>
                  <a:cubicBezTo>
                    <a:pt x="0" y="8805"/>
                    <a:pt x="6" y="8800"/>
                    <a:pt x="12" y="8800"/>
                  </a:cubicBezTo>
                  <a:cubicBezTo>
                    <a:pt x="19" y="8800"/>
                    <a:pt x="25" y="8805"/>
                    <a:pt x="25" y="8812"/>
                  </a:cubicBezTo>
                  <a:close/>
                  <a:moveTo>
                    <a:pt x="25" y="9087"/>
                  </a:moveTo>
                  <a:lnTo>
                    <a:pt x="25" y="9262"/>
                  </a:lnTo>
                  <a:cubicBezTo>
                    <a:pt x="25" y="9269"/>
                    <a:pt x="19" y="9275"/>
                    <a:pt x="12" y="9275"/>
                  </a:cubicBezTo>
                  <a:cubicBezTo>
                    <a:pt x="6" y="9275"/>
                    <a:pt x="0" y="9269"/>
                    <a:pt x="0" y="9262"/>
                  </a:cubicBezTo>
                  <a:lnTo>
                    <a:pt x="0" y="9087"/>
                  </a:lnTo>
                  <a:cubicBezTo>
                    <a:pt x="0" y="9080"/>
                    <a:pt x="6" y="9075"/>
                    <a:pt x="12" y="9075"/>
                  </a:cubicBezTo>
                  <a:cubicBezTo>
                    <a:pt x="19" y="9075"/>
                    <a:pt x="25" y="9080"/>
                    <a:pt x="25" y="9087"/>
                  </a:cubicBezTo>
                  <a:close/>
                  <a:moveTo>
                    <a:pt x="25" y="9362"/>
                  </a:moveTo>
                  <a:lnTo>
                    <a:pt x="25" y="9537"/>
                  </a:lnTo>
                  <a:cubicBezTo>
                    <a:pt x="25" y="9544"/>
                    <a:pt x="19" y="9550"/>
                    <a:pt x="12" y="9550"/>
                  </a:cubicBezTo>
                  <a:cubicBezTo>
                    <a:pt x="6" y="9550"/>
                    <a:pt x="0" y="9544"/>
                    <a:pt x="0" y="9537"/>
                  </a:cubicBezTo>
                  <a:lnTo>
                    <a:pt x="0" y="9362"/>
                  </a:lnTo>
                  <a:cubicBezTo>
                    <a:pt x="0" y="9355"/>
                    <a:pt x="6" y="9350"/>
                    <a:pt x="12" y="9350"/>
                  </a:cubicBezTo>
                  <a:cubicBezTo>
                    <a:pt x="19" y="9350"/>
                    <a:pt x="25" y="9355"/>
                    <a:pt x="25" y="9362"/>
                  </a:cubicBezTo>
                  <a:close/>
                  <a:moveTo>
                    <a:pt x="25" y="9637"/>
                  </a:moveTo>
                  <a:lnTo>
                    <a:pt x="25" y="9812"/>
                  </a:lnTo>
                  <a:cubicBezTo>
                    <a:pt x="25" y="9819"/>
                    <a:pt x="19" y="9825"/>
                    <a:pt x="12" y="9825"/>
                  </a:cubicBezTo>
                  <a:cubicBezTo>
                    <a:pt x="6" y="9825"/>
                    <a:pt x="0" y="9819"/>
                    <a:pt x="0" y="9812"/>
                  </a:cubicBezTo>
                  <a:lnTo>
                    <a:pt x="0" y="9637"/>
                  </a:lnTo>
                  <a:cubicBezTo>
                    <a:pt x="0" y="9630"/>
                    <a:pt x="6" y="9625"/>
                    <a:pt x="12" y="9625"/>
                  </a:cubicBezTo>
                  <a:cubicBezTo>
                    <a:pt x="19" y="9625"/>
                    <a:pt x="25" y="9630"/>
                    <a:pt x="25" y="9637"/>
                  </a:cubicBezTo>
                  <a:close/>
                  <a:moveTo>
                    <a:pt x="25" y="9912"/>
                  </a:moveTo>
                  <a:lnTo>
                    <a:pt x="25" y="10087"/>
                  </a:lnTo>
                  <a:cubicBezTo>
                    <a:pt x="25" y="10094"/>
                    <a:pt x="19" y="10100"/>
                    <a:pt x="12" y="10100"/>
                  </a:cubicBezTo>
                  <a:cubicBezTo>
                    <a:pt x="6" y="10100"/>
                    <a:pt x="0" y="10094"/>
                    <a:pt x="0" y="10087"/>
                  </a:cubicBezTo>
                  <a:lnTo>
                    <a:pt x="0" y="9912"/>
                  </a:lnTo>
                  <a:cubicBezTo>
                    <a:pt x="0" y="9905"/>
                    <a:pt x="6" y="9900"/>
                    <a:pt x="12" y="9900"/>
                  </a:cubicBezTo>
                  <a:cubicBezTo>
                    <a:pt x="19" y="9900"/>
                    <a:pt x="25" y="9905"/>
                    <a:pt x="25" y="9912"/>
                  </a:cubicBezTo>
                  <a:close/>
                  <a:moveTo>
                    <a:pt x="25" y="10187"/>
                  </a:moveTo>
                  <a:lnTo>
                    <a:pt x="25" y="10362"/>
                  </a:lnTo>
                  <a:cubicBezTo>
                    <a:pt x="25" y="10369"/>
                    <a:pt x="19" y="10375"/>
                    <a:pt x="12" y="10375"/>
                  </a:cubicBezTo>
                  <a:cubicBezTo>
                    <a:pt x="6" y="10375"/>
                    <a:pt x="0" y="10369"/>
                    <a:pt x="0" y="10362"/>
                  </a:cubicBezTo>
                  <a:lnTo>
                    <a:pt x="0" y="10187"/>
                  </a:lnTo>
                  <a:cubicBezTo>
                    <a:pt x="0" y="10180"/>
                    <a:pt x="6" y="10175"/>
                    <a:pt x="12" y="10175"/>
                  </a:cubicBezTo>
                  <a:cubicBezTo>
                    <a:pt x="19" y="10175"/>
                    <a:pt x="25" y="10180"/>
                    <a:pt x="25" y="10187"/>
                  </a:cubicBezTo>
                  <a:close/>
                  <a:moveTo>
                    <a:pt x="25" y="10462"/>
                  </a:moveTo>
                  <a:lnTo>
                    <a:pt x="25" y="10637"/>
                  </a:lnTo>
                  <a:cubicBezTo>
                    <a:pt x="25" y="10644"/>
                    <a:pt x="19" y="10650"/>
                    <a:pt x="12" y="10650"/>
                  </a:cubicBezTo>
                  <a:cubicBezTo>
                    <a:pt x="6" y="10650"/>
                    <a:pt x="0" y="10644"/>
                    <a:pt x="0" y="10637"/>
                  </a:cubicBezTo>
                  <a:lnTo>
                    <a:pt x="0" y="10462"/>
                  </a:lnTo>
                  <a:cubicBezTo>
                    <a:pt x="0" y="10455"/>
                    <a:pt x="6" y="10450"/>
                    <a:pt x="12" y="10450"/>
                  </a:cubicBezTo>
                  <a:cubicBezTo>
                    <a:pt x="19" y="10450"/>
                    <a:pt x="25" y="10455"/>
                    <a:pt x="25" y="10462"/>
                  </a:cubicBezTo>
                  <a:close/>
                  <a:moveTo>
                    <a:pt x="25" y="10737"/>
                  </a:moveTo>
                  <a:lnTo>
                    <a:pt x="25" y="10912"/>
                  </a:lnTo>
                  <a:cubicBezTo>
                    <a:pt x="25" y="10919"/>
                    <a:pt x="19" y="10925"/>
                    <a:pt x="12" y="10925"/>
                  </a:cubicBezTo>
                  <a:cubicBezTo>
                    <a:pt x="6" y="10925"/>
                    <a:pt x="0" y="10919"/>
                    <a:pt x="0" y="10912"/>
                  </a:cubicBezTo>
                  <a:lnTo>
                    <a:pt x="0" y="10737"/>
                  </a:lnTo>
                  <a:cubicBezTo>
                    <a:pt x="0" y="10730"/>
                    <a:pt x="6" y="10725"/>
                    <a:pt x="12" y="10725"/>
                  </a:cubicBezTo>
                  <a:cubicBezTo>
                    <a:pt x="19" y="10725"/>
                    <a:pt x="25" y="10730"/>
                    <a:pt x="25" y="10737"/>
                  </a:cubicBezTo>
                  <a:close/>
                  <a:moveTo>
                    <a:pt x="25" y="11012"/>
                  </a:moveTo>
                  <a:lnTo>
                    <a:pt x="25" y="11187"/>
                  </a:lnTo>
                  <a:cubicBezTo>
                    <a:pt x="25" y="11194"/>
                    <a:pt x="19" y="11200"/>
                    <a:pt x="12" y="11200"/>
                  </a:cubicBezTo>
                  <a:cubicBezTo>
                    <a:pt x="6" y="11200"/>
                    <a:pt x="0" y="11194"/>
                    <a:pt x="0" y="11187"/>
                  </a:cubicBezTo>
                  <a:lnTo>
                    <a:pt x="0" y="11012"/>
                  </a:lnTo>
                  <a:cubicBezTo>
                    <a:pt x="0" y="11005"/>
                    <a:pt x="6" y="11000"/>
                    <a:pt x="12" y="11000"/>
                  </a:cubicBezTo>
                  <a:cubicBezTo>
                    <a:pt x="19" y="11000"/>
                    <a:pt x="25" y="11005"/>
                    <a:pt x="25" y="11012"/>
                  </a:cubicBezTo>
                  <a:close/>
                  <a:moveTo>
                    <a:pt x="25" y="11287"/>
                  </a:moveTo>
                  <a:lnTo>
                    <a:pt x="25" y="11462"/>
                  </a:lnTo>
                  <a:cubicBezTo>
                    <a:pt x="25" y="11469"/>
                    <a:pt x="19" y="11475"/>
                    <a:pt x="12" y="11475"/>
                  </a:cubicBezTo>
                  <a:cubicBezTo>
                    <a:pt x="6" y="11475"/>
                    <a:pt x="0" y="11469"/>
                    <a:pt x="0" y="11462"/>
                  </a:cubicBezTo>
                  <a:lnTo>
                    <a:pt x="0" y="11287"/>
                  </a:lnTo>
                  <a:cubicBezTo>
                    <a:pt x="0" y="11280"/>
                    <a:pt x="6" y="11275"/>
                    <a:pt x="12" y="11275"/>
                  </a:cubicBezTo>
                  <a:cubicBezTo>
                    <a:pt x="19" y="11275"/>
                    <a:pt x="25" y="11280"/>
                    <a:pt x="25" y="11287"/>
                  </a:cubicBezTo>
                  <a:close/>
                  <a:moveTo>
                    <a:pt x="25" y="11562"/>
                  </a:moveTo>
                  <a:lnTo>
                    <a:pt x="25" y="11737"/>
                  </a:lnTo>
                  <a:cubicBezTo>
                    <a:pt x="25" y="11744"/>
                    <a:pt x="19" y="11750"/>
                    <a:pt x="12" y="11750"/>
                  </a:cubicBezTo>
                  <a:cubicBezTo>
                    <a:pt x="6" y="11750"/>
                    <a:pt x="0" y="11744"/>
                    <a:pt x="0" y="11737"/>
                  </a:cubicBezTo>
                  <a:lnTo>
                    <a:pt x="0" y="11562"/>
                  </a:lnTo>
                  <a:cubicBezTo>
                    <a:pt x="0" y="11555"/>
                    <a:pt x="6" y="11550"/>
                    <a:pt x="12" y="11550"/>
                  </a:cubicBezTo>
                  <a:cubicBezTo>
                    <a:pt x="19" y="11550"/>
                    <a:pt x="25" y="11555"/>
                    <a:pt x="25" y="11562"/>
                  </a:cubicBezTo>
                  <a:close/>
                  <a:moveTo>
                    <a:pt x="25" y="11837"/>
                  </a:moveTo>
                  <a:lnTo>
                    <a:pt x="25" y="12012"/>
                  </a:lnTo>
                  <a:cubicBezTo>
                    <a:pt x="25" y="12019"/>
                    <a:pt x="19" y="12025"/>
                    <a:pt x="12" y="12025"/>
                  </a:cubicBezTo>
                  <a:cubicBezTo>
                    <a:pt x="6" y="12025"/>
                    <a:pt x="0" y="12019"/>
                    <a:pt x="0" y="12012"/>
                  </a:cubicBezTo>
                  <a:lnTo>
                    <a:pt x="0" y="11837"/>
                  </a:lnTo>
                  <a:cubicBezTo>
                    <a:pt x="0" y="11830"/>
                    <a:pt x="6" y="11825"/>
                    <a:pt x="12" y="11825"/>
                  </a:cubicBezTo>
                  <a:cubicBezTo>
                    <a:pt x="19" y="11825"/>
                    <a:pt x="25" y="11830"/>
                    <a:pt x="25" y="11837"/>
                  </a:cubicBezTo>
                  <a:close/>
                  <a:moveTo>
                    <a:pt x="25" y="12112"/>
                  </a:moveTo>
                  <a:lnTo>
                    <a:pt x="25" y="12287"/>
                  </a:lnTo>
                  <a:cubicBezTo>
                    <a:pt x="25" y="12294"/>
                    <a:pt x="19" y="12300"/>
                    <a:pt x="12" y="12300"/>
                  </a:cubicBezTo>
                  <a:cubicBezTo>
                    <a:pt x="6" y="12300"/>
                    <a:pt x="0" y="12294"/>
                    <a:pt x="0" y="12287"/>
                  </a:cubicBezTo>
                  <a:lnTo>
                    <a:pt x="0" y="12112"/>
                  </a:lnTo>
                  <a:cubicBezTo>
                    <a:pt x="0" y="12105"/>
                    <a:pt x="6" y="12100"/>
                    <a:pt x="12" y="12100"/>
                  </a:cubicBezTo>
                  <a:cubicBezTo>
                    <a:pt x="19" y="12100"/>
                    <a:pt x="25" y="12105"/>
                    <a:pt x="25" y="12112"/>
                  </a:cubicBezTo>
                  <a:close/>
                  <a:moveTo>
                    <a:pt x="25" y="12387"/>
                  </a:moveTo>
                  <a:lnTo>
                    <a:pt x="25" y="12562"/>
                  </a:lnTo>
                  <a:cubicBezTo>
                    <a:pt x="25" y="12569"/>
                    <a:pt x="19" y="12575"/>
                    <a:pt x="12" y="12575"/>
                  </a:cubicBezTo>
                  <a:cubicBezTo>
                    <a:pt x="6" y="12575"/>
                    <a:pt x="0" y="12569"/>
                    <a:pt x="0" y="12562"/>
                  </a:cubicBezTo>
                  <a:lnTo>
                    <a:pt x="0" y="12387"/>
                  </a:lnTo>
                  <a:cubicBezTo>
                    <a:pt x="0" y="12380"/>
                    <a:pt x="6" y="12375"/>
                    <a:pt x="12" y="12375"/>
                  </a:cubicBezTo>
                  <a:cubicBezTo>
                    <a:pt x="19" y="12375"/>
                    <a:pt x="25" y="12380"/>
                    <a:pt x="25" y="12387"/>
                  </a:cubicBezTo>
                  <a:close/>
                  <a:moveTo>
                    <a:pt x="25" y="12662"/>
                  </a:moveTo>
                  <a:lnTo>
                    <a:pt x="25" y="12837"/>
                  </a:lnTo>
                  <a:cubicBezTo>
                    <a:pt x="25" y="12844"/>
                    <a:pt x="19" y="12850"/>
                    <a:pt x="12" y="12850"/>
                  </a:cubicBezTo>
                  <a:cubicBezTo>
                    <a:pt x="6" y="12850"/>
                    <a:pt x="0" y="12844"/>
                    <a:pt x="0" y="12837"/>
                  </a:cubicBezTo>
                  <a:lnTo>
                    <a:pt x="0" y="12662"/>
                  </a:lnTo>
                  <a:cubicBezTo>
                    <a:pt x="0" y="12655"/>
                    <a:pt x="6" y="12650"/>
                    <a:pt x="12" y="12650"/>
                  </a:cubicBezTo>
                  <a:cubicBezTo>
                    <a:pt x="19" y="12650"/>
                    <a:pt x="25" y="12655"/>
                    <a:pt x="25" y="12662"/>
                  </a:cubicBezTo>
                  <a:close/>
                  <a:moveTo>
                    <a:pt x="25" y="12937"/>
                  </a:moveTo>
                  <a:lnTo>
                    <a:pt x="25" y="13112"/>
                  </a:lnTo>
                  <a:cubicBezTo>
                    <a:pt x="25" y="13119"/>
                    <a:pt x="19" y="13125"/>
                    <a:pt x="12" y="13125"/>
                  </a:cubicBezTo>
                  <a:cubicBezTo>
                    <a:pt x="6" y="13125"/>
                    <a:pt x="0" y="13119"/>
                    <a:pt x="0" y="13112"/>
                  </a:cubicBezTo>
                  <a:lnTo>
                    <a:pt x="0" y="12937"/>
                  </a:lnTo>
                  <a:cubicBezTo>
                    <a:pt x="0" y="12930"/>
                    <a:pt x="6" y="12925"/>
                    <a:pt x="12" y="12925"/>
                  </a:cubicBezTo>
                  <a:cubicBezTo>
                    <a:pt x="19" y="12925"/>
                    <a:pt x="25" y="12930"/>
                    <a:pt x="25" y="12937"/>
                  </a:cubicBezTo>
                  <a:close/>
                  <a:moveTo>
                    <a:pt x="25" y="13212"/>
                  </a:moveTo>
                  <a:lnTo>
                    <a:pt x="25" y="13387"/>
                  </a:lnTo>
                  <a:cubicBezTo>
                    <a:pt x="25" y="13394"/>
                    <a:pt x="19" y="13400"/>
                    <a:pt x="12" y="13400"/>
                  </a:cubicBezTo>
                  <a:cubicBezTo>
                    <a:pt x="6" y="13400"/>
                    <a:pt x="0" y="13394"/>
                    <a:pt x="0" y="13387"/>
                  </a:cubicBezTo>
                  <a:lnTo>
                    <a:pt x="0" y="13212"/>
                  </a:lnTo>
                  <a:cubicBezTo>
                    <a:pt x="0" y="13205"/>
                    <a:pt x="6" y="13200"/>
                    <a:pt x="12" y="13200"/>
                  </a:cubicBezTo>
                  <a:cubicBezTo>
                    <a:pt x="19" y="13200"/>
                    <a:pt x="25" y="13205"/>
                    <a:pt x="25" y="13212"/>
                  </a:cubicBezTo>
                  <a:close/>
                  <a:moveTo>
                    <a:pt x="25" y="13487"/>
                  </a:moveTo>
                  <a:lnTo>
                    <a:pt x="25" y="13550"/>
                  </a:lnTo>
                  <a:cubicBezTo>
                    <a:pt x="25" y="13557"/>
                    <a:pt x="19" y="13562"/>
                    <a:pt x="12" y="13562"/>
                  </a:cubicBezTo>
                  <a:cubicBezTo>
                    <a:pt x="6" y="13562"/>
                    <a:pt x="0" y="13557"/>
                    <a:pt x="0" y="13550"/>
                  </a:cubicBezTo>
                  <a:lnTo>
                    <a:pt x="0" y="13487"/>
                  </a:lnTo>
                  <a:cubicBezTo>
                    <a:pt x="0" y="13480"/>
                    <a:pt x="6" y="13475"/>
                    <a:pt x="12" y="13475"/>
                  </a:cubicBezTo>
                  <a:cubicBezTo>
                    <a:pt x="19" y="13475"/>
                    <a:pt x="25" y="13480"/>
                    <a:pt x="25" y="13487"/>
                  </a:cubicBezTo>
                  <a:close/>
                </a:path>
              </a:pathLst>
            </a:custGeom>
            <a:solidFill>
              <a:srgbClr val="DDDDDD"/>
            </a:solidFill>
            <a:ln w="3175" cap="flat">
              <a:solidFill>
                <a:srgbClr val="DDDDDD"/>
              </a:solidFill>
              <a:prstDash val="solid"/>
              <a:bevel/>
              <a:headEnd/>
              <a:tailEnd/>
            </a:ln>
          </p:spPr>
          <p:txBody>
            <a:bodyPr/>
            <a:lstStyle/>
            <a:p>
              <a:endParaRPr lang="en-US"/>
            </a:p>
          </p:txBody>
        </p:sp>
        <p:sp>
          <p:nvSpPr>
            <p:cNvPr id="52" name="Freeform 139"/>
            <p:cNvSpPr>
              <a:spLocks noEditPoints="1"/>
            </p:cNvSpPr>
            <p:nvPr/>
          </p:nvSpPr>
          <p:spPr bwMode="auto">
            <a:xfrm>
              <a:off x="6810375" y="1463675"/>
              <a:ext cx="9525" cy="4935538"/>
            </a:xfrm>
            <a:custGeom>
              <a:avLst/>
              <a:gdLst>
                <a:gd name="T0" fmla="*/ 2147483647 w 25"/>
                <a:gd name="T1" fmla="*/ 0 h 13562"/>
                <a:gd name="T2" fmla="*/ 0 w 25"/>
                <a:gd name="T3" fmla="*/ 2147483647 h 13562"/>
                <a:gd name="T4" fmla="*/ 0 w 25"/>
                <a:gd name="T5" fmla="*/ 2147483647 h 13562"/>
                <a:gd name="T6" fmla="*/ 2147483647 w 25"/>
                <a:gd name="T7" fmla="*/ 2147483647 h 13562"/>
                <a:gd name="T8" fmla="*/ 2147483647 w 25"/>
                <a:gd name="T9" fmla="*/ 2147483647 h 13562"/>
                <a:gd name="T10" fmla="*/ 2147483647 w 25"/>
                <a:gd name="T11" fmla="*/ 2147483647 h 13562"/>
                <a:gd name="T12" fmla="*/ 2147483647 w 25"/>
                <a:gd name="T13" fmla="*/ 2147483647 h 13562"/>
                <a:gd name="T14" fmla="*/ 2147483647 w 25"/>
                <a:gd name="T15" fmla="*/ 2147483647 h 13562"/>
                <a:gd name="T16" fmla="*/ 0 w 25"/>
                <a:gd name="T17" fmla="*/ 2147483647 h 13562"/>
                <a:gd name="T18" fmla="*/ 0 w 25"/>
                <a:gd name="T19" fmla="*/ 2147483647 h 13562"/>
                <a:gd name="T20" fmla="*/ 2147483647 w 25"/>
                <a:gd name="T21" fmla="*/ 2147483647 h 13562"/>
                <a:gd name="T22" fmla="*/ 2147483647 w 25"/>
                <a:gd name="T23" fmla="*/ 2147483647 h 13562"/>
                <a:gd name="T24" fmla="*/ 2147483647 w 25"/>
                <a:gd name="T25" fmla="*/ 2147483647 h 13562"/>
                <a:gd name="T26" fmla="*/ 2147483647 w 25"/>
                <a:gd name="T27" fmla="*/ 2147483647 h 13562"/>
                <a:gd name="T28" fmla="*/ 2147483647 w 25"/>
                <a:gd name="T29" fmla="*/ 2147483647 h 13562"/>
                <a:gd name="T30" fmla="*/ 0 w 25"/>
                <a:gd name="T31" fmla="*/ 2147483647 h 13562"/>
                <a:gd name="T32" fmla="*/ 0 w 25"/>
                <a:gd name="T33" fmla="*/ 2147483647 h 13562"/>
                <a:gd name="T34" fmla="*/ 2147483647 w 25"/>
                <a:gd name="T35" fmla="*/ 2147483647 h 13562"/>
                <a:gd name="T36" fmla="*/ 2147483647 w 25"/>
                <a:gd name="T37" fmla="*/ 2147483647 h 13562"/>
                <a:gd name="T38" fmla="*/ 2147483647 w 25"/>
                <a:gd name="T39" fmla="*/ 2147483647 h 13562"/>
                <a:gd name="T40" fmla="*/ 2147483647 w 25"/>
                <a:gd name="T41" fmla="*/ 2147483647 h 13562"/>
                <a:gd name="T42" fmla="*/ 2147483647 w 25"/>
                <a:gd name="T43" fmla="*/ 2147483647 h 13562"/>
                <a:gd name="T44" fmla="*/ 0 w 25"/>
                <a:gd name="T45" fmla="*/ 2147483647 h 13562"/>
                <a:gd name="T46" fmla="*/ 0 w 25"/>
                <a:gd name="T47" fmla="*/ 2147483647 h 13562"/>
                <a:gd name="T48" fmla="*/ 2147483647 w 25"/>
                <a:gd name="T49" fmla="*/ 2147483647 h 13562"/>
                <a:gd name="T50" fmla="*/ 2147483647 w 25"/>
                <a:gd name="T51" fmla="*/ 2147483647 h 13562"/>
                <a:gd name="T52" fmla="*/ 2147483647 w 25"/>
                <a:gd name="T53" fmla="*/ 2147483647 h 13562"/>
                <a:gd name="T54" fmla="*/ 2147483647 w 25"/>
                <a:gd name="T55" fmla="*/ 2147483647 h 13562"/>
                <a:gd name="T56" fmla="*/ 2147483647 w 25"/>
                <a:gd name="T57" fmla="*/ 2147483647 h 13562"/>
                <a:gd name="T58" fmla="*/ 0 w 25"/>
                <a:gd name="T59" fmla="*/ 2147483647 h 13562"/>
                <a:gd name="T60" fmla="*/ 0 w 25"/>
                <a:gd name="T61" fmla="*/ 2147483647 h 13562"/>
                <a:gd name="T62" fmla="*/ 2147483647 w 25"/>
                <a:gd name="T63" fmla="*/ 2147483647 h 13562"/>
                <a:gd name="T64" fmla="*/ 2147483647 w 25"/>
                <a:gd name="T65" fmla="*/ 2147483647 h 13562"/>
                <a:gd name="T66" fmla="*/ 2147483647 w 25"/>
                <a:gd name="T67" fmla="*/ 2147483647 h 13562"/>
                <a:gd name="T68" fmla="*/ 2147483647 w 25"/>
                <a:gd name="T69" fmla="*/ 2147483647 h 13562"/>
                <a:gd name="T70" fmla="*/ 2147483647 w 25"/>
                <a:gd name="T71" fmla="*/ 2147483647 h 13562"/>
                <a:gd name="T72" fmla="*/ 0 w 25"/>
                <a:gd name="T73" fmla="*/ 2147483647 h 13562"/>
                <a:gd name="T74" fmla="*/ 0 w 25"/>
                <a:gd name="T75" fmla="*/ 2147483647 h 13562"/>
                <a:gd name="T76" fmla="*/ 2147483647 w 25"/>
                <a:gd name="T77" fmla="*/ 2147483647 h 13562"/>
                <a:gd name="T78" fmla="*/ 2147483647 w 25"/>
                <a:gd name="T79" fmla="*/ 2147483647 h 13562"/>
                <a:gd name="T80" fmla="*/ 2147483647 w 25"/>
                <a:gd name="T81" fmla="*/ 2147483647 h 13562"/>
                <a:gd name="T82" fmla="*/ 2147483647 w 25"/>
                <a:gd name="T83" fmla="*/ 2147483647 h 13562"/>
                <a:gd name="T84" fmla="*/ 2147483647 w 25"/>
                <a:gd name="T85" fmla="*/ 2147483647 h 13562"/>
                <a:gd name="T86" fmla="*/ 0 w 25"/>
                <a:gd name="T87" fmla="*/ 2147483647 h 13562"/>
                <a:gd name="T88" fmla="*/ 0 w 25"/>
                <a:gd name="T89" fmla="*/ 2147483647 h 13562"/>
                <a:gd name="T90" fmla="*/ 2147483647 w 25"/>
                <a:gd name="T91" fmla="*/ 2147483647 h 13562"/>
                <a:gd name="T92" fmla="*/ 2147483647 w 25"/>
                <a:gd name="T93" fmla="*/ 2147483647 h 13562"/>
                <a:gd name="T94" fmla="*/ 2147483647 w 25"/>
                <a:gd name="T95" fmla="*/ 2147483647 h 13562"/>
                <a:gd name="T96" fmla="*/ 2147483647 w 25"/>
                <a:gd name="T97" fmla="*/ 2147483647 h 13562"/>
                <a:gd name="T98" fmla="*/ 2147483647 w 25"/>
                <a:gd name="T99" fmla="*/ 2147483647 h 13562"/>
                <a:gd name="T100" fmla="*/ 0 w 25"/>
                <a:gd name="T101" fmla="*/ 2147483647 h 13562"/>
                <a:gd name="T102" fmla="*/ 0 w 25"/>
                <a:gd name="T103" fmla="*/ 2147483647 h 13562"/>
                <a:gd name="T104" fmla="*/ 2147483647 w 25"/>
                <a:gd name="T105" fmla="*/ 2147483647 h 13562"/>
                <a:gd name="T106" fmla="*/ 2147483647 w 25"/>
                <a:gd name="T107" fmla="*/ 2147483647 h 13562"/>
                <a:gd name="T108" fmla="*/ 2147483647 w 25"/>
                <a:gd name="T109" fmla="*/ 2147483647 h 13562"/>
                <a:gd name="T110" fmla="*/ 2147483647 w 25"/>
                <a:gd name="T111" fmla="*/ 2147483647 h 13562"/>
                <a:gd name="T112" fmla="*/ 2147483647 w 25"/>
                <a:gd name="T113" fmla="*/ 2147483647 h 13562"/>
                <a:gd name="T114" fmla="*/ 0 w 25"/>
                <a:gd name="T115" fmla="*/ 2147483647 h 1356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5"/>
                <a:gd name="T175" fmla="*/ 0 h 13562"/>
                <a:gd name="T176" fmla="*/ 25 w 25"/>
                <a:gd name="T177" fmla="*/ 13562 h 1356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5" h="13562">
                  <a:moveTo>
                    <a:pt x="25" y="12"/>
                  </a:moveTo>
                  <a:lnTo>
                    <a:pt x="25" y="187"/>
                  </a:lnTo>
                  <a:cubicBezTo>
                    <a:pt x="25" y="194"/>
                    <a:pt x="19" y="200"/>
                    <a:pt x="12" y="200"/>
                  </a:cubicBezTo>
                  <a:cubicBezTo>
                    <a:pt x="6" y="200"/>
                    <a:pt x="0" y="194"/>
                    <a:pt x="0" y="187"/>
                  </a:cubicBezTo>
                  <a:lnTo>
                    <a:pt x="0" y="12"/>
                  </a:lnTo>
                  <a:cubicBezTo>
                    <a:pt x="0" y="5"/>
                    <a:pt x="6" y="0"/>
                    <a:pt x="12" y="0"/>
                  </a:cubicBezTo>
                  <a:cubicBezTo>
                    <a:pt x="19" y="0"/>
                    <a:pt x="25" y="5"/>
                    <a:pt x="25" y="12"/>
                  </a:cubicBezTo>
                  <a:close/>
                  <a:moveTo>
                    <a:pt x="25" y="287"/>
                  </a:moveTo>
                  <a:lnTo>
                    <a:pt x="25" y="462"/>
                  </a:lnTo>
                  <a:cubicBezTo>
                    <a:pt x="25" y="469"/>
                    <a:pt x="19" y="475"/>
                    <a:pt x="12" y="475"/>
                  </a:cubicBezTo>
                  <a:cubicBezTo>
                    <a:pt x="6" y="475"/>
                    <a:pt x="0" y="469"/>
                    <a:pt x="0" y="462"/>
                  </a:cubicBezTo>
                  <a:lnTo>
                    <a:pt x="0" y="287"/>
                  </a:lnTo>
                  <a:cubicBezTo>
                    <a:pt x="0" y="280"/>
                    <a:pt x="6" y="275"/>
                    <a:pt x="12" y="275"/>
                  </a:cubicBezTo>
                  <a:cubicBezTo>
                    <a:pt x="19" y="275"/>
                    <a:pt x="25" y="280"/>
                    <a:pt x="25" y="287"/>
                  </a:cubicBezTo>
                  <a:close/>
                  <a:moveTo>
                    <a:pt x="25" y="562"/>
                  </a:moveTo>
                  <a:lnTo>
                    <a:pt x="25" y="737"/>
                  </a:lnTo>
                  <a:cubicBezTo>
                    <a:pt x="25" y="744"/>
                    <a:pt x="19" y="750"/>
                    <a:pt x="12" y="750"/>
                  </a:cubicBezTo>
                  <a:cubicBezTo>
                    <a:pt x="6" y="750"/>
                    <a:pt x="0" y="744"/>
                    <a:pt x="0" y="737"/>
                  </a:cubicBezTo>
                  <a:lnTo>
                    <a:pt x="0" y="562"/>
                  </a:lnTo>
                  <a:cubicBezTo>
                    <a:pt x="0" y="555"/>
                    <a:pt x="6" y="550"/>
                    <a:pt x="12" y="550"/>
                  </a:cubicBezTo>
                  <a:cubicBezTo>
                    <a:pt x="19" y="550"/>
                    <a:pt x="25" y="555"/>
                    <a:pt x="25" y="562"/>
                  </a:cubicBezTo>
                  <a:close/>
                  <a:moveTo>
                    <a:pt x="25" y="837"/>
                  </a:moveTo>
                  <a:lnTo>
                    <a:pt x="25" y="1012"/>
                  </a:lnTo>
                  <a:cubicBezTo>
                    <a:pt x="25" y="1019"/>
                    <a:pt x="19" y="1025"/>
                    <a:pt x="12" y="1025"/>
                  </a:cubicBezTo>
                  <a:cubicBezTo>
                    <a:pt x="6" y="1025"/>
                    <a:pt x="0" y="1019"/>
                    <a:pt x="0" y="1012"/>
                  </a:cubicBezTo>
                  <a:lnTo>
                    <a:pt x="0" y="837"/>
                  </a:lnTo>
                  <a:cubicBezTo>
                    <a:pt x="0" y="830"/>
                    <a:pt x="6" y="825"/>
                    <a:pt x="12" y="825"/>
                  </a:cubicBezTo>
                  <a:cubicBezTo>
                    <a:pt x="19" y="825"/>
                    <a:pt x="25" y="830"/>
                    <a:pt x="25" y="837"/>
                  </a:cubicBezTo>
                  <a:close/>
                  <a:moveTo>
                    <a:pt x="25" y="1112"/>
                  </a:moveTo>
                  <a:lnTo>
                    <a:pt x="25" y="1287"/>
                  </a:lnTo>
                  <a:cubicBezTo>
                    <a:pt x="25" y="1294"/>
                    <a:pt x="19" y="1300"/>
                    <a:pt x="12" y="1300"/>
                  </a:cubicBezTo>
                  <a:cubicBezTo>
                    <a:pt x="6" y="1300"/>
                    <a:pt x="0" y="1294"/>
                    <a:pt x="0" y="1287"/>
                  </a:cubicBezTo>
                  <a:lnTo>
                    <a:pt x="0" y="1112"/>
                  </a:lnTo>
                  <a:cubicBezTo>
                    <a:pt x="0" y="1105"/>
                    <a:pt x="6" y="1100"/>
                    <a:pt x="12" y="1100"/>
                  </a:cubicBezTo>
                  <a:cubicBezTo>
                    <a:pt x="19" y="1100"/>
                    <a:pt x="25" y="1105"/>
                    <a:pt x="25" y="1112"/>
                  </a:cubicBezTo>
                  <a:close/>
                  <a:moveTo>
                    <a:pt x="25" y="1387"/>
                  </a:moveTo>
                  <a:lnTo>
                    <a:pt x="25" y="1562"/>
                  </a:lnTo>
                  <a:cubicBezTo>
                    <a:pt x="25" y="1569"/>
                    <a:pt x="19" y="1575"/>
                    <a:pt x="12" y="1575"/>
                  </a:cubicBezTo>
                  <a:cubicBezTo>
                    <a:pt x="6" y="1575"/>
                    <a:pt x="0" y="1569"/>
                    <a:pt x="0" y="1562"/>
                  </a:cubicBezTo>
                  <a:lnTo>
                    <a:pt x="0" y="1387"/>
                  </a:lnTo>
                  <a:cubicBezTo>
                    <a:pt x="0" y="1380"/>
                    <a:pt x="6" y="1375"/>
                    <a:pt x="12" y="1375"/>
                  </a:cubicBezTo>
                  <a:cubicBezTo>
                    <a:pt x="19" y="1375"/>
                    <a:pt x="25" y="1380"/>
                    <a:pt x="25" y="1387"/>
                  </a:cubicBezTo>
                  <a:close/>
                  <a:moveTo>
                    <a:pt x="25" y="1662"/>
                  </a:moveTo>
                  <a:lnTo>
                    <a:pt x="25" y="1837"/>
                  </a:lnTo>
                  <a:cubicBezTo>
                    <a:pt x="25" y="1844"/>
                    <a:pt x="19" y="1850"/>
                    <a:pt x="12" y="1850"/>
                  </a:cubicBezTo>
                  <a:cubicBezTo>
                    <a:pt x="6" y="1850"/>
                    <a:pt x="0" y="1844"/>
                    <a:pt x="0" y="1837"/>
                  </a:cubicBezTo>
                  <a:lnTo>
                    <a:pt x="0" y="1662"/>
                  </a:lnTo>
                  <a:cubicBezTo>
                    <a:pt x="0" y="1655"/>
                    <a:pt x="6" y="1650"/>
                    <a:pt x="12" y="1650"/>
                  </a:cubicBezTo>
                  <a:cubicBezTo>
                    <a:pt x="19" y="1650"/>
                    <a:pt x="25" y="1655"/>
                    <a:pt x="25" y="1662"/>
                  </a:cubicBezTo>
                  <a:close/>
                  <a:moveTo>
                    <a:pt x="25" y="1937"/>
                  </a:moveTo>
                  <a:lnTo>
                    <a:pt x="25" y="2112"/>
                  </a:lnTo>
                  <a:cubicBezTo>
                    <a:pt x="25" y="2119"/>
                    <a:pt x="19" y="2125"/>
                    <a:pt x="12" y="2125"/>
                  </a:cubicBezTo>
                  <a:cubicBezTo>
                    <a:pt x="6" y="2125"/>
                    <a:pt x="0" y="2119"/>
                    <a:pt x="0" y="2112"/>
                  </a:cubicBezTo>
                  <a:lnTo>
                    <a:pt x="0" y="1937"/>
                  </a:lnTo>
                  <a:cubicBezTo>
                    <a:pt x="0" y="1930"/>
                    <a:pt x="6" y="1925"/>
                    <a:pt x="12" y="1925"/>
                  </a:cubicBezTo>
                  <a:cubicBezTo>
                    <a:pt x="19" y="1925"/>
                    <a:pt x="25" y="1930"/>
                    <a:pt x="25" y="1937"/>
                  </a:cubicBezTo>
                  <a:close/>
                  <a:moveTo>
                    <a:pt x="25" y="2212"/>
                  </a:moveTo>
                  <a:lnTo>
                    <a:pt x="25" y="2387"/>
                  </a:lnTo>
                  <a:cubicBezTo>
                    <a:pt x="25" y="2394"/>
                    <a:pt x="19" y="2400"/>
                    <a:pt x="12" y="2400"/>
                  </a:cubicBezTo>
                  <a:cubicBezTo>
                    <a:pt x="6" y="2400"/>
                    <a:pt x="0" y="2394"/>
                    <a:pt x="0" y="2387"/>
                  </a:cubicBezTo>
                  <a:lnTo>
                    <a:pt x="0" y="2212"/>
                  </a:lnTo>
                  <a:cubicBezTo>
                    <a:pt x="0" y="2205"/>
                    <a:pt x="6" y="2200"/>
                    <a:pt x="12" y="2200"/>
                  </a:cubicBezTo>
                  <a:cubicBezTo>
                    <a:pt x="19" y="2200"/>
                    <a:pt x="25" y="2205"/>
                    <a:pt x="25" y="2212"/>
                  </a:cubicBezTo>
                  <a:close/>
                  <a:moveTo>
                    <a:pt x="25" y="2487"/>
                  </a:moveTo>
                  <a:lnTo>
                    <a:pt x="25" y="2662"/>
                  </a:lnTo>
                  <a:cubicBezTo>
                    <a:pt x="25" y="2669"/>
                    <a:pt x="19" y="2675"/>
                    <a:pt x="12" y="2675"/>
                  </a:cubicBezTo>
                  <a:cubicBezTo>
                    <a:pt x="6" y="2675"/>
                    <a:pt x="0" y="2669"/>
                    <a:pt x="0" y="2662"/>
                  </a:cubicBezTo>
                  <a:lnTo>
                    <a:pt x="0" y="2487"/>
                  </a:lnTo>
                  <a:cubicBezTo>
                    <a:pt x="0" y="2480"/>
                    <a:pt x="6" y="2475"/>
                    <a:pt x="12" y="2475"/>
                  </a:cubicBezTo>
                  <a:cubicBezTo>
                    <a:pt x="19" y="2475"/>
                    <a:pt x="25" y="2480"/>
                    <a:pt x="25" y="2487"/>
                  </a:cubicBezTo>
                  <a:close/>
                  <a:moveTo>
                    <a:pt x="25" y="2762"/>
                  </a:moveTo>
                  <a:lnTo>
                    <a:pt x="25" y="2937"/>
                  </a:lnTo>
                  <a:cubicBezTo>
                    <a:pt x="25" y="2944"/>
                    <a:pt x="19" y="2950"/>
                    <a:pt x="12" y="2950"/>
                  </a:cubicBezTo>
                  <a:cubicBezTo>
                    <a:pt x="6" y="2950"/>
                    <a:pt x="0" y="2944"/>
                    <a:pt x="0" y="2937"/>
                  </a:cubicBezTo>
                  <a:lnTo>
                    <a:pt x="0" y="2762"/>
                  </a:lnTo>
                  <a:cubicBezTo>
                    <a:pt x="0" y="2755"/>
                    <a:pt x="6" y="2750"/>
                    <a:pt x="12" y="2750"/>
                  </a:cubicBezTo>
                  <a:cubicBezTo>
                    <a:pt x="19" y="2750"/>
                    <a:pt x="25" y="2755"/>
                    <a:pt x="25" y="2762"/>
                  </a:cubicBezTo>
                  <a:close/>
                  <a:moveTo>
                    <a:pt x="25" y="3037"/>
                  </a:moveTo>
                  <a:lnTo>
                    <a:pt x="25" y="3212"/>
                  </a:lnTo>
                  <a:cubicBezTo>
                    <a:pt x="25" y="3219"/>
                    <a:pt x="19" y="3225"/>
                    <a:pt x="12" y="3225"/>
                  </a:cubicBezTo>
                  <a:cubicBezTo>
                    <a:pt x="6" y="3225"/>
                    <a:pt x="0" y="3219"/>
                    <a:pt x="0" y="3212"/>
                  </a:cubicBezTo>
                  <a:lnTo>
                    <a:pt x="0" y="3037"/>
                  </a:lnTo>
                  <a:cubicBezTo>
                    <a:pt x="0" y="3030"/>
                    <a:pt x="6" y="3025"/>
                    <a:pt x="12" y="3025"/>
                  </a:cubicBezTo>
                  <a:cubicBezTo>
                    <a:pt x="19" y="3025"/>
                    <a:pt x="25" y="3030"/>
                    <a:pt x="25" y="3037"/>
                  </a:cubicBezTo>
                  <a:close/>
                  <a:moveTo>
                    <a:pt x="25" y="3312"/>
                  </a:moveTo>
                  <a:lnTo>
                    <a:pt x="25" y="3487"/>
                  </a:lnTo>
                  <a:cubicBezTo>
                    <a:pt x="25" y="3494"/>
                    <a:pt x="19" y="3500"/>
                    <a:pt x="12" y="3500"/>
                  </a:cubicBezTo>
                  <a:cubicBezTo>
                    <a:pt x="6" y="3500"/>
                    <a:pt x="0" y="3494"/>
                    <a:pt x="0" y="3487"/>
                  </a:cubicBezTo>
                  <a:lnTo>
                    <a:pt x="0" y="3312"/>
                  </a:lnTo>
                  <a:cubicBezTo>
                    <a:pt x="0" y="3305"/>
                    <a:pt x="6" y="3300"/>
                    <a:pt x="12" y="3300"/>
                  </a:cubicBezTo>
                  <a:cubicBezTo>
                    <a:pt x="19" y="3300"/>
                    <a:pt x="25" y="3305"/>
                    <a:pt x="25" y="3312"/>
                  </a:cubicBezTo>
                  <a:close/>
                  <a:moveTo>
                    <a:pt x="25" y="3587"/>
                  </a:moveTo>
                  <a:lnTo>
                    <a:pt x="25" y="3762"/>
                  </a:lnTo>
                  <a:cubicBezTo>
                    <a:pt x="25" y="3769"/>
                    <a:pt x="19" y="3775"/>
                    <a:pt x="12" y="3775"/>
                  </a:cubicBezTo>
                  <a:cubicBezTo>
                    <a:pt x="6" y="3775"/>
                    <a:pt x="0" y="3769"/>
                    <a:pt x="0" y="3762"/>
                  </a:cubicBezTo>
                  <a:lnTo>
                    <a:pt x="0" y="3587"/>
                  </a:lnTo>
                  <a:cubicBezTo>
                    <a:pt x="0" y="3580"/>
                    <a:pt x="6" y="3575"/>
                    <a:pt x="12" y="3575"/>
                  </a:cubicBezTo>
                  <a:cubicBezTo>
                    <a:pt x="19" y="3575"/>
                    <a:pt x="25" y="3580"/>
                    <a:pt x="25" y="3587"/>
                  </a:cubicBezTo>
                  <a:close/>
                  <a:moveTo>
                    <a:pt x="25" y="3862"/>
                  </a:moveTo>
                  <a:lnTo>
                    <a:pt x="25" y="4037"/>
                  </a:lnTo>
                  <a:cubicBezTo>
                    <a:pt x="25" y="4044"/>
                    <a:pt x="19" y="4050"/>
                    <a:pt x="12" y="4050"/>
                  </a:cubicBezTo>
                  <a:cubicBezTo>
                    <a:pt x="6" y="4050"/>
                    <a:pt x="0" y="4044"/>
                    <a:pt x="0" y="4037"/>
                  </a:cubicBezTo>
                  <a:lnTo>
                    <a:pt x="0" y="3862"/>
                  </a:lnTo>
                  <a:cubicBezTo>
                    <a:pt x="0" y="3855"/>
                    <a:pt x="6" y="3850"/>
                    <a:pt x="12" y="3850"/>
                  </a:cubicBezTo>
                  <a:cubicBezTo>
                    <a:pt x="19" y="3850"/>
                    <a:pt x="25" y="3855"/>
                    <a:pt x="25" y="3862"/>
                  </a:cubicBezTo>
                  <a:close/>
                  <a:moveTo>
                    <a:pt x="25" y="4137"/>
                  </a:moveTo>
                  <a:lnTo>
                    <a:pt x="25" y="4312"/>
                  </a:lnTo>
                  <a:cubicBezTo>
                    <a:pt x="25" y="4319"/>
                    <a:pt x="19" y="4325"/>
                    <a:pt x="12" y="4325"/>
                  </a:cubicBezTo>
                  <a:cubicBezTo>
                    <a:pt x="6" y="4325"/>
                    <a:pt x="0" y="4319"/>
                    <a:pt x="0" y="4312"/>
                  </a:cubicBezTo>
                  <a:lnTo>
                    <a:pt x="0" y="4137"/>
                  </a:lnTo>
                  <a:cubicBezTo>
                    <a:pt x="0" y="4130"/>
                    <a:pt x="6" y="4125"/>
                    <a:pt x="12" y="4125"/>
                  </a:cubicBezTo>
                  <a:cubicBezTo>
                    <a:pt x="19" y="4125"/>
                    <a:pt x="25" y="4130"/>
                    <a:pt x="25" y="4137"/>
                  </a:cubicBezTo>
                  <a:close/>
                  <a:moveTo>
                    <a:pt x="25" y="4412"/>
                  </a:moveTo>
                  <a:lnTo>
                    <a:pt x="25" y="4587"/>
                  </a:lnTo>
                  <a:cubicBezTo>
                    <a:pt x="25" y="4594"/>
                    <a:pt x="19" y="4600"/>
                    <a:pt x="12" y="4600"/>
                  </a:cubicBezTo>
                  <a:cubicBezTo>
                    <a:pt x="6" y="4600"/>
                    <a:pt x="0" y="4594"/>
                    <a:pt x="0" y="4587"/>
                  </a:cubicBezTo>
                  <a:lnTo>
                    <a:pt x="0" y="4412"/>
                  </a:lnTo>
                  <a:cubicBezTo>
                    <a:pt x="0" y="4405"/>
                    <a:pt x="6" y="4400"/>
                    <a:pt x="12" y="4400"/>
                  </a:cubicBezTo>
                  <a:cubicBezTo>
                    <a:pt x="19" y="4400"/>
                    <a:pt x="25" y="4405"/>
                    <a:pt x="25" y="4412"/>
                  </a:cubicBezTo>
                  <a:close/>
                  <a:moveTo>
                    <a:pt x="25" y="4687"/>
                  </a:moveTo>
                  <a:lnTo>
                    <a:pt x="25" y="4862"/>
                  </a:lnTo>
                  <a:cubicBezTo>
                    <a:pt x="25" y="4869"/>
                    <a:pt x="19" y="4875"/>
                    <a:pt x="12" y="4875"/>
                  </a:cubicBezTo>
                  <a:cubicBezTo>
                    <a:pt x="6" y="4875"/>
                    <a:pt x="0" y="4869"/>
                    <a:pt x="0" y="4862"/>
                  </a:cubicBezTo>
                  <a:lnTo>
                    <a:pt x="0" y="4687"/>
                  </a:lnTo>
                  <a:cubicBezTo>
                    <a:pt x="0" y="4680"/>
                    <a:pt x="6" y="4675"/>
                    <a:pt x="12" y="4675"/>
                  </a:cubicBezTo>
                  <a:cubicBezTo>
                    <a:pt x="19" y="4675"/>
                    <a:pt x="25" y="4680"/>
                    <a:pt x="25" y="4687"/>
                  </a:cubicBezTo>
                  <a:close/>
                  <a:moveTo>
                    <a:pt x="25" y="4962"/>
                  </a:moveTo>
                  <a:lnTo>
                    <a:pt x="25" y="5137"/>
                  </a:lnTo>
                  <a:cubicBezTo>
                    <a:pt x="25" y="5144"/>
                    <a:pt x="19" y="5150"/>
                    <a:pt x="12" y="5150"/>
                  </a:cubicBezTo>
                  <a:cubicBezTo>
                    <a:pt x="6" y="5150"/>
                    <a:pt x="0" y="5144"/>
                    <a:pt x="0" y="5137"/>
                  </a:cubicBezTo>
                  <a:lnTo>
                    <a:pt x="0" y="4962"/>
                  </a:lnTo>
                  <a:cubicBezTo>
                    <a:pt x="0" y="4955"/>
                    <a:pt x="6" y="4950"/>
                    <a:pt x="12" y="4950"/>
                  </a:cubicBezTo>
                  <a:cubicBezTo>
                    <a:pt x="19" y="4950"/>
                    <a:pt x="25" y="4955"/>
                    <a:pt x="25" y="4962"/>
                  </a:cubicBezTo>
                  <a:close/>
                  <a:moveTo>
                    <a:pt x="25" y="5237"/>
                  </a:moveTo>
                  <a:lnTo>
                    <a:pt x="25" y="5412"/>
                  </a:lnTo>
                  <a:cubicBezTo>
                    <a:pt x="25" y="5419"/>
                    <a:pt x="19" y="5425"/>
                    <a:pt x="12" y="5425"/>
                  </a:cubicBezTo>
                  <a:cubicBezTo>
                    <a:pt x="6" y="5425"/>
                    <a:pt x="0" y="5419"/>
                    <a:pt x="0" y="5412"/>
                  </a:cubicBezTo>
                  <a:lnTo>
                    <a:pt x="0" y="5237"/>
                  </a:lnTo>
                  <a:cubicBezTo>
                    <a:pt x="0" y="5230"/>
                    <a:pt x="6" y="5225"/>
                    <a:pt x="12" y="5225"/>
                  </a:cubicBezTo>
                  <a:cubicBezTo>
                    <a:pt x="19" y="5225"/>
                    <a:pt x="25" y="5230"/>
                    <a:pt x="25" y="5237"/>
                  </a:cubicBezTo>
                  <a:close/>
                  <a:moveTo>
                    <a:pt x="25" y="5512"/>
                  </a:moveTo>
                  <a:lnTo>
                    <a:pt x="25" y="5687"/>
                  </a:lnTo>
                  <a:cubicBezTo>
                    <a:pt x="25" y="5694"/>
                    <a:pt x="19" y="5700"/>
                    <a:pt x="12" y="5700"/>
                  </a:cubicBezTo>
                  <a:cubicBezTo>
                    <a:pt x="6" y="5700"/>
                    <a:pt x="0" y="5694"/>
                    <a:pt x="0" y="5687"/>
                  </a:cubicBezTo>
                  <a:lnTo>
                    <a:pt x="0" y="5512"/>
                  </a:lnTo>
                  <a:cubicBezTo>
                    <a:pt x="0" y="5505"/>
                    <a:pt x="6" y="5500"/>
                    <a:pt x="12" y="5500"/>
                  </a:cubicBezTo>
                  <a:cubicBezTo>
                    <a:pt x="19" y="5500"/>
                    <a:pt x="25" y="5505"/>
                    <a:pt x="25" y="5512"/>
                  </a:cubicBezTo>
                  <a:close/>
                  <a:moveTo>
                    <a:pt x="25" y="5787"/>
                  </a:moveTo>
                  <a:lnTo>
                    <a:pt x="25" y="5962"/>
                  </a:lnTo>
                  <a:cubicBezTo>
                    <a:pt x="25" y="5969"/>
                    <a:pt x="19" y="5975"/>
                    <a:pt x="12" y="5975"/>
                  </a:cubicBezTo>
                  <a:cubicBezTo>
                    <a:pt x="6" y="5975"/>
                    <a:pt x="0" y="5969"/>
                    <a:pt x="0" y="5962"/>
                  </a:cubicBezTo>
                  <a:lnTo>
                    <a:pt x="0" y="5787"/>
                  </a:lnTo>
                  <a:cubicBezTo>
                    <a:pt x="0" y="5780"/>
                    <a:pt x="6" y="5775"/>
                    <a:pt x="12" y="5775"/>
                  </a:cubicBezTo>
                  <a:cubicBezTo>
                    <a:pt x="19" y="5775"/>
                    <a:pt x="25" y="5780"/>
                    <a:pt x="25" y="5787"/>
                  </a:cubicBezTo>
                  <a:close/>
                  <a:moveTo>
                    <a:pt x="25" y="6062"/>
                  </a:moveTo>
                  <a:lnTo>
                    <a:pt x="25" y="6237"/>
                  </a:lnTo>
                  <a:cubicBezTo>
                    <a:pt x="25" y="6244"/>
                    <a:pt x="19" y="6250"/>
                    <a:pt x="12" y="6250"/>
                  </a:cubicBezTo>
                  <a:cubicBezTo>
                    <a:pt x="6" y="6250"/>
                    <a:pt x="0" y="6244"/>
                    <a:pt x="0" y="6237"/>
                  </a:cubicBezTo>
                  <a:lnTo>
                    <a:pt x="0" y="6062"/>
                  </a:lnTo>
                  <a:cubicBezTo>
                    <a:pt x="0" y="6055"/>
                    <a:pt x="6" y="6050"/>
                    <a:pt x="12" y="6050"/>
                  </a:cubicBezTo>
                  <a:cubicBezTo>
                    <a:pt x="19" y="6050"/>
                    <a:pt x="25" y="6055"/>
                    <a:pt x="25" y="6062"/>
                  </a:cubicBezTo>
                  <a:close/>
                  <a:moveTo>
                    <a:pt x="25" y="6337"/>
                  </a:moveTo>
                  <a:lnTo>
                    <a:pt x="25" y="6512"/>
                  </a:lnTo>
                  <a:cubicBezTo>
                    <a:pt x="25" y="6519"/>
                    <a:pt x="19" y="6525"/>
                    <a:pt x="12" y="6525"/>
                  </a:cubicBezTo>
                  <a:cubicBezTo>
                    <a:pt x="6" y="6525"/>
                    <a:pt x="0" y="6519"/>
                    <a:pt x="0" y="6512"/>
                  </a:cubicBezTo>
                  <a:lnTo>
                    <a:pt x="0" y="6337"/>
                  </a:lnTo>
                  <a:cubicBezTo>
                    <a:pt x="0" y="6330"/>
                    <a:pt x="6" y="6325"/>
                    <a:pt x="12" y="6325"/>
                  </a:cubicBezTo>
                  <a:cubicBezTo>
                    <a:pt x="19" y="6325"/>
                    <a:pt x="25" y="6330"/>
                    <a:pt x="25" y="6337"/>
                  </a:cubicBezTo>
                  <a:close/>
                  <a:moveTo>
                    <a:pt x="25" y="6612"/>
                  </a:moveTo>
                  <a:lnTo>
                    <a:pt x="25" y="6787"/>
                  </a:lnTo>
                  <a:cubicBezTo>
                    <a:pt x="25" y="6794"/>
                    <a:pt x="19" y="6800"/>
                    <a:pt x="12" y="6800"/>
                  </a:cubicBezTo>
                  <a:cubicBezTo>
                    <a:pt x="6" y="6800"/>
                    <a:pt x="0" y="6794"/>
                    <a:pt x="0" y="6787"/>
                  </a:cubicBezTo>
                  <a:lnTo>
                    <a:pt x="0" y="6612"/>
                  </a:lnTo>
                  <a:cubicBezTo>
                    <a:pt x="0" y="6605"/>
                    <a:pt x="6" y="6600"/>
                    <a:pt x="12" y="6600"/>
                  </a:cubicBezTo>
                  <a:cubicBezTo>
                    <a:pt x="19" y="6600"/>
                    <a:pt x="25" y="6605"/>
                    <a:pt x="25" y="6612"/>
                  </a:cubicBezTo>
                  <a:close/>
                  <a:moveTo>
                    <a:pt x="25" y="6887"/>
                  </a:moveTo>
                  <a:lnTo>
                    <a:pt x="25" y="7062"/>
                  </a:lnTo>
                  <a:cubicBezTo>
                    <a:pt x="25" y="7069"/>
                    <a:pt x="19" y="7075"/>
                    <a:pt x="12" y="7075"/>
                  </a:cubicBezTo>
                  <a:cubicBezTo>
                    <a:pt x="6" y="7075"/>
                    <a:pt x="0" y="7069"/>
                    <a:pt x="0" y="7062"/>
                  </a:cubicBezTo>
                  <a:lnTo>
                    <a:pt x="0" y="6887"/>
                  </a:lnTo>
                  <a:cubicBezTo>
                    <a:pt x="0" y="6880"/>
                    <a:pt x="6" y="6875"/>
                    <a:pt x="12" y="6875"/>
                  </a:cubicBezTo>
                  <a:cubicBezTo>
                    <a:pt x="19" y="6875"/>
                    <a:pt x="25" y="6880"/>
                    <a:pt x="25" y="6887"/>
                  </a:cubicBezTo>
                  <a:close/>
                  <a:moveTo>
                    <a:pt x="25" y="7162"/>
                  </a:moveTo>
                  <a:lnTo>
                    <a:pt x="25" y="7337"/>
                  </a:lnTo>
                  <a:cubicBezTo>
                    <a:pt x="25" y="7344"/>
                    <a:pt x="19" y="7350"/>
                    <a:pt x="12" y="7350"/>
                  </a:cubicBezTo>
                  <a:cubicBezTo>
                    <a:pt x="6" y="7350"/>
                    <a:pt x="0" y="7344"/>
                    <a:pt x="0" y="7337"/>
                  </a:cubicBezTo>
                  <a:lnTo>
                    <a:pt x="0" y="7162"/>
                  </a:lnTo>
                  <a:cubicBezTo>
                    <a:pt x="0" y="7155"/>
                    <a:pt x="6" y="7150"/>
                    <a:pt x="12" y="7150"/>
                  </a:cubicBezTo>
                  <a:cubicBezTo>
                    <a:pt x="19" y="7150"/>
                    <a:pt x="25" y="7155"/>
                    <a:pt x="25" y="7162"/>
                  </a:cubicBezTo>
                  <a:close/>
                  <a:moveTo>
                    <a:pt x="25" y="7437"/>
                  </a:moveTo>
                  <a:lnTo>
                    <a:pt x="25" y="7612"/>
                  </a:lnTo>
                  <a:cubicBezTo>
                    <a:pt x="25" y="7619"/>
                    <a:pt x="19" y="7625"/>
                    <a:pt x="12" y="7625"/>
                  </a:cubicBezTo>
                  <a:cubicBezTo>
                    <a:pt x="6" y="7625"/>
                    <a:pt x="0" y="7619"/>
                    <a:pt x="0" y="7612"/>
                  </a:cubicBezTo>
                  <a:lnTo>
                    <a:pt x="0" y="7437"/>
                  </a:lnTo>
                  <a:cubicBezTo>
                    <a:pt x="0" y="7430"/>
                    <a:pt x="6" y="7425"/>
                    <a:pt x="12" y="7425"/>
                  </a:cubicBezTo>
                  <a:cubicBezTo>
                    <a:pt x="19" y="7425"/>
                    <a:pt x="25" y="7430"/>
                    <a:pt x="25" y="7437"/>
                  </a:cubicBezTo>
                  <a:close/>
                  <a:moveTo>
                    <a:pt x="25" y="7712"/>
                  </a:moveTo>
                  <a:lnTo>
                    <a:pt x="25" y="7887"/>
                  </a:lnTo>
                  <a:cubicBezTo>
                    <a:pt x="25" y="7894"/>
                    <a:pt x="19" y="7900"/>
                    <a:pt x="12" y="7900"/>
                  </a:cubicBezTo>
                  <a:cubicBezTo>
                    <a:pt x="6" y="7900"/>
                    <a:pt x="0" y="7894"/>
                    <a:pt x="0" y="7887"/>
                  </a:cubicBezTo>
                  <a:lnTo>
                    <a:pt x="0" y="7712"/>
                  </a:lnTo>
                  <a:cubicBezTo>
                    <a:pt x="0" y="7705"/>
                    <a:pt x="6" y="7700"/>
                    <a:pt x="12" y="7700"/>
                  </a:cubicBezTo>
                  <a:cubicBezTo>
                    <a:pt x="19" y="7700"/>
                    <a:pt x="25" y="7705"/>
                    <a:pt x="25" y="7712"/>
                  </a:cubicBezTo>
                  <a:close/>
                  <a:moveTo>
                    <a:pt x="25" y="7987"/>
                  </a:moveTo>
                  <a:lnTo>
                    <a:pt x="25" y="8162"/>
                  </a:lnTo>
                  <a:cubicBezTo>
                    <a:pt x="25" y="8169"/>
                    <a:pt x="19" y="8175"/>
                    <a:pt x="12" y="8175"/>
                  </a:cubicBezTo>
                  <a:cubicBezTo>
                    <a:pt x="6" y="8175"/>
                    <a:pt x="0" y="8169"/>
                    <a:pt x="0" y="8162"/>
                  </a:cubicBezTo>
                  <a:lnTo>
                    <a:pt x="0" y="7987"/>
                  </a:lnTo>
                  <a:cubicBezTo>
                    <a:pt x="0" y="7980"/>
                    <a:pt x="6" y="7975"/>
                    <a:pt x="12" y="7975"/>
                  </a:cubicBezTo>
                  <a:cubicBezTo>
                    <a:pt x="19" y="7975"/>
                    <a:pt x="25" y="7980"/>
                    <a:pt x="25" y="7987"/>
                  </a:cubicBezTo>
                  <a:close/>
                  <a:moveTo>
                    <a:pt x="25" y="8262"/>
                  </a:moveTo>
                  <a:lnTo>
                    <a:pt x="25" y="8437"/>
                  </a:lnTo>
                  <a:cubicBezTo>
                    <a:pt x="25" y="8444"/>
                    <a:pt x="19" y="8450"/>
                    <a:pt x="12" y="8450"/>
                  </a:cubicBezTo>
                  <a:cubicBezTo>
                    <a:pt x="6" y="8450"/>
                    <a:pt x="0" y="8444"/>
                    <a:pt x="0" y="8437"/>
                  </a:cubicBezTo>
                  <a:lnTo>
                    <a:pt x="0" y="8262"/>
                  </a:lnTo>
                  <a:cubicBezTo>
                    <a:pt x="0" y="8255"/>
                    <a:pt x="6" y="8250"/>
                    <a:pt x="12" y="8250"/>
                  </a:cubicBezTo>
                  <a:cubicBezTo>
                    <a:pt x="19" y="8250"/>
                    <a:pt x="25" y="8255"/>
                    <a:pt x="25" y="8262"/>
                  </a:cubicBezTo>
                  <a:close/>
                  <a:moveTo>
                    <a:pt x="25" y="8537"/>
                  </a:moveTo>
                  <a:lnTo>
                    <a:pt x="25" y="8712"/>
                  </a:lnTo>
                  <a:cubicBezTo>
                    <a:pt x="25" y="8719"/>
                    <a:pt x="19" y="8725"/>
                    <a:pt x="12" y="8725"/>
                  </a:cubicBezTo>
                  <a:cubicBezTo>
                    <a:pt x="6" y="8725"/>
                    <a:pt x="0" y="8719"/>
                    <a:pt x="0" y="8712"/>
                  </a:cubicBezTo>
                  <a:lnTo>
                    <a:pt x="0" y="8537"/>
                  </a:lnTo>
                  <a:cubicBezTo>
                    <a:pt x="0" y="8530"/>
                    <a:pt x="6" y="8525"/>
                    <a:pt x="12" y="8525"/>
                  </a:cubicBezTo>
                  <a:cubicBezTo>
                    <a:pt x="19" y="8525"/>
                    <a:pt x="25" y="8530"/>
                    <a:pt x="25" y="8537"/>
                  </a:cubicBezTo>
                  <a:close/>
                  <a:moveTo>
                    <a:pt x="25" y="8812"/>
                  </a:moveTo>
                  <a:lnTo>
                    <a:pt x="25" y="8987"/>
                  </a:lnTo>
                  <a:cubicBezTo>
                    <a:pt x="25" y="8994"/>
                    <a:pt x="19" y="9000"/>
                    <a:pt x="12" y="9000"/>
                  </a:cubicBezTo>
                  <a:cubicBezTo>
                    <a:pt x="6" y="9000"/>
                    <a:pt x="0" y="8994"/>
                    <a:pt x="0" y="8987"/>
                  </a:cubicBezTo>
                  <a:lnTo>
                    <a:pt x="0" y="8812"/>
                  </a:lnTo>
                  <a:cubicBezTo>
                    <a:pt x="0" y="8805"/>
                    <a:pt x="6" y="8800"/>
                    <a:pt x="12" y="8800"/>
                  </a:cubicBezTo>
                  <a:cubicBezTo>
                    <a:pt x="19" y="8800"/>
                    <a:pt x="25" y="8805"/>
                    <a:pt x="25" y="8812"/>
                  </a:cubicBezTo>
                  <a:close/>
                  <a:moveTo>
                    <a:pt x="25" y="9087"/>
                  </a:moveTo>
                  <a:lnTo>
                    <a:pt x="25" y="9262"/>
                  </a:lnTo>
                  <a:cubicBezTo>
                    <a:pt x="25" y="9269"/>
                    <a:pt x="19" y="9275"/>
                    <a:pt x="12" y="9275"/>
                  </a:cubicBezTo>
                  <a:cubicBezTo>
                    <a:pt x="6" y="9275"/>
                    <a:pt x="0" y="9269"/>
                    <a:pt x="0" y="9262"/>
                  </a:cubicBezTo>
                  <a:lnTo>
                    <a:pt x="0" y="9087"/>
                  </a:lnTo>
                  <a:cubicBezTo>
                    <a:pt x="0" y="9080"/>
                    <a:pt x="6" y="9075"/>
                    <a:pt x="12" y="9075"/>
                  </a:cubicBezTo>
                  <a:cubicBezTo>
                    <a:pt x="19" y="9075"/>
                    <a:pt x="25" y="9080"/>
                    <a:pt x="25" y="9087"/>
                  </a:cubicBezTo>
                  <a:close/>
                  <a:moveTo>
                    <a:pt x="25" y="9362"/>
                  </a:moveTo>
                  <a:lnTo>
                    <a:pt x="25" y="9537"/>
                  </a:lnTo>
                  <a:cubicBezTo>
                    <a:pt x="25" y="9544"/>
                    <a:pt x="19" y="9550"/>
                    <a:pt x="12" y="9550"/>
                  </a:cubicBezTo>
                  <a:cubicBezTo>
                    <a:pt x="6" y="9550"/>
                    <a:pt x="0" y="9544"/>
                    <a:pt x="0" y="9537"/>
                  </a:cubicBezTo>
                  <a:lnTo>
                    <a:pt x="0" y="9362"/>
                  </a:lnTo>
                  <a:cubicBezTo>
                    <a:pt x="0" y="9355"/>
                    <a:pt x="6" y="9350"/>
                    <a:pt x="12" y="9350"/>
                  </a:cubicBezTo>
                  <a:cubicBezTo>
                    <a:pt x="19" y="9350"/>
                    <a:pt x="25" y="9355"/>
                    <a:pt x="25" y="9362"/>
                  </a:cubicBezTo>
                  <a:close/>
                  <a:moveTo>
                    <a:pt x="25" y="9637"/>
                  </a:moveTo>
                  <a:lnTo>
                    <a:pt x="25" y="9812"/>
                  </a:lnTo>
                  <a:cubicBezTo>
                    <a:pt x="25" y="9819"/>
                    <a:pt x="19" y="9825"/>
                    <a:pt x="12" y="9825"/>
                  </a:cubicBezTo>
                  <a:cubicBezTo>
                    <a:pt x="6" y="9825"/>
                    <a:pt x="0" y="9819"/>
                    <a:pt x="0" y="9812"/>
                  </a:cubicBezTo>
                  <a:lnTo>
                    <a:pt x="0" y="9637"/>
                  </a:lnTo>
                  <a:cubicBezTo>
                    <a:pt x="0" y="9630"/>
                    <a:pt x="6" y="9625"/>
                    <a:pt x="12" y="9625"/>
                  </a:cubicBezTo>
                  <a:cubicBezTo>
                    <a:pt x="19" y="9625"/>
                    <a:pt x="25" y="9630"/>
                    <a:pt x="25" y="9637"/>
                  </a:cubicBezTo>
                  <a:close/>
                  <a:moveTo>
                    <a:pt x="25" y="9912"/>
                  </a:moveTo>
                  <a:lnTo>
                    <a:pt x="25" y="10087"/>
                  </a:lnTo>
                  <a:cubicBezTo>
                    <a:pt x="25" y="10094"/>
                    <a:pt x="19" y="10100"/>
                    <a:pt x="12" y="10100"/>
                  </a:cubicBezTo>
                  <a:cubicBezTo>
                    <a:pt x="6" y="10100"/>
                    <a:pt x="0" y="10094"/>
                    <a:pt x="0" y="10087"/>
                  </a:cubicBezTo>
                  <a:lnTo>
                    <a:pt x="0" y="9912"/>
                  </a:lnTo>
                  <a:cubicBezTo>
                    <a:pt x="0" y="9905"/>
                    <a:pt x="6" y="9900"/>
                    <a:pt x="12" y="9900"/>
                  </a:cubicBezTo>
                  <a:cubicBezTo>
                    <a:pt x="19" y="9900"/>
                    <a:pt x="25" y="9905"/>
                    <a:pt x="25" y="9912"/>
                  </a:cubicBezTo>
                  <a:close/>
                  <a:moveTo>
                    <a:pt x="25" y="10187"/>
                  </a:moveTo>
                  <a:lnTo>
                    <a:pt x="25" y="10362"/>
                  </a:lnTo>
                  <a:cubicBezTo>
                    <a:pt x="25" y="10369"/>
                    <a:pt x="19" y="10375"/>
                    <a:pt x="12" y="10375"/>
                  </a:cubicBezTo>
                  <a:cubicBezTo>
                    <a:pt x="6" y="10375"/>
                    <a:pt x="0" y="10369"/>
                    <a:pt x="0" y="10362"/>
                  </a:cubicBezTo>
                  <a:lnTo>
                    <a:pt x="0" y="10187"/>
                  </a:lnTo>
                  <a:cubicBezTo>
                    <a:pt x="0" y="10180"/>
                    <a:pt x="6" y="10175"/>
                    <a:pt x="12" y="10175"/>
                  </a:cubicBezTo>
                  <a:cubicBezTo>
                    <a:pt x="19" y="10175"/>
                    <a:pt x="25" y="10180"/>
                    <a:pt x="25" y="10187"/>
                  </a:cubicBezTo>
                  <a:close/>
                  <a:moveTo>
                    <a:pt x="25" y="10462"/>
                  </a:moveTo>
                  <a:lnTo>
                    <a:pt x="25" y="10637"/>
                  </a:lnTo>
                  <a:cubicBezTo>
                    <a:pt x="25" y="10644"/>
                    <a:pt x="19" y="10650"/>
                    <a:pt x="12" y="10650"/>
                  </a:cubicBezTo>
                  <a:cubicBezTo>
                    <a:pt x="6" y="10650"/>
                    <a:pt x="0" y="10644"/>
                    <a:pt x="0" y="10637"/>
                  </a:cubicBezTo>
                  <a:lnTo>
                    <a:pt x="0" y="10462"/>
                  </a:lnTo>
                  <a:cubicBezTo>
                    <a:pt x="0" y="10455"/>
                    <a:pt x="6" y="10450"/>
                    <a:pt x="12" y="10450"/>
                  </a:cubicBezTo>
                  <a:cubicBezTo>
                    <a:pt x="19" y="10450"/>
                    <a:pt x="25" y="10455"/>
                    <a:pt x="25" y="10462"/>
                  </a:cubicBezTo>
                  <a:close/>
                  <a:moveTo>
                    <a:pt x="25" y="10737"/>
                  </a:moveTo>
                  <a:lnTo>
                    <a:pt x="25" y="10912"/>
                  </a:lnTo>
                  <a:cubicBezTo>
                    <a:pt x="25" y="10919"/>
                    <a:pt x="19" y="10925"/>
                    <a:pt x="12" y="10925"/>
                  </a:cubicBezTo>
                  <a:cubicBezTo>
                    <a:pt x="6" y="10925"/>
                    <a:pt x="0" y="10919"/>
                    <a:pt x="0" y="10912"/>
                  </a:cubicBezTo>
                  <a:lnTo>
                    <a:pt x="0" y="10737"/>
                  </a:lnTo>
                  <a:cubicBezTo>
                    <a:pt x="0" y="10730"/>
                    <a:pt x="6" y="10725"/>
                    <a:pt x="12" y="10725"/>
                  </a:cubicBezTo>
                  <a:cubicBezTo>
                    <a:pt x="19" y="10725"/>
                    <a:pt x="25" y="10730"/>
                    <a:pt x="25" y="10737"/>
                  </a:cubicBezTo>
                  <a:close/>
                  <a:moveTo>
                    <a:pt x="25" y="11012"/>
                  </a:moveTo>
                  <a:lnTo>
                    <a:pt x="25" y="11187"/>
                  </a:lnTo>
                  <a:cubicBezTo>
                    <a:pt x="25" y="11194"/>
                    <a:pt x="19" y="11200"/>
                    <a:pt x="12" y="11200"/>
                  </a:cubicBezTo>
                  <a:cubicBezTo>
                    <a:pt x="6" y="11200"/>
                    <a:pt x="0" y="11194"/>
                    <a:pt x="0" y="11187"/>
                  </a:cubicBezTo>
                  <a:lnTo>
                    <a:pt x="0" y="11012"/>
                  </a:lnTo>
                  <a:cubicBezTo>
                    <a:pt x="0" y="11005"/>
                    <a:pt x="6" y="11000"/>
                    <a:pt x="12" y="11000"/>
                  </a:cubicBezTo>
                  <a:cubicBezTo>
                    <a:pt x="19" y="11000"/>
                    <a:pt x="25" y="11005"/>
                    <a:pt x="25" y="11012"/>
                  </a:cubicBezTo>
                  <a:close/>
                  <a:moveTo>
                    <a:pt x="25" y="11287"/>
                  </a:moveTo>
                  <a:lnTo>
                    <a:pt x="25" y="11462"/>
                  </a:lnTo>
                  <a:cubicBezTo>
                    <a:pt x="25" y="11469"/>
                    <a:pt x="19" y="11475"/>
                    <a:pt x="12" y="11475"/>
                  </a:cubicBezTo>
                  <a:cubicBezTo>
                    <a:pt x="6" y="11475"/>
                    <a:pt x="0" y="11469"/>
                    <a:pt x="0" y="11462"/>
                  </a:cubicBezTo>
                  <a:lnTo>
                    <a:pt x="0" y="11287"/>
                  </a:lnTo>
                  <a:cubicBezTo>
                    <a:pt x="0" y="11280"/>
                    <a:pt x="6" y="11275"/>
                    <a:pt x="12" y="11275"/>
                  </a:cubicBezTo>
                  <a:cubicBezTo>
                    <a:pt x="19" y="11275"/>
                    <a:pt x="25" y="11280"/>
                    <a:pt x="25" y="11287"/>
                  </a:cubicBezTo>
                  <a:close/>
                  <a:moveTo>
                    <a:pt x="25" y="11562"/>
                  </a:moveTo>
                  <a:lnTo>
                    <a:pt x="25" y="11737"/>
                  </a:lnTo>
                  <a:cubicBezTo>
                    <a:pt x="25" y="11744"/>
                    <a:pt x="19" y="11750"/>
                    <a:pt x="12" y="11750"/>
                  </a:cubicBezTo>
                  <a:cubicBezTo>
                    <a:pt x="6" y="11750"/>
                    <a:pt x="0" y="11744"/>
                    <a:pt x="0" y="11737"/>
                  </a:cubicBezTo>
                  <a:lnTo>
                    <a:pt x="0" y="11562"/>
                  </a:lnTo>
                  <a:cubicBezTo>
                    <a:pt x="0" y="11555"/>
                    <a:pt x="6" y="11550"/>
                    <a:pt x="12" y="11550"/>
                  </a:cubicBezTo>
                  <a:cubicBezTo>
                    <a:pt x="19" y="11550"/>
                    <a:pt x="25" y="11555"/>
                    <a:pt x="25" y="11562"/>
                  </a:cubicBezTo>
                  <a:close/>
                  <a:moveTo>
                    <a:pt x="25" y="11837"/>
                  </a:moveTo>
                  <a:lnTo>
                    <a:pt x="25" y="12012"/>
                  </a:lnTo>
                  <a:cubicBezTo>
                    <a:pt x="25" y="12019"/>
                    <a:pt x="19" y="12025"/>
                    <a:pt x="12" y="12025"/>
                  </a:cubicBezTo>
                  <a:cubicBezTo>
                    <a:pt x="6" y="12025"/>
                    <a:pt x="0" y="12019"/>
                    <a:pt x="0" y="12012"/>
                  </a:cubicBezTo>
                  <a:lnTo>
                    <a:pt x="0" y="11837"/>
                  </a:lnTo>
                  <a:cubicBezTo>
                    <a:pt x="0" y="11830"/>
                    <a:pt x="6" y="11825"/>
                    <a:pt x="12" y="11825"/>
                  </a:cubicBezTo>
                  <a:cubicBezTo>
                    <a:pt x="19" y="11825"/>
                    <a:pt x="25" y="11830"/>
                    <a:pt x="25" y="11837"/>
                  </a:cubicBezTo>
                  <a:close/>
                  <a:moveTo>
                    <a:pt x="25" y="12112"/>
                  </a:moveTo>
                  <a:lnTo>
                    <a:pt x="25" y="12287"/>
                  </a:lnTo>
                  <a:cubicBezTo>
                    <a:pt x="25" y="12294"/>
                    <a:pt x="19" y="12300"/>
                    <a:pt x="12" y="12300"/>
                  </a:cubicBezTo>
                  <a:cubicBezTo>
                    <a:pt x="6" y="12300"/>
                    <a:pt x="0" y="12294"/>
                    <a:pt x="0" y="12287"/>
                  </a:cubicBezTo>
                  <a:lnTo>
                    <a:pt x="0" y="12112"/>
                  </a:lnTo>
                  <a:cubicBezTo>
                    <a:pt x="0" y="12105"/>
                    <a:pt x="6" y="12100"/>
                    <a:pt x="12" y="12100"/>
                  </a:cubicBezTo>
                  <a:cubicBezTo>
                    <a:pt x="19" y="12100"/>
                    <a:pt x="25" y="12105"/>
                    <a:pt x="25" y="12112"/>
                  </a:cubicBezTo>
                  <a:close/>
                  <a:moveTo>
                    <a:pt x="25" y="12387"/>
                  </a:moveTo>
                  <a:lnTo>
                    <a:pt x="25" y="12562"/>
                  </a:lnTo>
                  <a:cubicBezTo>
                    <a:pt x="25" y="12569"/>
                    <a:pt x="19" y="12575"/>
                    <a:pt x="12" y="12575"/>
                  </a:cubicBezTo>
                  <a:cubicBezTo>
                    <a:pt x="6" y="12575"/>
                    <a:pt x="0" y="12569"/>
                    <a:pt x="0" y="12562"/>
                  </a:cubicBezTo>
                  <a:lnTo>
                    <a:pt x="0" y="12387"/>
                  </a:lnTo>
                  <a:cubicBezTo>
                    <a:pt x="0" y="12380"/>
                    <a:pt x="6" y="12375"/>
                    <a:pt x="12" y="12375"/>
                  </a:cubicBezTo>
                  <a:cubicBezTo>
                    <a:pt x="19" y="12375"/>
                    <a:pt x="25" y="12380"/>
                    <a:pt x="25" y="12387"/>
                  </a:cubicBezTo>
                  <a:close/>
                  <a:moveTo>
                    <a:pt x="25" y="12662"/>
                  </a:moveTo>
                  <a:lnTo>
                    <a:pt x="25" y="12837"/>
                  </a:lnTo>
                  <a:cubicBezTo>
                    <a:pt x="25" y="12844"/>
                    <a:pt x="19" y="12850"/>
                    <a:pt x="12" y="12850"/>
                  </a:cubicBezTo>
                  <a:cubicBezTo>
                    <a:pt x="6" y="12850"/>
                    <a:pt x="0" y="12844"/>
                    <a:pt x="0" y="12837"/>
                  </a:cubicBezTo>
                  <a:lnTo>
                    <a:pt x="0" y="12662"/>
                  </a:lnTo>
                  <a:cubicBezTo>
                    <a:pt x="0" y="12655"/>
                    <a:pt x="6" y="12650"/>
                    <a:pt x="12" y="12650"/>
                  </a:cubicBezTo>
                  <a:cubicBezTo>
                    <a:pt x="19" y="12650"/>
                    <a:pt x="25" y="12655"/>
                    <a:pt x="25" y="12662"/>
                  </a:cubicBezTo>
                  <a:close/>
                  <a:moveTo>
                    <a:pt x="25" y="12937"/>
                  </a:moveTo>
                  <a:lnTo>
                    <a:pt x="25" y="13112"/>
                  </a:lnTo>
                  <a:cubicBezTo>
                    <a:pt x="25" y="13119"/>
                    <a:pt x="19" y="13125"/>
                    <a:pt x="12" y="13125"/>
                  </a:cubicBezTo>
                  <a:cubicBezTo>
                    <a:pt x="6" y="13125"/>
                    <a:pt x="0" y="13119"/>
                    <a:pt x="0" y="13112"/>
                  </a:cubicBezTo>
                  <a:lnTo>
                    <a:pt x="0" y="12937"/>
                  </a:lnTo>
                  <a:cubicBezTo>
                    <a:pt x="0" y="12930"/>
                    <a:pt x="6" y="12925"/>
                    <a:pt x="12" y="12925"/>
                  </a:cubicBezTo>
                  <a:cubicBezTo>
                    <a:pt x="19" y="12925"/>
                    <a:pt x="25" y="12930"/>
                    <a:pt x="25" y="12937"/>
                  </a:cubicBezTo>
                  <a:close/>
                  <a:moveTo>
                    <a:pt x="25" y="13212"/>
                  </a:moveTo>
                  <a:lnTo>
                    <a:pt x="25" y="13387"/>
                  </a:lnTo>
                  <a:cubicBezTo>
                    <a:pt x="25" y="13394"/>
                    <a:pt x="19" y="13400"/>
                    <a:pt x="12" y="13400"/>
                  </a:cubicBezTo>
                  <a:cubicBezTo>
                    <a:pt x="6" y="13400"/>
                    <a:pt x="0" y="13394"/>
                    <a:pt x="0" y="13387"/>
                  </a:cubicBezTo>
                  <a:lnTo>
                    <a:pt x="0" y="13212"/>
                  </a:lnTo>
                  <a:cubicBezTo>
                    <a:pt x="0" y="13205"/>
                    <a:pt x="6" y="13200"/>
                    <a:pt x="12" y="13200"/>
                  </a:cubicBezTo>
                  <a:cubicBezTo>
                    <a:pt x="19" y="13200"/>
                    <a:pt x="25" y="13205"/>
                    <a:pt x="25" y="13212"/>
                  </a:cubicBezTo>
                  <a:close/>
                  <a:moveTo>
                    <a:pt x="25" y="13487"/>
                  </a:moveTo>
                  <a:lnTo>
                    <a:pt x="25" y="13550"/>
                  </a:lnTo>
                  <a:cubicBezTo>
                    <a:pt x="25" y="13557"/>
                    <a:pt x="19" y="13562"/>
                    <a:pt x="12" y="13562"/>
                  </a:cubicBezTo>
                  <a:cubicBezTo>
                    <a:pt x="6" y="13562"/>
                    <a:pt x="0" y="13557"/>
                    <a:pt x="0" y="13550"/>
                  </a:cubicBezTo>
                  <a:lnTo>
                    <a:pt x="0" y="13487"/>
                  </a:lnTo>
                  <a:cubicBezTo>
                    <a:pt x="0" y="13480"/>
                    <a:pt x="6" y="13475"/>
                    <a:pt x="12" y="13475"/>
                  </a:cubicBezTo>
                  <a:cubicBezTo>
                    <a:pt x="19" y="13475"/>
                    <a:pt x="25" y="13480"/>
                    <a:pt x="25" y="13487"/>
                  </a:cubicBezTo>
                  <a:close/>
                </a:path>
              </a:pathLst>
            </a:custGeom>
            <a:solidFill>
              <a:srgbClr val="DDDDDD"/>
            </a:solidFill>
            <a:ln w="3175" cap="flat">
              <a:solidFill>
                <a:srgbClr val="DDDDDD"/>
              </a:solidFill>
              <a:prstDash val="solid"/>
              <a:bevel/>
              <a:headEnd/>
              <a:tailEnd/>
            </a:ln>
          </p:spPr>
          <p:txBody>
            <a:bodyPr/>
            <a:lstStyle/>
            <a:p>
              <a:endParaRPr lang="en-US"/>
            </a:p>
          </p:txBody>
        </p:sp>
        <p:sp>
          <p:nvSpPr>
            <p:cNvPr id="53" name="Text Box 46"/>
            <p:cNvSpPr txBox="1">
              <a:spLocks noChangeArrowheads="1"/>
            </p:cNvSpPr>
            <p:nvPr/>
          </p:nvSpPr>
          <p:spPr bwMode="auto">
            <a:xfrm>
              <a:off x="7105650" y="1257300"/>
              <a:ext cx="488950" cy="246191"/>
            </a:xfrm>
            <a:prstGeom prst="rect">
              <a:avLst/>
            </a:prstGeom>
            <a:noFill/>
            <a:ln w="28575">
              <a:noFill/>
              <a:miter lim="800000"/>
              <a:headEnd/>
              <a:tailEnd/>
            </a:ln>
          </p:spPr>
          <p:txBody>
            <a:bodyPr lIns="91412" tIns="45705" rIns="91412" bIns="45705">
              <a:spAutoFit/>
            </a:bodyPr>
            <a:lstStyle/>
            <a:p>
              <a:pPr eaLnBrk="0" hangingPunct="0">
                <a:spcBef>
                  <a:spcPct val="50000"/>
                </a:spcBef>
              </a:pPr>
              <a:r>
                <a:rPr lang="en-US" sz="1000" b="1"/>
                <a:t>FY26</a:t>
              </a:r>
            </a:p>
          </p:txBody>
        </p:sp>
        <p:sp>
          <p:nvSpPr>
            <p:cNvPr id="54" name="Line 137"/>
            <p:cNvSpPr>
              <a:spLocks noChangeShapeType="1"/>
            </p:cNvSpPr>
            <p:nvPr/>
          </p:nvSpPr>
          <p:spPr bwMode="auto">
            <a:xfrm flipH="1">
              <a:off x="7159625" y="1076325"/>
              <a:ext cx="12700" cy="5422899"/>
            </a:xfrm>
            <a:prstGeom prst="line">
              <a:avLst/>
            </a:prstGeom>
            <a:noFill/>
            <a:ln w="3175" cap="rnd">
              <a:solidFill>
                <a:srgbClr val="000000"/>
              </a:solidFill>
              <a:round/>
              <a:headEnd/>
              <a:tailEnd/>
            </a:ln>
          </p:spPr>
          <p:txBody>
            <a:bodyPr/>
            <a:lstStyle/>
            <a:p>
              <a:endParaRPr lang="en-US"/>
            </a:p>
          </p:txBody>
        </p:sp>
        <p:sp>
          <p:nvSpPr>
            <p:cNvPr id="55" name="Line 92"/>
            <p:cNvSpPr>
              <a:spLocks noChangeShapeType="1"/>
            </p:cNvSpPr>
            <p:nvPr/>
          </p:nvSpPr>
          <p:spPr bwMode="auto">
            <a:xfrm>
              <a:off x="7546975" y="1293707"/>
              <a:ext cx="0" cy="139806"/>
            </a:xfrm>
            <a:prstGeom prst="line">
              <a:avLst/>
            </a:prstGeom>
            <a:noFill/>
            <a:ln w="6350">
              <a:solidFill>
                <a:srgbClr val="666699"/>
              </a:solidFill>
              <a:round/>
              <a:headEnd/>
              <a:tailEnd/>
            </a:ln>
          </p:spPr>
          <p:txBody>
            <a:bodyPr>
              <a:spAutoFit/>
            </a:bodyPr>
            <a:lstStyle/>
            <a:p>
              <a:endParaRPr lang="en-US"/>
            </a:p>
          </p:txBody>
        </p:sp>
        <p:sp>
          <p:nvSpPr>
            <p:cNvPr id="56" name="Line 92"/>
            <p:cNvSpPr>
              <a:spLocks noChangeShapeType="1"/>
            </p:cNvSpPr>
            <p:nvPr/>
          </p:nvSpPr>
          <p:spPr bwMode="auto">
            <a:xfrm>
              <a:off x="7918450" y="1293707"/>
              <a:ext cx="0" cy="139806"/>
            </a:xfrm>
            <a:prstGeom prst="line">
              <a:avLst/>
            </a:prstGeom>
            <a:noFill/>
            <a:ln w="6350">
              <a:solidFill>
                <a:srgbClr val="666699"/>
              </a:solidFill>
              <a:round/>
              <a:headEnd/>
              <a:tailEnd/>
            </a:ln>
          </p:spPr>
          <p:txBody>
            <a:bodyPr>
              <a:spAutoFit/>
            </a:bodyPr>
            <a:lstStyle/>
            <a:p>
              <a:endParaRPr lang="en-US"/>
            </a:p>
          </p:txBody>
        </p:sp>
        <p:sp>
          <p:nvSpPr>
            <p:cNvPr id="57" name="Line 92"/>
            <p:cNvSpPr>
              <a:spLocks noChangeShapeType="1"/>
            </p:cNvSpPr>
            <p:nvPr/>
          </p:nvSpPr>
          <p:spPr bwMode="auto">
            <a:xfrm>
              <a:off x="8289925" y="1309582"/>
              <a:ext cx="0" cy="139806"/>
            </a:xfrm>
            <a:prstGeom prst="line">
              <a:avLst/>
            </a:prstGeom>
            <a:noFill/>
            <a:ln w="6350">
              <a:solidFill>
                <a:srgbClr val="666699"/>
              </a:solidFill>
              <a:round/>
              <a:headEnd/>
              <a:tailEnd/>
            </a:ln>
          </p:spPr>
          <p:txBody>
            <a:bodyPr>
              <a:spAutoFit/>
            </a:bodyPr>
            <a:lstStyle/>
            <a:p>
              <a:endParaRPr lang="en-US"/>
            </a:p>
          </p:txBody>
        </p:sp>
        <p:sp>
          <p:nvSpPr>
            <p:cNvPr id="58" name="Line 92"/>
            <p:cNvSpPr>
              <a:spLocks noChangeShapeType="1"/>
            </p:cNvSpPr>
            <p:nvPr/>
          </p:nvSpPr>
          <p:spPr bwMode="auto">
            <a:xfrm>
              <a:off x="8699500" y="1303232"/>
              <a:ext cx="0" cy="139806"/>
            </a:xfrm>
            <a:prstGeom prst="line">
              <a:avLst/>
            </a:prstGeom>
            <a:noFill/>
            <a:ln w="6350">
              <a:solidFill>
                <a:srgbClr val="666699"/>
              </a:solidFill>
              <a:round/>
              <a:headEnd/>
              <a:tailEnd/>
            </a:ln>
          </p:spPr>
          <p:txBody>
            <a:bodyPr>
              <a:spAutoFit/>
            </a:bodyPr>
            <a:lstStyle/>
            <a:p>
              <a:endParaRPr lang="en-US"/>
            </a:p>
          </p:txBody>
        </p:sp>
        <p:sp>
          <p:nvSpPr>
            <p:cNvPr id="59" name="Text Box 46"/>
            <p:cNvSpPr txBox="1">
              <a:spLocks noChangeArrowheads="1"/>
            </p:cNvSpPr>
            <p:nvPr/>
          </p:nvSpPr>
          <p:spPr bwMode="auto">
            <a:xfrm>
              <a:off x="7515225" y="1262062"/>
              <a:ext cx="488950" cy="246191"/>
            </a:xfrm>
            <a:prstGeom prst="rect">
              <a:avLst/>
            </a:prstGeom>
            <a:noFill/>
            <a:ln w="28575">
              <a:noFill/>
              <a:miter lim="800000"/>
              <a:headEnd/>
              <a:tailEnd/>
            </a:ln>
          </p:spPr>
          <p:txBody>
            <a:bodyPr lIns="91412" tIns="45705" rIns="91412" bIns="45705">
              <a:spAutoFit/>
            </a:bodyPr>
            <a:lstStyle/>
            <a:p>
              <a:pPr eaLnBrk="0" hangingPunct="0">
                <a:spcBef>
                  <a:spcPct val="50000"/>
                </a:spcBef>
              </a:pPr>
              <a:r>
                <a:rPr lang="en-US" sz="1000" b="1"/>
                <a:t>FY27</a:t>
              </a:r>
            </a:p>
          </p:txBody>
        </p:sp>
        <p:sp>
          <p:nvSpPr>
            <p:cNvPr id="60" name="Text Box 46"/>
            <p:cNvSpPr txBox="1">
              <a:spLocks noChangeArrowheads="1"/>
            </p:cNvSpPr>
            <p:nvPr/>
          </p:nvSpPr>
          <p:spPr bwMode="auto">
            <a:xfrm>
              <a:off x="7883525" y="1260475"/>
              <a:ext cx="488950" cy="246191"/>
            </a:xfrm>
            <a:prstGeom prst="rect">
              <a:avLst/>
            </a:prstGeom>
            <a:noFill/>
            <a:ln w="28575">
              <a:noFill/>
              <a:miter lim="800000"/>
              <a:headEnd/>
              <a:tailEnd/>
            </a:ln>
          </p:spPr>
          <p:txBody>
            <a:bodyPr lIns="91412" tIns="45705" rIns="91412" bIns="45705">
              <a:spAutoFit/>
            </a:bodyPr>
            <a:lstStyle/>
            <a:p>
              <a:pPr eaLnBrk="0" hangingPunct="0">
                <a:spcBef>
                  <a:spcPct val="50000"/>
                </a:spcBef>
              </a:pPr>
              <a:r>
                <a:rPr lang="en-US" sz="1000" b="1"/>
                <a:t>FY28</a:t>
              </a:r>
            </a:p>
          </p:txBody>
        </p:sp>
        <p:sp>
          <p:nvSpPr>
            <p:cNvPr id="61" name="Text Box 46"/>
            <p:cNvSpPr txBox="1">
              <a:spLocks noChangeArrowheads="1"/>
            </p:cNvSpPr>
            <p:nvPr/>
          </p:nvSpPr>
          <p:spPr bwMode="auto">
            <a:xfrm>
              <a:off x="8655050" y="1257300"/>
              <a:ext cx="488950" cy="246191"/>
            </a:xfrm>
            <a:prstGeom prst="rect">
              <a:avLst/>
            </a:prstGeom>
            <a:noFill/>
            <a:ln w="28575">
              <a:noFill/>
              <a:miter lim="800000"/>
              <a:headEnd/>
              <a:tailEnd/>
            </a:ln>
          </p:spPr>
          <p:txBody>
            <a:bodyPr lIns="91412" tIns="45705" rIns="91412" bIns="45705">
              <a:spAutoFit/>
            </a:bodyPr>
            <a:lstStyle/>
            <a:p>
              <a:pPr eaLnBrk="0" hangingPunct="0">
                <a:spcBef>
                  <a:spcPct val="50000"/>
                </a:spcBef>
              </a:pPr>
              <a:r>
                <a:rPr lang="en-US" sz="1000" b="1"/>
                <a:t>FY30</a:t>
              </a:r>
            </a:p>
          </p:txBody>
        </p:sp>
        <p:sp>
          <p:nvSpPr>
            <p:cNvPr id="62" name="Text Box 46"/>
            <p:cNvSpPr txBox="1">
              <a:spLocks noChangeArrowheads="1"/>
            </p:cNvSpPr>
            <p:nvPr/>
          </p:nvSpPr>
          <p:spPr bwMode="auto">
            <a:xfrm>
              <a:off x="8258175" y="1263650"/>
              <a:ext cx="488950" cy="246191"/>
            </a:xfrm>
            <a:prstGeom prst="rect">
              <a:avLst/>
            </a:prstGeom>
            <a:noFill/>
            <a:ln w="28575">
              <a:noFill/>
              <a:miter lim="800000"/>
              <a:headEnd/>
              <a:tailEnd/>
            </a:ln>
          </p:spPr>
          <p:txBody>
            <a:bodyPr lIns="91412" tIns="45705" rIns="91412" bIns="45705">
              <a:spAutoFit/>
            </a:bodyPr>
            <a:lstStyle/>
            <a:p>
              <a:pPr eaLnBrk="0" hangingPunct="0">
                <a:spcBef>
                  <a:spcPct val="50000"/>
                </a:spcBef>
              </a:pPr>
              <a:r>
                <a:rPr lang="en-US" sz="1000" b="1"/>
                <a:t>FY29</a:t>
              </a:r>
            </a:p>
          </p:txBody>
        </p:sp>
        <p:sp>
          <p:nvSpPr>
            <p:cNvPr id="63" name="Freeform 139"/>
            <p:cNvSpPr>
              <a:spLocks noEditPoints="1"/>
            </p:cNvSpPr>
            <p:nvPr/>
          </p:nvSpPr>
          <p:spPr bwMode="auto">
            <a:xfrm>
              <a:off x="7896225" y="1473200"/>
              <a:ext cx="9525" cy="4935538"/>
            </a:xfrm>
            <a:custGeom>
              <a:avLst/>
              <a:gdLst>
                <a:gd name="T0" fmla="*/ 2147483647 w 25"/>
                <a:gd name="T1" fmla="*/ 0 h 13562"/>
                <a:gd name="T2" fmla="*/ 0 w 25"/>
                <a:gd name="T3" fmla="*/ 2147483647 h 13562"/>
                <a:gd name="T4" fmla="*/ 0 w 25"/>
                <a:gd name="T5" fmla="*/ 2147483647 h 13562"/>
                <a:gd name="T6" fmla="*/ 2147483647 w 25"/>
                <a:gd name="T7" fmla="*/ 2147483647 h 13562"/>
                <a:gd name="T8" fmla="*/ 2147483647 w 25"/>
                <a:gd name="T9" fmla="*/ 2147483647 h 13562"/>
                <a:gd name="T10" fmla="*/ 2147483647 w 25"/>
                <a:gd name="T11" fmla="*/ 2147483647 h 13562"/>
                <a:gd name="T12" fmla="*/ 2147483647 w 25"/>
                <a:gd name="T13" fmla="*/ 2147483647 h 13562"/>
                <a:gd name="T14" fmla="*/ 2147483647 w 25"/>
                <a:gd name="T15" fmla="*/ 2147483647 h 13562"/>
                <a:gd name="T16" fmla="*/ 0 w 25"/>
                <a:gd name="T17" fmla="*/ 2147483647 h 13562"/>
                <a:gd name="T18" fmla="*/ 0 w 25"/>
                <a:gd name="T19" fmla="*/ 2147483647 h 13562"/>
                <a:gd name="T20" fmla="*/ 2147483647 w 25"/>
                <a:gd name="T21" fmla="*/ 2147483647 h 13562"/>
                <a:gd name="T22" fmla="*/ 2147483647 w 25"/>
                <a:gd name="T23" fmla="*/ 2147483647 h 13562"/>
                <a:gd name="T24" fmla="*/ 2147483647 w 25"/>
                <a:gd name="T25" fmla="*/ 2147483647 h 13562"/>
                <a:gd name="T26" fmla="*/ 2147483647 w 25"/>
                <a:gd name="T27" fmla="*/ 2147483647 h 13562"/>
                <a:gd name="T28" fmla="*/ 2147483647 w 25"/>
                <a:gd name="T29" fmla="*/ 2147483647 h 13562"/>
                <a:gd name="T30" fmla="*/ 0 w 25"/>
                <a:gd name="T31" fmla="*/ 2147483647 h 13562"/>
                <a:gd name="T32" fmla="*/ 0 w 25"/>
                <a:gd name="T33" fmla="*/ 2147483647 h 13562"/>
                <a:gd name="T34" fmla="*/ 2147483647 w 25"/>
                <a:gd name="T35" fmla="*/ 2147483647 h 13562"/>
                <a:gd name="T36" fmla="*/ 2147483647 w 25"/>
                <a:gd name="T37" fmla="*/ 2147483647 h 13562"/>
                <a:gd name="T38" fmla="*/ 2147483647 w 25"/>
                <a:gd name="T39" fmla="*/ 2147483647 h 13562"/>
                <a:gd name="T40" fmla="*/ 2147483647 w 25"/>
                <a:gd name="T41" fmla="*/ 2147483647 h 13562"/>
                <a:gd name="T42" fmla="*/ 2147483647 w 25"/>
                <a:gd name="T43" fmla="*/ 2147483647 h 13562"/>
                <a:gd name="T44" fmla="*/ 0 w 25"/>
                <a:gd name="T45" fmla="*/ 2147483647 h 13562"/>
                <a:gd name="T46" fmla="*/ 0 w 25"/>
                <a:gd name="T47" fmla="*/ 2147483647 h 13562"/>
                <a:gd name="T48" fmla="*/ 2147483647 w 25"/>
                <a:gd name="T49" fmla="*/ 2147483647 h 13562"/>
                <a:gd name="T50" fmla="*/ 2147483647 w 25"/>
                <a:gd name="T51" fmla="*/ 2147483647 h 13562"/>
                <a:gd name="T52" fmla="*/ 2147483647 w 25"/>
                <a:gd name="T53" fmla="*/ 2147483647 h 13562"/>
                <a:gd name="T54" fmla="*/ 2147483647 w 25"/>
                <a:gd name="T55" fmla="*/ 2147483647 h 13562"/>
                <a:gd name="T56" fmla="*/ 2147483647 w 25"/>
                <a:gd name="T57" fmla="*/ 2147483647 h 13562"/>
                <a:gd name="T58" fmla="*/ 0 w 25"/>
                <a:gd name="T59" fmla="*/ 2147483647 h 13562"/>
                <a:gd name="T60" fmla="*/ 0 w 25"/>
                <a:gd name="T61" fmla="*/ 2147483647 h 13562"/>
                <a:gd name="T62" fmla="*/ 2147483647 w 25"/>
                <a:gd name="T63" fmla="*/ 2147483647 h 13562"/>
                <a:gd name="T64" fmla="*/ 2147483647 w 25"/>
                <a:gd name="T65" fmla="*/ 2147483647 h 13562"/>
                <a:gd name="T66" fmla="*/ 2147483647 w 25"/>
                <a:gd name="T67" fmla="*/ 2147483647 h 13562"/>
                <a:gd name="T68" fmla="*/ 2147483647 w 25"/>
                <a:gd name="T69" fmla="*/ 2147483647 h 13562"/>
                <a:gd name="T70" fmla="*/ 2147483647 w 25"/>
                <a:gd name="T71" fmla="*/ 2147483647 h 13562"/>
                <a:gd name="T72" fmla="*/ 0 w 25"/>
                <a:gd name="T73" fmla="*/ 2147483647 h 13562"/>
                <a:gd name="T74" fmla="*/ 0 w 25"/>
                <a:gd name="T75" fmla="*/ 2147483647 h 13562"/>
                <a:gd name="T76" fmla="*/ 2147483647 w 25"/>
                <a:gd name="T77" fmla="*/ 2147483647 h 13562"/>
                <a:gd name="T78" fmla="*/ 2147483647 w 25"/>
                <a:gd name="T79" fmla="*/ 2147483647 h 13562"/>
                <a:gd name="T80" fmla="*/ 2147483647 w 25"/>
                <a:gd name="T81" fmla="*/ 2147483647 h 13562"/>
                <a:gd name="T82" fmla="*/ 2147483647 w 25"/>
                <a:gd name="T83" fmla="*/ 2147483647 h 13562"/>
                <a:gd name="T84" fmla="*/ 2147483647 w 25"/>
                <a:gd name="T85" fmla="*/ 2147483647 h 13562"/>
                <a:gd name="T86" fmla="*/ 0 w 25"/>
                <a:gd name="T87" fmla="*/ 2147483647 h 13562"/>
                <a:gd name="T88" fmla="*/ 0 w 25"/>
                <a:gd name="T89" fmla="*/ 2147483647 h 13562"/>
                <a:gd name="T90" fmla="*/ 2147483647 w 25"/>
                <a:gd name="T91" fmla="*/ 2147483647 h 13562"/>
                <a:gd name="T92" fmla="*/ 2147483647 w 25"/>
                <a:gd name="T93" fmla="*/ 2147483647 h 13562"/>
                <a:gd name="T94" fmla="*/ 2147483647 w 25"/>
                <a:gd name="T95" fmla="*/ 2147483647 h 13562"/>
                <a:gd name="T96" fmla="*/ 2147483647 w 25"/>
                <a:gd name="T97" fmla="*/ 2147483647 h 13562"/>
                <a:gd name="T98" fmla="*/ 2147483647 w 25"/>
                <a:gd name="T99" fmla="*/ 2147483647 h 13562"/>
                <a:gd name="T100" fmla="*/ 0 w 25"/>
                <a:gd name="T101" fmla="*/ 2147483647 h 13562"/>
                <a:gd name="T102" fmla="*/ 0 w 25"/>
                <a:gd name="T103" fmla="*/ 2147483647 h 13562"/>
                <a:gd name="T104" fmla="*/ 2147483647 w 25"/>
                <a:gd name="T105" fmla="*/ 2147483647 h 13562"/>
                <a:gd name="T106" fmla="*/ 2147483647 w 25"/>
                <a:gd name="T107" fmla="*/ 2147483647 h 13562"/>
                <a:gd name="T108" fmla="*/ 2147483647 w 25"/>
                <a:gd name="T109" fmla="*/ 2147483647 h 13562"/>
                <a:gd name="T110" fmla="*/ 2147483647 w 25"/>
                <a:gd name="T111" fmla="*/ 2147483647 h 13562"/>
                <a:gd name="T112" fmla="*/ 2147483647 w 25"/>
                <a:gd name="T113" fmla="*/ 2147483647 h 13562"/>
                <a:gd name="T114" fmla="*/ 0 w 25"/>
                <a:gd name="T115" fmla="*/ 2147483647 h 1356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5"/>
                <a:gd name="T175" fmla="*/ 0 h 13562"/>
                <a:gd name="T176" fmla="*/ 25 w 25"/>
                <a:gd name="T177" fmla="*/ 13562 h 1356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5" h="13562">
                  <a:moveTo>
                    <a:pt x="25" y="12"/>
                  </a:moveTo>
                  <a:lnTo>
                    <a:pt x="25" y="187"/>
                  </a:lnTo>
                  <a:cubicBezTo>
                    <a:pt x="25" y="194"/>
                    <a:pt x="19" y="200"/>
                    <a:pt x="12" y="200"/>
                  </a:cubicBezTo>
                  <a:cubicBezTo>
                    <a:pt x="6" y="200"/>
                    <a:pt x="0" y="194"/>
                    <a:pt x="0" y="187"/>
                  </a:cubicBezTo>
                  <a:lnTo>
                    <a:pt x="0" y="12"/>
                  </a:lnTo>
                  <a:cubicBezTo>
                    <a:pt x="0" y="5"/>
                    <a:pt x="6" y="0"/>
                    <a:pt x="12" y="0"/>
                  </a:cubicBezTo>
                  <a:cubicBezTo>
                    <a:pt x="19" y="0"/>
                    <a:pt x="25" y="5"/>
                    <a:pt x="25" y="12"/>
                  </a:cubicBezTo>
                  <a:close/>
                  <a:moveTo>
                    <a:pt x="25" y="287"/>
                  </a:moveTo>
                  <a:lnTo>
                    <a:pt x="25" y="462"/>
                  </a:lnTo>
                  <a:cubicBezTo>
                    <a:pt x="25" y="469"/>
                    <a:pt x="19" y="475"/>
                    <a:pt x="12" y="475"/>
                  </a:cubicBezTo>
                  <a:cubicBezTo>
                    <a:pt x="6" y="475"/>
                    <a:pt x="0" y="469"/>
                    <a:pt x="0" y="462"/>
                  </a:cubicBezTo>
                  <a:lnTo>
                    <a:pt x="0" y="287"/>
                  </a:lnTo>
                  <a:cubicBezTo>
                    <a:pt x="0" y="280"/>
                    <a:pt x="6" y="275"/>
                    <a:pt x="12" y="275"/>
                  </a:cubicBezTo>
                  <a:cubicBezTo>
                    <a:pt x="19" y="275"/>
                    <a:pt x="25" y="280"/>
                    <a:pt x="25" y="287"/>
                  </a:cubicBezTo>
                  <a:close/>
                  <a:moveTo>
                    <a:pt x="25" y="562"/>
                  </a:moveTo>
                  <a:lnTo>
                    <a:pt x="25" y="737"/>
                  </a:lnTo>
                  <a:cubicBezTo>
                    <a:pt x="25" y="744"/>
                    <a:pt x="19" y="750"/>
                    <a:pt x="12" y="750"/>
                  </a:cubicBezTo>
                  <a:cubicBezTo>
                    <a:pt x="6" y="750"/>
                    <a:pt x="0" y="744"/>
                    <a:pt x="0" y="737"/>
                  </a:cubicBezTo>
                  <a:lnTo>
                    <a:pt x="0" y="562"/>
                  </a:lnTo>
                  <a:cubicBezTo>
                    <a:pt x="0" y="555"/>
                    <a:pt x="6" y="550"/>
                    <a:pt x="12" y="550"/>
                  </a:cubicBezTo>
                  <a:cubicBezTo>
                    <a:pt x="19" y="550"/>
                    <a:pt x="25" y="555"/>
                    <a:pt x="25" y="562"/>
                  </a:cubicBezTo>
                  <a:close/>
                  <a:moveTo>
                    <a:pt x="25" y="837"/>
                  </a:moveTo>
                  <a:lnTo>
                    <a:pt x="25" y="1012"/>
                  </a:lnTo>
                  <a:cubicBezTo>
                    <a:pt x="25" y="1019"/>
                    <a:pt x="19" y="1025"/>
                    <a:pt x="12" y="1025"/>
                  </a:cubicBezTo>
                  <a:cubicBezTo>
                    <a:pt x="6" y="1025"/>
                    <a:pt x="0" y="1019"/>
                    <a:pt x="0" y="1012"/>
                  </a:cubicBezTo>
                  <a:lnTo>
                    <a:pt x="0" y="837"/>
                  </a:lnTo>
                  <a:cubicBezTo>
                    <a:pt x="0" y="830"/>
                    <a:pt x="6" y="825"/>
                    <a:pt x="12" y="825"/>
                  </a:cubicBezTo>
                  <a:cubicBezTo>
                    <a:pt x="19" y="825"/>
                    <a:pt x="25" y="830"/>
                    <a:pt x="25" y="837"/>
                  </a:cubicBezTo>
                  <a:close/>
                  <a:moveTo>
                    <a:pt x="25" y="1112"/>
                  </a:moveTo>
                  <a:lnTo>
                    <a:pt x="25" y="1287"/>
                  </a:lnTo>
                  <a:cubicBezTo>
                    <a:pt x="25" y="1294"/>
                    <a:pt x="19" y="1300"/>
                    <a:pt x="12" y="1300"/>
                  </a:cubicBezTo>
                  <a:cubicBezTo>
                    <a:pt x="6" y="1300"/>
                    <a:pt x="0" y="1294"/>
                    <a:pt x="0" y="1287"/>
                  </a:cubicBezTo>
                  <a:lnTo>
                    <a:pt x="0" y="1112"/>
                  </a:lnTo>
                  <a:cubicBezTo>
                    <a:pt x="0" y="1105"/>
                    <a:pt x="6" y="1100"/>
                    <a:pt x="12" y="1100"/>
                  </a:cubicBezTo>
                  <a:cubicBezTo>
                    <a:pt x="19" y="1100"/>
                    <a:pt x="25" y="1105"/>
                    <a:pt x="25" y="1112"/>
                  </a:cubicBezTo>
                  <a:close/>
                  <a:moveTo>
                    <a:pt x="25" y="1387"/>
                  </a:moveTo>
                  <a:lnTo>
                    <a:pt x="25" y="1562"/>
                  </a:lnTo>
                  <a:cubicBezTo>
                    <a:pt x="25" y="1569"/>
                    <a:pt x="19" y="1575"/>
                    <a:pt x="12" y="1575"/>
                  </a:cubicBezTo>
                  <a:cubicBezTo>
                    <a:pt x="6" y="1575"/>
                    <a:pt x="0" y="1569"/>
                    <a:pt x="0" y="1562"/>
                  </a:cubicBezTo>
                  <a:lnTo>
                    <a:pt x="0" y="1387"/>
                  </a:lnTo>
                  <a:cubicBezTo>
                    <a:pt x="0" y="1380"/>
                    <a:pt x="6" y="1375"/>
                    <a:pt x="12" y="1375"/>
                  </a:cubicBezTo>
                  <a:cubicBezTo>
                    <a:pt x="19" y="1375"/>
                    <a:pt x="25" y="1380"/>
                    <a:pt x="25" y="1387"/>
                  </a:cubicBezTo>
                  <a:close/>
                  <a:moveTo>
                    <a:pt x="25" y="1662"/>
                  </a:moveTo>
                  <a:lnTo>
                    <a:pt x="25" y="1837"/>
                  </a:lnTo>
                  <a:cubicBezTo>
                    <a:pt x="25" y="1844"/>
                    <a:pt x="19" y="1850"/>
                    <a:pt x="12" y="1850"/>
                  </a:cubicBezTo>
                  <a:cubicBezTo>
                    <a:pt x="6" y="1850"/>
                    <a:pt x="0" y="1844"/>
                    <a:pt x="0" y="1837"/>
                  </a:cubicBezTo>
                  <a:lnTo>
                    <a:pt x="0" y="1662"/>
                  </a:lnTo>
                  <a:cubicBezTo>
                    <a:pt x="0" y="1655"/>
                    <a:pt x="6" y="1650"/>
                    <a:pt x="12" y="1650"/>
                  </a:cubicBezTo>
                  <a:cubicBezTo>
                    <a:pt x="19" y="1650"/>
                    <a:pt x="25" y="1655"/>
                    <a:pt x="25" y="1662"/>
                  </a:cubicBezTo>
                  <a:close/>
                  <a:moveTo>
                    <a:pt x="25" y="1937"/>
                  </a:moveTo>
                  <a:lnTo>
                    <a:pt x="25" y="2112"/>
                  </a:lnTo>
                  <a:cubicBezTo>
                    <a:pt x="25" y="2119"/>
                    <a:pt x="19" y="2125"/>
                    <a:pt x="12" y="2125"/>
                  </a:cubicBezTo>
                  <a:cubicBezTo>
                    <a:pt x="6" y="2125"/>
                    <a:pt x="0" y="2119"/>
                    <a:pt x="0" y="2112"/>
                  </a:cubicBezTo>
                  <a:lnTo>
                    <a:pt x="0" y="1937"/>
                  </a:lnTo>
                  <a:cubicBezTo>
                    <a:pt x="0" y="1930"/>
                    <a:pt x="6" y="1925"/>
                    <a:pt x="12" y="1925"/>
                  </a:cubicBezTo>
                  <a:cubicBezTo>
                    <a:pt x="19" y="1925"/>
                    <a:pt x="25" y="1930"/>
                    <a:pt x="25" y="1937"/>
                  </a:cubicBezTo>
                  <a:close/>
                  <a:moveTo>
                    <a:pt x="25" y="2212"/>
                  </a:moveTo>
                  <a:lnTo>
                    <a:pt x="25" y="2387"/>
                  </a:lnTo>
                  <a:cubicBezTo>
                    <a:pt x="25" y="2394"/>
                    <a:pt x="19" y="2400"/>
                    <a:pt x="12" y="2400"/>
                  </a:cubicBezTo>
                  <a:cubicBezTo>
                    <a:pt x="6" y="2400"/>
                    <a:pt x="0" y="2394"/>
                    <a:pt x="0" y="2387"/>
                  </a:cubicBezTo>
                  <a:lnTo>
                    <a:pt x="0" y="2212"/>
                  </a:lnTo>
                  <a:cubicBezTo>
                    <a:pt x="0" y="2205"/>
                    <a:pt x="6" y="2200"/>
                    <a:pt x="12" y="2200"/>
                  </a:cubicBezTo>
                  <a:cubicBezTo>
                    <a:pt x="19" y="2200"/>
                    <a:pt x="25" y="2205"/>
                    <a:pt x="25" y="2212"/>
                  </a:cubicBezTo>
                  <a:close/>
                  <a:moveTo>
                    <a:pt x="25" y="2487"/>
                  </a:moveTo>
                  <a:lnTo>
                    <a:pt x="25" y="2662"/>
                  </a:lnTo>
                  <a:cubicBezTo>
                    <a:pt x="25" y="2669"/>
                    <a:pt x="19" y="2675"/>
                    <a:pt x="12" y="2675"/>
                  </a:cubicBezTo>
                  <a:cubicBezTo>
                    <a:pt x="6" y="2675"/>
                    <a:pt x="0" y="2669"/>
                    <a:pt x="0" y="2662"/>
                  </a:cubicBezTo>
                  <a:lnTo>
                    <a:pt x="0" y="2487"/>
                  </a:lnTo>
                  <a:cubicBezTo>
                    <a:pt x="0" y="2480"/>
                    <a:pt x="6" y="2475"/>
                    <a:pt x="12" y="2475"/>
                  </a:cubicBezTo>
                  <a:cubicBezTo>
                    <a:pt x="19" y="2475"/>
                    <a:pt x="25" y="2480"/>
                    <a:pt x="25" y="2487"/>
                  </a:cubicBezTo>
                  <a:close/>
                  <a:moveTo>
                    <a:pt x="25" y="2762"/>
                  </a:moveTo>
                  <a:lnTo>
                    <a:pt x="25" y="2937"/>
                  </a:lnTo>
                  <a:cubicBezTo>
                    <a:pt x="25" y="2944"/>
                    <a:pt x="19" y="2950"/>
                    <a:pt x="12" y="2950"/>
                  </a:cubicBezTo>
                  <a:cubicBezTo>
                    <a:pt x="6" y="2950"/>
                    <a:pt x="0" y="2944"/>
                    <a:pt x="0" y="2937"/>
                  </a:cubicBezTo>
                  <a:lnTo>
                    <a:pt x="0" y="2762"/>
                  </a:lnTo>
                  <a:cubicBezTo>
                    <a:pt x="0" y="2755"/>
                    <a:pt x="6" y="2750"/>
                    <a:pt x="12" y="2750"/>
                  </a:cubicBezTo>
                  <a:cubicBezTo>
                    <a:pt x="19" y="2750"/>
                    <a:pt x="25" y="2755"/>
                    <a:pt x="25" y="2762"/>
                  </a:cubicBezTo>
                  <a:close/>
                  <a:moveTo>
                    <a:pt x="25" y="3037"/>
                  </a:moveTo>
                  <a:lnTo>
                    <a:pt x="25" y="3212"/>
                  </a:lnTo>
                  <a:cubicBezTo>
                    <a:pt x="25" y="3219"/>
                    <a:pt x="19" y="3225"/>
                    <a:pt x="12" y="3225"/>
                  </a:cubicBezTo>
                  <a:cubicBezTo>
                    <a:pt x="6" y="3225"/>
                    <a:pt x="0" y="3219"/>
                    <a:pt x="0" y="3212"/>
                  </a:cubicBezTo>
                  <a:lnTo>
                    <a:pt x="0" y="3037"/>
                  </a:lnTo>
                  <a:cubicBezTo>
                    <a:pt x="0" y="3030"/>
                    <a:pt x="6" y="3025"/>
                    <a:pt x="12" y="3025"/>
                  </a:cubicBezTo>
                  <a:cubicBezTo>
                    <a:pt x="19" y="3025"/>
                    <a:pt x="25" y="3030"/>
                    <a:pt x="25" y="3037"/>
                  </a:cubicBezTo>
                  <a:close/>
                  <a:moveTo>
                    <a:pt x="25" y="3312"/>
                  </a:moveTo>
                  <a:lnTo>
                    <a:pt x="25" y="3487"/>
                  </a:lnTo>
                  <a:cubicBezTo>
                    <a:pt x="25" y="3494"/>
                    <a:pt x="19" y="3500"/>
                    <a:pt x="12" y="3500"/>
                  </a:cubicBezTo>
                  <a:cubicBezTo>
                    <a:pt x="6" y="3500"/>
                    <a:pt x="0" y="3494"/>
                    <a:pt x="0" y="3487"/>
                  </a:cubicBezTo>
                  <a:lnTo>
                    <a:pt x="0" y="3312"/>
                  </a:lnTo>
                  <a:cubicBezTo>
                    <a:pt x="0" y="3305"/>
                    <a:pt x="6" y="3300"/>
                    <a:pt x="12" y="3300"/>
                  </a:cubicBezTo>
                  <a:cubicBezTo>
                    <a:pt x="19" y="3300"/>
                    <a:pt x="25" y="3305"/>
                    <a:pt x="25" y="3312"/>
                  </a:cubicBezTo>
                  <a:close/>
                  <a:moveTo>
                    <a:pt x="25" y="3587"/>
                  </a:moveTo>
                  <a:lnTo>
                    <a:pt x="25" y="3762"/>
                  </a:lnTo>
                  <a:cubicBezTo>
                    <a:pt x="25" y="3769"/>
                    <a:pt x="19" y="3775"/>
                    <a:pt x="12" y="3775"/>
                  </a:cubicBezTo>
                  <a:cubicBezTo>
                    <a:pt x="6" y="3775"/>
                    <a:pt x="0" y="3769"/>
                    <a:pt x="0" y="3762"/>
                  </a:cubicBezTo>
                  <a:lnTo>
                    <a:pt x="0" y="3587"/>
                  </a:lnTo>
                  <a:cubicBezTo>
                    <a:pt x="0" y="3580"/>
                    <a:pt x="6" y="3575"/>
                    <a:pt x="12" y="3575"/>
                  </a:cubicBezTo>
                  <a:cubicBezTo>
                    <a:pt x="19" y="3575"/>
                    <a:pt x="25" y="3580"/>
                    <a:pt x="25" y="3587"/>
                  </a:cubicBezTo>
                  <a:close/>
                  <a:moveTo>
                    <a:pt x="25" y="3862"/>
                  </a:moveTo>
                  <a:lnTo>
                    <a:pt x="25" y="4037"/>
                  </a:lnTo>
                  <a:cubicBezTo>
                    <a:pt x="25" y="4044"/>
                    <a:pt x="19" y="4050"/>
                    <a:pt x="12" y="4050"/>
                  </a:cubicBezTo>
                  <a:cubicBezTo>
                    <a:pt x="6" y="4050"/>
                    <a:pt x="0" y="4044"/>
                    <a:pt x="0" y="4037"/>
                  </a:cubicBezTo>
                  <a:lnTo>
                    <a:pt x="0" y="3862"/>
                  </a:lnTo>
                  <a:cubicBezTo>
                    <a:pt x="0" y="3855"/>
                    <a:pt x="6" y="3850"/>
                    <a:pt x="12" y="3850"/>
                  </a:cubicBezTo>
                  <a:cubicBezTo>
                    <a:pt x="19" y="3850"/>
                    <a:pt x="25" y="3855"/>
                    <a:pt x="25" y="3862"/>
                  </a:cubicBezTo>
                  <a:close/>
                  <a:moveTo>
                    <a:pt x="25" y="4137"/>
                  </a:moveTo>
                  <a:lnTo>
                    <a:pt x="25" y="4312"/>
                  </a:lnTo>
                  <a:cubicBezTo>
                    <a:pt x="25" y="4319"/>
                    <a:pt x="19" y="4325"/>
                    <a:pt x="12" y="4325"/>
                  </a:cubicBezTo>
                  <a:cubicBezTo>
                    <a:pt x="6" y="4325"/>
                    <a:pt x="0" y="4319"/>
                    <a:pt x="0" y="4312"/>
                  </a:cubicBezTo>
                  <a:lnTo>
                    <a:pt x="0" y="4137"/>
                  </a:lnTo>
                  <a:cubicBezTo>
                    <a:pt x="0" y="4130"/>
                    <a:pt x="6" y="4125"/>
                    <a:pt x="12" y="4125"/>
                  </a:cubicBezTo>
                  <a:cubicBezTo>
                    <a:pt x="19" y="4125"/>
                    <a:pt x="25" y="4130"/>
                    <a:pt x="25" y="4137"/>
                  </a:cubicBezTo>
                  <a:close/>
                  <a:moveTo>
                    <a:pt x="25" y="4412"/>
                  </a:moveTo>
                  <a:lnTo>
                    <a:pt x="25" y="4587"/>
                  </a:lnTo>
                  <a:cubicBezTo>
                    <a:pt x="25" y="4594"/>
                    <a:pt x="19" y="4600"/>
                    <a:pt x="12" y="4600"/>
                  </a:cubicBezTo>
                  <a:cubicBezTo>
                    <a:pt x="6" y="4600"/>
                    <a:pt x="0" y="4594"/>
                    <a:pt x="0" y="4587"/>
                  </a:cubicBezTo>
                  <a:lnTo>
                    <a:pt x="0" y="4412"/>
                  </a:lnTo>
                  <a:cubicBezTo>
                    <a:pt x="0" y="4405"/>
                    <a:pt x="6" y="4400"/>
                    <a:pt x="12" y="4400"/>
                  </a:cubicBezTo>
                  <a:cubicBezTo>
                    <a:pt x="19" y="4400"/>
                    <a:pt x="25" y="4405"/>
                    <a:pt x="25" y="4412"/>
                  </a:cubicBezTo>
                  <a:close/>
                  <a:moveTo>
                    <a:pt x="25" y="4687"/>
                  </a:moveTo>
                  <a:lnTo>
                    <a:pt x="25" y="4862"/>
                  </a:lnTo>
                  <a:cubicBezTo>
                    <a:pt x="25" y="4869"/>
                    <a:pt x="19" y="4875"/>
                    <a:pt x="12" y="4875"/>
                  </a:cubicBezTo>
                  <a:cubicBezTo>
                    <a:pt x="6" y="4875"/>
                    <a:pt x="0" y="4869"/>
                    <a:pt x="0" y="4862"/>
                  </a:cubicBezTo>
                  <a:lnTo>
                    <a:pt x="0" y="4687"/>
                  </a:lnTo>
                  <a:cubicBezTo>
                    <a:pt x="0" y="4680"/>
                    <a:pt x="6" y="4675"/>
                    <a:pt x="12" y="4675"/>
                  </a:cubicBezTo>
                  <a:cubicBezTo>
                    <a:pt x="19" y="4675"/>
                    <a:pt x="25" y="4680"/>
                    <a:pt x="25" y="4687"/>
                  </a:cubicBezTo>
                  <a:close/>
                  <a:moveTo>
                    <a:pt x="25" y="4962"/>
                  </a:moveTo>
                  <a:lnTo>
                    <a:pt x="25" y="5137"/>
                  </a:lnTo>
                  <a:cubicBezTo>
                    <a:pt x="25" y="5144"/>
                    <a:pt x="19" y="5150"/>
                    <a:pt x="12" y="5150"/>
                  </a:cubicBezTo>
                  <a:cubicBezTo>
                    <a:pt x="6" y="5150"/>
                    <a:pt x="0" y="5144"/>
                    <a:pt x="0" y="5137"/>
                  </a:cubicBezTo>
                  <a:lnTo>
                    <a:pt x="0" y="4962"/>
                  </a:lnTo>
                  <a:cubicBezTo>
                    <a:pt x="0" y="4955"/>
                    <a:pt x="6" y="4950"/>
                    <a:pt x="12" y="4950"/>
                  </a:cubicBezTo>
                  <a:cubicBezTo>
                    <a:pt x="19" y="4950"/>
                    <a:pt x="25" y="4955"/>
                    <a:pt x="25" y="4962"/>
                  </a:cubicBezTo>
                  <a:close/>
                  <a:moveTo>
                    <a:pt x="25" y="5237"/>
                  </a:moveTo>
                  <a:lnTo>
                    <a:pt x="25" y="5412"/>
                  </a:lnTo>
                  <a:cubicBezTo>
                    <a:pt x="25" y="5419"/>
                    <a:pt x="19" y="5425"/>
                    <a:pt x="12" y="5425"/>
                  </a:cubicBezTo>
                  <a:cubicBezTo>
                    <a:pt x="6" y="5425"/>
                    <a:pt x="0" y="5419"/>
                    <a:pt x="0" y="5412"/>
                  </a:cubicBezTo>
                  <a:lnTo>
                    <a:pt x="0" y="5237"/>
                  </a:lnTo>
                  <a:cubicBezTo>
                    <a:pt x="0" y="5230"/>
                    <a:pt x="6" y="5225"/>
                    <a:pt x="12" y="5225"/>
                  </a:cubicBezTo>
                  <a:cubicBezTo>
                    <a:pt x="19" y="5225"/>
                    <a:pt x="25" y="5230"/>
                    <a:pt x="25" y="5237"/>
                  </a:cubicBezTo>
                  <a:close/>
                  <a:moveTo>
                    <a:pt x="25" y="5512"/>
                  </a:moveTo>
                  <a:lnTo>
                    <a:pt x="25" y="5687"/>
                  </a:lnTo>
                  <a:cubicBezTo>
                    <a:pt x="25" y="5694"/>
                    <a:pt x="19" y="5700"/>
                    <a:pt x="12" y="5700"/>
                  </a:cubicBezTo>
                  <a:cubicBezTo>
                    <a:pt x="6" y="5700"/>
                    <a:pt x="0" y="5694"/>
                    <a:pt x="0" y="5687"/>
                  </a:cubicBezTo>
                  <a:lnTo>
                    <a:pt x="0" y="5512"/>
                  </a:lnTo>
                  <a:cubicBezTo>
                    <a:pt x="0" y="5505"/>
                    <a:pt x="6" y="5500"/>
                    <a:pt x="12" y="5500"/>
                  </a:cubicBezTo>
                  <a:cubicBezTo>
                    <a:pt x="19" y="5500"/>
                    <a:pt x="25" y="5505"/>
                    <a:pt x="25" y="5512"/>
                  </a:cubicBezTo>
                  <a:close/>
                  <a:moveTo>
                    <a:pt x="25" y="5787"/>
                  </a:moveTo>
                  <a:lnTo>
                    <a:pt x="25" y="5962"/>
                  </a:lnTo>
                  <a:cubicBezTo>
                    <a:pt x="25" y="5969"/>
                    <a:pt x="19" y="5975"/>
                    <a:pt x="12" y="5975"/>
                  </a:cubicBezTo>
                  <a:cubicBezTo>
                    <a:pt x="6" y="5975"/>
                    <a:pt x="0" y="5969"/>
                    <a:pt x="0" y="5962"/>
                  </a:cubicBezTo>
                  <a:lnTo>
                    <a:pt x="0" y="5787"/>
                  </a:lnTo>
                  <a:cubicBezTo>
                    <a:pt x="0" y="5780"/>
                    <a:pt x="6" y="5775"/>
                    <a:pt x="12" y="5775"/>
                  </a:cubicBezTo>
                  <a:cubicBezTo>
                    <a:pt x="19" y="5775"/>
                    <a:pt x="25" y="5780"/>
                    <a:pt x="25" y="5787"/>
                  </a:cubicBezTo>
                  <a:close/>
                  <a:moveTo>
                    <a:pt x="25" y="6062"/>
                  </a:moveTo>
                  <a:lnTo>
                    <a:pt x="25" y="6237"/>
                  </a:lnTo>
                  <a:cubicBezTo>
                    <a:pt x="25" y="6244"/>
                    <a:pt x="19" y="6250"/>
                    <a:pt x="12" y="6250"/>
                  </a:cubicBezTo>
                  <a:cubicBezTo>
                    <a:pt x="6" y="6250"/>
                    <a:pt x="0" y="6244"/>
                    <a:pt x="0" y="6237"/>
                  </a:cubicBezTo>
                  <a:lnTo>
                    <a:pt x="0" y="6062"/>
                  </a:lnTo>
                  <a:cubicBezTo>
                    <a:pt x="0" y="6055"/>
                    <a:pt x="6" y="6050"/>
                    <a:pt x="12" y="6050"/>
                  </a:cubicBezTo>
                  <a:cubicBezTo>
                    <a:pt x="19" y="6050"/>
                    <a:pt x="25" y="6055"/>
                    <a:pt x="25" y="6062"/>
                  </a:cubicBezTo>
                  <a:close/>
                  <a:moveTo>
                    <a:pt x="25" y="6337"/>
                  </a:moveTo>
                  <a:lnTo>
                    <a:pt x="25" y="6512"/>
                  </a:lnTo>
                  <a:cubicBezTo>
                    <a:pt x="25" y="6519"/>
                    <a:pt x="19" y="6525"/>
                    <a:pt x="12" y="6525"/>
                  </a:cubicBezTo>
                  <a:cubicBezTo>
                    <a:pt x="6" y="6525"/>
                    <a:pt x="0" y="6519"/>
                    <a:pt x="0" y="6512"/>
                  </a:cubicBezTo>
                  <a:lnTo>
                    <a:pt x="0" y="6337"/>
                  </a:lnTo>
                  <a:cubicBezTo>
                    <a:pt x="0" y="6330"/>
                    <a:pt x="6" y="6325"/>
                    <a:pt x="12" y="6325"/>
                  </a:cubicBezTo>
                  <a:cubicBezTo>
                    <a:pt x="19" y="6325"/>
                    <a:pt x="25" y="6330"/>
                    <a:pt x="25" y="6337"/>
                  </a:cubicBezTo>
                  <a:close/>
                  <a:moveTo>
                    <a:pt x="25" y="6612"/>
                  </a:moveTo>
                  <a:lnTo>
                    <a:pt x="25" y="6787"/>
                  </a:lnTo>
                  <a:cubicBezTo>
                    <a:pt x="25" y="6794"/>
                    <a:pt x="19" y="6800"/>
                    <a:pt x="12" y="6800"/>
                  </a:cubicBezTo>
                  <a:cubicBezTo>
                    <a:pt x="6" y="6800"/>
                    <a:pt x="0" y="6794"/>
                    <a:pt x="0" y="6787"/>
                  </a:cubicBezTo>
                  <a:lnTo>
                    <a:pt x="0" y="6612"/>
                  </a:lnTo>
                  <a:cubicBezTo>
                    <a:pt x="0" y="6605"/>
                    <a:pt x="6" y="6600"/>
                    <a:pt x="12" y="6600"/>
                  </a:cubicBezTo>
                  <a:cubicBezTo>
                    <a:pt x="19" y="6600"/>
                    <a:pt x="25" y="6605"/>
                    <a:pt x="25" y="6612"/>
                  </a:cubicBezTo>
                  <a:close/>
                  <a:moveTo>
                    <a:pt x="25" y="6887"/>
                  </a:moveTo>
                  <a:lnTo>
                    <a:pt x="25" y="7062"/>
                  </a:lnTo>
                  <a:cubicBezTo>
                    <a:pt x="25" y="7069"/>
                    <a:pt x="19" y="7075"/>
                    <a:pt x="12" y="7075"/>
                  </a:cubicBezTo>
                  <a:cubicBezTo>
                    <a:pt x="6" y="7075"/>
                    <a:pt x="0" y="7069"/>
                    <a:pt x="0" y="7062"/>
                  </a:cubicBezTo>
                  <a:lnTo>
                    <a:pt x="0" y="6887"/>
                  </a:lnTo>
                  <a:cubicBezTo>
                    <a:pt x="0" y="6880"/>
                    <a:pt x="6" y="6875"/>
                    <a:pt x="12" y="6875"/>
                  </a:cubicBezTo>
                  <a:cubicBezTo>
                    <a:pt x="19" y="6875"/>
                    <a:pt x="25" y="6880"/>
                    <a:pt x="25" y="6887"/>
                  </a:cubicBezTo>
                  <a:close/>
                  <a:moveTo>
                    <a:pt x="25" y="7162"/>
                  </a:moveTo>
                  <a:lnTo>
                    <a:pt x="25" y="7337"/>
                  </a:lnTo>
                  <a:cubicBezTo>
                    <a:pt x="25" y="7344"/>
                    <a:pt x="19" y="7350"/>
                    <a:pt x="12" y="7350"/>
                  </a:cubicBezTo>
                  <a:cubicBezTo>
                    <a:pt x="6" y="7350"/>
                    <a:pt x="0" y="7344"/>
                    <a:pt x="0" y="7337"/>
                  </a:cubicBezTo>
                  <a:lnTo>
                    <a:pt x="0" y="7162"/>
                  </a:lnTo>
                  <a:cubicBezTo>
                    <a:pt x="0" y="7155"/>
                    <a:pt x="6" y="7150"/>
                    <a:pt x="12" y="7150"/>
                  </a:cubicBezTo>
                  <a:cubicBezTo>
                    <a:pt x="19" y="7150"/>
                    <a:pt x="25" y="7155"/>
                    <a:pt x="25" y="7162"/>
                  </a:cubicBezTo>
                  <a:close/>
                  <a:moveTo>
                    <a:pt x="25" y="7437"/>
                  </a:moveTo>
                  <a:lnTo>
                    <a:pt x="25" y="7612"/>
                  </a:lnTo>
                  <a:cubicBezTo>
                    <a:pt x="25" y="7619"/>
                    <a:pt x="19" y="7625"/>
                    <a:pt x="12" y="7625"/>
                  </a:cubicBezTo>
                  <a:cubicBezTo>
                    <a:pt x="6" y="7625"/>
                    <a:pt x="0" y="7619"/>
                    <a:pt x="0" y="7612"/>
                  </a:cubicBezTo>
                  <a:lnTo>
                    <a:pt x="0" y="7437"/>
                  </a:lnTo>
                  <a:cubicBezTo>
                    <a:pt x="0" y="7430"/>
                    <a:pt x="6" y="7425"/>
                    <a:pt x="12" y="7425"/>
                  </a:cubicBezTo>
                  <a:cubicBezTo>
                    <a:pt x="19" y="7425"/>
                    <a:pt x="25" y="7430"/>
                    <a:pt x="25" y="7437"/>
                  </a:cubicBezTo>
                  <a:close/>
                  <a:moveTo>
                    <a:pt x="25" y="7712"/>
                  </a:moveTo>
                  <a:lnTo>
                    <a:pt x="25" y="7887"/>
                  </a:lnTo>
                  <a:cubicBezTo>
                    <a:pt x="25" y="7894"/>
                    <a:pt x="19" y="7900"/>
                    <a:pt x="12" y="7900"/>
                  </a:cubicBezTo>
                  <a:cubicBezTo>
                    <a:pt x="6" y="7900"/>
                    <a:pt x="0" y="7894"/>
                    <a:pt x="0" y="7887"/>
                  </a:cubicBezTo>
                  <a:lnTo>
                    <a:pt x="0" y="7712"/>
                  </a:lnTo>
                  <a:cubicBezTo>
                    <a:pt x="0" y="7705"/>
                    <a:pt x="6" y="7700"/>
                    <a:pt x="12" y="7700"/>
                  </a:cubicBezTo>
                  <a:cubicBezTo>
                    <a:pt x="19" y="7700"/>
                    <a:pt x="25" y="7705"/>
                    <a:pt x="25" y="7712"/>
                  </a:cubicBezTo>
                  <a:close/>
                  <a:moveTo>
                    <a:pt x="25" y="7987"/>
                  </a:moveTo>
                  <a:lnTo>
                    <a:pt x="25" y="8162"/>
                  </a:lnTo>
                  <a:cubicBezTo>
                    <a:pt x="25" y="8169"/>
                    <a:pt x="19" y="8175"/>
                    <a:pt x="12" y="8175"/>
                  </a:cubicBezTo>
                  <a:cubicBezTo>
                    <a:pt x="6" y="8175"/>
                    <a:pt x="0" y="8169"/>
                    <a:pt x="0" y="8162"/>
                  </a:cubicBezTo>
                  <a:lnTo>
                    <a:pt x="0" y="7987"/>
                  </a:lnTo>
                  <a:cubicBezTo>
                    <a:pt x="0" y="7980"/>
                    <a:pt x="6" y="7975"/>
                    <a:pt x="12" y="7975"/>
                  </a:cubicBezTo>
                  <a:cubicBezTo>
                    <a:pt x="19" y="7975"/>
                    <a:pt x="25" y="7980"/>
                    <a:pt x="25" y="7987"/>
                  </a:cubicBezTo>
                  <a:close/>
                  <a:moveTo>
                    <a:pt x="25" y="8262"/>
                  </a:moveTo>
                  <a:lnTo>
                    <a:pt x="25" y="8437"/>
                  </a:lnTo>
                  <a:cubicBezTo>
                    <a:pt x="25" y="8444"/>
                    <a:pt x="19" y="8450"/>
                    <a:pt x="12" y="8450"/>
                  </a:cubicBezTo>
                  <a:cubicBezTo>
                    <a:pt x="6" y="8450"/>
                    <a:pt x="0" y="8444"/>
                    <a:pt x="0" y="8437"/>
                  </a:cubicBezTo>
                  <a:lnTo>
                    <a:pt x="0" y="8262"/>
                  </a:lnTo>
                  <a:cubicBezTo>
                    <a:pt x="0" y="8255"/>
                    <a:pt x="6" y="8250"/>
                    <a:pt x="12" y="8250"/>
                  </a:cubicBezTo>
                  <a:cubicBezTo>
                    <a:pt x="19" y="8250"/>
                    <a:pt x="25" y="8255"/>
                    <a:pt x="25" y="8262"/>
                  </a:cubicBezTo>
                  <a:close/>
                  <a:moveTo>
                    <a:pt x="25" y="8537"/>
                  </a:moveTo>
                  <a:lnTo>
                    <a:pt x="25" y="8712"/>
                  </a:lnTo>
                  <a:cubicBezTo>
                    <a:pt x="25" y="8719"/>
                    <a:pt x="19" y="8725"/>
                    <a:pt x="12" y="8725"/>
                  </a:cubicBezTo>
                  <a:cubicBezTo>
                    <a:pt x="6" y="8725"/>
                    <a:pt x="0" y="8719"/>
                    <a:pt x="0" y="8712"/>
                  </a:cubicBezTo>
                  <a:lnTo>
                    <a:pt x="0" y="8537"/>
                  </a:lnTo>
                  <a:cubicBezTo>
                    <a:pt x="0" y="8530"/>
                    <a:pt x="6" y="8525"/>
                    <a:pt x="12" y="8525"/>
                  </a:cubicBezTo>
                  <a:cubicBezTo>
                    <a:pt x="19" y="8525"/>
                    <a:pt x="25" y="8530"/>
                    <a:pt x="25" y="8537"/>
                  </a:cubicBezTo>
                  <a:close/>
                  <a:moveTo>
                    <a:pt x="25" y="8812"/>
                  </a:moveTo>
                  <a:lnTo>
                    <a:pt x="25" y="8987"/>
                  </a:lnTo>
                  <a:cubicBezTo>
                    <a:pt x="25" y="8994"/>
                    <a:pt x="19" y="9000"/>
                    <a:pt x="12" y="9000"/>
                  </a:cubicBezTo>
                  <a:cubicBezTo>
                    <a:pt x="6" y="9000"/>
                    <a:pt x="0" y="8994"/>
                    <a:pt x="0" y="8987"/>
                  </a:cubicBezTo>
                  <a:lnTo>
                    <a:pt x="0" y="8812"/>
                  </a:lnTo>
                  <a:cubicBezTo>
                    <a:pt x="0" y="8805"/>
                    <a:pt x="6" y="8800"/>
                    <a:pt x="12" y="8800"/>
                  </a:cubicBezTo>
                  <a:cubicBezTo>
                    <a:pt x="19" y="8800"/>
                    <a:pt x="25" y="8805"/>
                    <a:pt x="25" y="8812"/>
                  </a:cubicBezTo>
                  <a:close/>
                  <a:moveTo>
                    <a:pt x="25" y="9087"/>
                  </a:moveTo>
                  <a:lnTo>
                    <a:pt x="25" y="9262"/>
                  </a:lnTo>
                  <a:cubicBezTo>
                    <a:pt x="25" y="9269"/>
                    <a:pt x="19" y="9275"/>
                    <a:pt x="12" y="9275"/>
                  </a:cubicBezTo>
                  <a:cubicBezTo>
                    <a:pt x="6" y="9275"/>
                    <a:pt x="0" y="9269"/>
                    <a:pt x="0" y="9262"/>
                  </a:cubicBezTo>
                  <a:lnTo>
                    <a:pt x="0" y="9087"/>
                  </a:lnTo>
                  <a:cubicBezTo>
                    <a:pt x="0" y="9080"/>
                    <a:pt x="6" y="9075"/>
                    <a:pt x="12" y="9075"/>
                  </a:cubicBezTo>
                  <a:cubicBezTo>
                    <a:pt x="19" y="9075"/>
                    <a:pt x="25" y="9080"/>
                    <a:pt x="25" y="9087"/>
                  </a:cubicBezTo>
                  <a:close/>
                  <a:moveTo>
                    <a:pt x="25" y="9362"/>
                  </a:moveTo>
                  <a:lnTo>
                    <a:pt x="25" y="9537"/>
                  </a:lnTo>
                  <a:cubicBezTo>
                    <a:pt x="25" y="9544"/>
                    <a:pt x="19" y="9550"/>
                    <a:pt x="12" y="9550"/>
                  </a:cubicBezTo>
                  <a:cubicBezTo>
                    <a:pt x="6" y="9550"/>
                    <a:pt x="0" y="9544"/>
                    <a:pt x="0" y="9537"/>
                  </a:cubicBezTo>
                  <a:lnTo>
                    <a:pt x="0" y="9362"/>
                  </a:lnTo>
                  <a:cubicBezTo>
                    <a:pt x="0" y="9355"/>
                    <a:pt x="6" y="9350"/>
                    <a:pt x="12" y="9350"/>
                  </a:cubicBezTo>
                  <a:cubicBezTo>
                    <a:pt x="19" y="9350"/>
                    <a:pt x="25" y="9355"/>
                    <a:pt x="25" y="9362"/>
                  </a:cubicBezTo>
                  <a:close/>
                  <a:moveTo>
                    <a:pt x="25" y="9637"/>
                  </a:moveTo>
                  <a:lnTo>
                    <a:pt x="25" y="9812"/>
                  </a:lnTo>
                  <a:cubicBezTo>
                    <a:pt x="25" y="9819"/>
                    <a:pt x="19" y="9825"/>
                    <a:pt x="12" y="9825"/>
                  </a:cubicBezTo>
                  <a:cubicBezTo>
                    <a:pt x="6" y="9825"/>
                    <a:pt x="0" y="9819"/>
                    <a:pt x="0" y="9812"/>
                  </a:cubicBezTo>
                  <a:lnTo>
                    <a:pt x="0" y="9637"/>
                  </a:lnTo>
                  <a:cubicBezTo>
                    <a:pt x="0" y="9630"/>
                    <a:pt x="6" y="9625"/>
                    <a:pt x="12" y="9625"/>
                  </a:cubicBezTo>
                  <a:cubicBezTo>
                    <a:pt x="19" y="9625"/>
                    <a:pt x="25" y="9630"/>
                    <a:pt x="25" y="9637"/>
                  </a:cubicBezTo>
                  <a:close/>
                  <a:moveTo>
                    <a:pt x="25" y="9912"/>
                  </a:moveTo>
                  <a:lnTo>
                    <a:pt x="25" y="10087"/>
                  </a:lnTo>
                  <a:cubicBezTo>
                    <a:pt x="25" y="10094"/>
                    <a:pt x="19" y="10100"/>
                    <a:pt x="12" y="10100"/>
                  </a:cubicBezTo>
                  <a:cubicBezTo>
                    <a:pt x="6" y="10100"/>
                    <a:pt x="0" y="10094"/>
                    <a:pt x="0" y="10087"/>
                  </a:cubicBezTo>
                  <a:lnTo>
                    <a:pt x="0" y="9912"/>
                  </a:lnTo>
                  <a:cubicBezTo>
                    <a:pt x="0" y="9905"/>
                    <a:pt x="6" y="9900"/>
                    <a:pt x="12" y="9900"/>
                  </a:cubicBezTo>
                  <a:cubicBezTo>
                    <a:pt x="19" y="9900"/>
                    <a:pt x="25" y="9905"/>
                    <a:pt x="25" y="9912"/>
                  </a:cubicBezTo>
                  <a:close/>
                  <a:moveTo>
                    <a:pt x="25" y="10187"/>
                  </a:moveTo>
                  <a:lnTo>
                    <a:pt x="25" y="10362"/>
                  </a:lnTo>
                  <a:cubicBezTo>
                    <a:pt x="25" y="10369"/>
                    <a:pt x="19" y="10375"/>
                    <a:pt x="12" y="10375"/>
                  </a:cubicBezTo>
                  <a:cubicBezTo>
                    <a:pt x="6" y="10375"/>
                    <a:pt x="0" y="10369"/>
                    <a:pt x="0" y="10362"/>
                  </a:cubicBezTo>
                  <a:lnTo>
                    <a:pt x="0" y="10187"/>
                  </a:lnTo>
                  <a:cubicBezTo>
                    <a:pt x="0" y="10180"/>
                    <a:pt x="6" y="10175"/>
                    <a:pt x="12" y="10175"/>
                  </a:cubicBezTo>
                  <a:cubicBezTo>
                    <a:pt x="19" y="10175"/>
                    <a:pt x="25" y="10180"/>
                    <a:pt x="25" y="10187"/>
                  </a:cubicBezTo>
                  <a:close/>
                  <a:moveTo>
                    <a:pt x="25" y="10462"/>
                  </a:moveTo>
                  <a:lnTo>
                    <a:pt x="25" y="10637"/>
                  </a:lnTo>
                  <a:cubicBezTo>
                    <a:pt x="25" y="10644"/>
                    <a:pt x="19" y="10650"/>
                    <a:pt x="12" y="10650"/>
                  </a:cubicBezTo>
                  <a:cubicBezTo>
                    <a:pt x="6" y="10650"/>
                    <a:pt x="0" y="10644"/>
                    <a:pt x="0" y="10637"/>
                  </a:cubicBezTo>
                  <a:lnTo>
                    <a:pt x="0" y="10462"/>
                  </a:lnTo>
                  <a:cubicBezTo>
                    <a:pt x="0" y="10455"/>
                    <a:pt x="6" y="10450"/>
                    <a:pt x="12" y="10450"/>
                  </a:cubicBezTo>
                  <a:cubicBezTo>
                    <a:pt x="19" y="10450"/>
                    <a:pt x="25" y="10455"/>
                    <a:pt x="25" y="10462"/>
                  </a:cubicBezTo>
                  <a:close/>
                  <a:moveTo>
                    <a:pt x="25" y="10737"/>
                  </a:moveTo>
                  <a:lnTo>
                    <a:pt x="25" y="10912"/>
                  </a:lnTo>
                  <a:cubicBezTo>
                    <a:pt x="25" y="10919"/>
                    <a:pt x="19" y="10925"/>
                    <a:pt x="12" y="10925"/>
                  </a:cubicBezTo>
                  <a:cubicBezTo>
                    <a:pt x="6" y="10925"/>
                    <a:pt x="0" y="10919"/>
                    <a:pt x="0" y="10912"/>
                  </a:cubicBezTo>
                  <a:lnTo>
                    <a:pt x="0" y="10737"/>
                  </a:lnTo>
                  <a:cubicBezTo>
                    <a:pt x="0" y="10730"/>
                    <a:pt x="6" y="10725"/>
                    <a:pt x="12" y="10725"/>
                  </a:cubicBezTo>
                  <a:cubicBezTo>
                    <a:pt x="19" y="10725"/>
                    <a:pt x="25" y="10730"/>
                    <a:pt x="25" y="10737"/>
                  </a:cubicBezTo>
                  <a:close/>
                  <a:moveTo>
                    <a:pt x="25" y="11012"/>
                  </a:moveTo>
                  <a:lnTo>
                    <a:pt x="25" y="11187"/>
                  </a:lnTo>
                  <a:cubicBezTo>
                    <a:pt x="25" y="11194"/>
                    <a:pt x="19" y="11200"/>
                    <a:pt x="12" y="11200"/>
                  </a:cubicBezTo>
                  <a:cubicBezTo>
                    <a:pt x="6" y="11200"/>
                    <a:pt x="0" y="11194"/>
                    <a:pt x="0" y="11187"/>
                  </a:cubicBezTo>
                  <a:lnTo>
                    <a:pt x="0" y="11012"/>
                  </a:lnTo>
                  <a:cubicBezTo>
                    <a:pt x="0" y="11005"/>
                    <a:pt x="6" y="11000"/>
                    <a:pt x="12" y="11000"/>
                  </a:cubicBezTo>
                  <a:cubicBezTo>
                    <a:pt x="19" y="11000"/>
                    <a:pt x="25" y="11005"/>
                    <a:pt x="25" y="11012"/>
                  </a:cubicBezTo>
                  <a:close/>
                  <a:moveTo>
                    <a:pt x="25" y="11287"/>
                  </a:moveTo>
                  <a:lnTo>
                    <a:pt x="25" y="11462"/>
                  </a:lnTo>
                  <a:cubicBezTo>
                    <a:pt x="25" y="11469"/>
                    <a:pt x="19" y="11475"/>
                    <a:pt x="12" y="11475"/>
                  </a:cubicBezTo>
                  <a:cubicBezTo>
                    <a:pt x="6" y="11475"/>
                    <a:pt x="0" y="11469"/>
                    <a:pt x="0" y="11462"/>
                  </a:cubicBezTo>
                  <a:lnTo>
                    <a:pt x="0" y="11287"/>
                  </a:lnTo>
                  <a:cubicBezTo>
                    <a:pt x="0" y="11280"/>
                    <a:pt x="6" y="11275"/>
                    <a:pt x="12" y="11275"/>
                  </a:cubicBezTo>
                  <a:cubicBezTo>
                    <a:pt x="19" y="11275"/>
                    <a:pt x="25" y="11280"/>
                    <a:pt x="25" y="11287"/>
                  </a:cubicBezTo>
                  <a:close/>
                  <a:moveTo>
                    <a:pt x="25" y="11562"/>
                  </a:moveTo>
                  <a:lnTo>
                    <a:pt x="25" y="11737"/>
                  </a:lnTo>
                  <a:cubicBezTo>
                    <a:pt x="25" y="11744"/>
                    <a:pt x="19" y="11750"/>
                    <a:pt x="12" y="11750"/>
                  </a:cubicBezTo>
                  <a:cubicBezTo>
                    <a:pt x="6" y="11750"/>
                    <a:pt x="0" y="11744"/>
                    <a:pt x="0" y="11737"/>
                  </a:cubicBezTo>
                  <a:lnTo>
                    <a:pt x="0" y="11562"/>
                  </a:lnTo>
                  <a:cubicBezTo>
                    <a:pt x="0" y="11555"/>
                    <a:pt x="6" y="11550"/>
                    <a:pt x="12" y="11550"/>
                  </a:cubicBezTo>
                  <a:cubicBezTo>
                    <a:pt x="19" y="11550"/>
                    <a:pt x="25" y="11555"/>
                    <a:pt x="25" y="11562"/>
                  </a:cubicBezTo>
                  <a:close/>
                  <a:moveTo>
                    <a:pt x="25" y="11837"/>
                  </a:moveTo>
                  <a:lnTo>
                    <a:pt x="25" y="12012"/>
                  </a:lnTo>
                  <a:cubicBezTo>
                    <a:pt x="25" y="12019"/>
                    <a:pt x="19" y="12025"/>
                    <a:pt x="12" y="12025"/>
                  </a:cubicBezTo>
                  <a:cubicBezTo>
                    <a:pt x="6" y="12025"/>
                    <a:pt x="0" y="12019"/>
                    <a:pt x="0" y="12012"/>
                  </a:cubicBezTo>
                  <a:lnTo>
                    <a:pt x="0" y="11837"/>
                  </a:lnTo>
                  <a:cubicBezTo>
                    <a:pt x="0" y="11830"/>
                    <a:pt x="6" y="11825"/>
                    <a:pt x="12" y="11825"/>
                  </a:cubicBezTo>
                  <a:cubicBezTo>
                    <a:pt x="19" y="11825"/>
                    <a:pt x="25" y="11830"/>
                    <a:pt x="25" y="11837"/>
                  </a:cubicBezTo>
                  <a:close/>
                  <a:moveTo>
                    <a:pt x="25" y="12112"/>
                  </a:moveTo>
                  <a:lnTo>
                    <a:pt x="25" y="12287"/>
                  </a:lnTo>
                  <a:cubicBezTo>
                    <a:pt x="25" y="12294"/>
                    <a:pt x="19" y="12300"/>
                    <a:pt x="12" y="12300"/>
                  </a:cubicBezTo>
                  <a:cubicBezTo>
                    <a:pt x="6" y="12300"/>
                    <a:pt x="0" y="12294"/>
                    <a:pt x="0" y="12287"/>
                  </a:cubicBezTo>
                  <a:lnTo>
                    <a:pt x="0" y="12112"/>
                  </a:lnTo>
                  <a:cubicBezTo>
                    <a:pt x="0" y="12105"/>
                    <a:pt x="6" y="12100"/>
                    <a:pt x="12" y="12100"/>
                  </a:cubicBezTo>
                  <a:cubicBezTo>
                    <a:pt x="19" y="12100"/>
                    <a:pt x="25" y="12105"/>
                    <a:pt x="25" y="12112"/>
                  </a:cubicBezTo>
                  <a:close/>
                  <a:moveTo>
                    <a:pt x="25" y="12387"/>
                  </a:moveTo>
                  <a:lnTo>
                    <a:pt x="25" y="12562"/>
                  </a:lnTo>
                  <a:cubicBezTo>
                    <a:pt x="25" y="12569"/>
                    <a:pt x="19" y="12575"/>
                    <a:pt x="12" y="12575"/>
                  </a:cubicBezTo>
                  <a:cubicBezTo>
                    <a:pt x="6" y="12575"/>
                    <a:pt x="0" y="12569"/>
                    <a:pt x="0" y="12562"/>
                  </a:cubicBezTo>
                  <a:lnTo>
                    <a:pt x="0" y="12387"/>
                  </a:lnTo>
                  <a:cubicBezTo>
                    <a:pt x="0" y="12380"/>
                    <a:pt x="6" y="12375"/>
                    <a:pt x="12" y="12375"/>
                  </a:cubicBezTo>
                  <a:cubicBezTo>
                    <a:pt x="19" y="12375"/>
                    <a:pt x="25" y="12380"/>
                    <a:pt x="25" y="12387"/>
                  </a:cubicBezTo>
                  <a:close/>
                  <a:moveTo>
                    <a:pt x="25" y="12662"/>
                  </a:moveTo>
                  <a:lnTo>
                    <a:pt x="25" y="12837"/>
                  </a:lnTo>
                  <a:cubicBezTo>
                    <a:pt x="25" y="12844"/>
                    <a:pt x="19" y="12850"/>
                    <a:pt x="12" y="12850"/>
                  </a:cubicBezTo>
                  <a:cubicBezTo>
                    <a:pt x="6" y="12850"/>
                    <a:pt x="0" y="12844"/>
                    <a:pt x="0" y="12837"/>
                  </a:cubicBezTo>
                  <a:lnTo>
                    <a:pt x="0" y="12662"/>
                  </a:lnTo>
                  <a:cubicBezTo>
                    <a:pt x="0" y="12655"/>
                    <a:pt x="6" y="12650"/>
                    <a:pt x="12" y="12650"/>
                  </a:cubicBezTo>
                  <a:cubicBezTo>
                    <a:pt x="19" y="12650"/>
                    <a:pt x="25" y="12655"/>
                    <a:pt x="25" y="12662"/>
                  </a:cubicBezTo>
                  <a:close/>
                  <a:moveTo>
                    <a:pt x="25" y="12937"/>
                  </a:moveTo>
                  <a:lnTo>
                    <a:pt x="25" y="13112"/>
                  </a:lnTo>
                  <a:cubicBezTo>
                    <a:pt x="25" y="13119"/>
                    <a:pt x="19" y="13125"/>
                    <a:pt x="12" y="13125"/>
                  </a:cubicBezTo>
                  <a:cubicBezTo>
                    <a:pt x="6" y="13125"/>
                    <a:pt x="0" y="13119"/>
                    <a:pt x="0" y="13112"/>
                  </a:cubicBezTo>
                  <a:lnTo>
                    <a:pt x="0" y="12937"/>
                  </a:lnTo>
                  <a:cubicBezTo>
                    <a:pt x="0" y="12930"/>
                    <a:pt x="6" y="12925"/>
                    <a:pt x="12" y="12925"/>
                  </a:cubicBezTo>
                  <a:cubicBezTo>
                    <a:pt x="19" y="12925"/>
                    <a:pt x="25" y="12930"/>
                    <a:pt x="25" y="12937"/>
                  </a:cubicBezTo>
                  <a:close/>
                  <a:moveTo>
                    <a:pt x="25" y="13212"/>
                  </a:moveTo>
                  <a:lnTo>
                    <a:pt x="25" y="13387"/>
                  </a:lnTo>
                  <a:cubicBezTo>
                    <a:pt x="25" y="13394"/>
                    <a:pt x="19" y="13400"/>
                    <a:pt x="12" y="13400"/>
                  </a:cubicBezTo>
                  <a:cubicBezTo>
                    <a:pt x="6" y="13400"/>
                    <a:pt x="0" y="13394"/>
                    <a:pt x="0" y="13387"/>
                  </a:cubicBezTo>
                  <a:lnTo>
                    <a:pt x="0" y="13212"/>
                  </a:lnTo>
                  <a:cubicBezTo>
                    <a:pt x="0" y="13205"/>
                    <a:pt x="6" y="13200"/>
                    <a:pt x="12" y="13200"/>
                  </a:cubicBezTo>
                  <a:cubicBezTo>
                    <a:pt x="19" y="13200"/>
                    <a:pt x="25" y="13205"/>
                    <a:pt x="25" y="13212"/>
                  </a:cubicBezTo>
                  <a:close/>
                  <a:moveTo>
                    <a:pt x="25" y="13487"/>
                  </a:moveTo>
                  <a:lnTo>
                    <a:pt x="25" y="13550"/>
                  </a:lnTo>
                  <a:cubicBezTo>
                    <a:pt x="25" y="13557"/>
                    <a:pt x="19" y="13562"/>
                    <a:pt x="12" y="13562"/>
                  </a:cubicBezTo>
                  <a:cubicBezTo>
                    <a:pt x="6" y="13562"/>
                    <a:pt x="0" y="13557"/>
                    <a:pt x="0" y="13550"/>
                  </a:cubicBezTo>
                  <a:lnTo>
                    <a:pt x="0" y="13487"/>
                  </a:lnTo>
                  <a:cubicBezTo>
                    <a:pt x="0" y="13480"/>
                    <a:pt x="6" y="13475"/>
                    <a:pt x="12" y="13475"/>
                  </a:cubicBezTo>
                  <a:cubicBezTo>
                    <a:pt x="19" y="13475"/>
                    <a:pt x="25" y="13480"/>
                    <a:pt x="25" y="13487"/>
                  </a:cubicBezTo>
                  <a:close/>
                </a:path>
              </a:pathLst>
            </a:custGeom>
            <a:solidFill>
              <a:srgbClr val="DDDDDD"/>
            </a:solidFill>
            <a:ln w="3175" cap="flat">
              <a:solidFill>
                <a:srgbClr val="DDDDDD"/>
              </a:solidFill>
              <a:prstDash val="solid"/>
              <a:bevel/>
              <a:headEnd/>
              <a:tailEnd/>
            </a:ln>
          </p:spPr>
          <p:txBody>
            <a:bodyPr/>
            <a:lstStyle/>
            <a:p>
              <a:endParaRPr lang="en-US"/>
            </a:p>
          </p:txBody>
        </p:sp>
        <p:sp>
          <p:nvSpPr>
            <p:cNvPr id="64" name="Freeform 158"/>
            <p:cNvSpPr>
              <a:spLocks noEditPoints="1"/>
            </p:cNvSpPr>
            <p:nvPr/>
          </p:nvSpPr>
          <p:spPr bwMode="auto">
            <a:xfrm>
              <a:off x="7524750" y="1481138"/>
              <a:ext cx="9525" cy="5006975"/>
            </a:xfrm>
            <a:custGeom>
              <a:avLst/>
              <a:gdLst>
                <a:gd name="T0" fmla="*/ 2147483647 w 25"/>
                <a:gd name="T1" fmla="*/ 0 h 13562"/>
                <a:gd name="T2" fmla="*/ 0 w 25"/>
                <a:gd name="T3" fmla="*/ 2147483647 h 13562"/>
                <a:gd name="T4" fmla="*/ 0 w 25"/>
                <a:gd name="T5" fmla="*/ 2147483647 h 13562"/>
                <a:gd name="T6" fmla="*/ 2147483647 w 25"/>
                <a:gd name="T7" fmla="*/ 2147483647 h 13562"/>
                <a:gd name="T8" fmla="*/ 2147483647 w 25"/>
                <a:gd name="T9" fmla="*/ 2147483647 h 13562"/>
                <a:gd name="T10" fmla="*/ 2147483647 w 25"/>
                <a:gd name="T11" fmla="*/ 2147483647 h 13562"/>
                <a:gd name="T12" fmla="*/ 2147483647 w 25"/>
                <a:gd name="T13" fmla="*/ 2147483647 h 13562"/>
                <a:gd name="T14" fmla="*/ 2147483647 w 25"/>
                <a:gd name="T15" fmla="*/ 2147483647 h 13562"/>
                <a:gd name="T16" fmla="*/ 0 w 25"/>
                <a:gd name="T17" fmla="*/ 2147483647 h 13562"/>
                <a:gd name="T18" fmla="*/ 0 w 25"/>
                <a:gd name="T19" fmla="*/ 2147483647 h 13562"/>
                <a:gd name="T20" fmla="*/ 2147483647 w 25"/>
                <a:gd name="T21" fmla="*/ 2147483647 h 13562"/>
                <a:gd name="T22" fmla="*/ 2147483647 w 25"/>
                <a:gd name="T23" fmla="*/ 2147483647 h 13562"/>
                <a:gd name="T24" fmla="*/ 2147483647 w 25"/>
                <a:gd name="T25" fmla="*/ 2147483647 h 13562"/>
                <a:gd name="T26" fmla="*/ 2147483647 w 25"/>
                <a:gd name="T27" fmla="*/ 2147483647 h 13562"/>
                <a:gd name="T28" fmla="*/ 2147483647 w 25"/>
                <a:gd name="T29" fmla="*/ 2147483647 h 13562"/>
                <a:gd name="T30" fmla="*/ 0 w 25"/>
                <a:gd name="T31" fmla="*/ 2147483647 h 13562"/>
                <a:gd name="T32" fmla="*/ 0 w 25"/>
                <a:gd name="T33" fmla="*/ 2147483647 h 13562"/>
                <a:gd name="T34" fmla="*/ 2147483647 w 25"/>
                <a:gd name="T35" fmla="*/ 2147483647 h 13562"/>
                <a:gd name="T36" fmla="*/ 2147483647 w 25"/>
                <a:gd name="T37" fmla="*/ 2147483647 h 13562"/>
                <a:gd name="T38" fmla="*/ 2147483647 w 25"/>
                <a:gd name="T39" fmla="*/ 2147483647 h 13562"/>
                <a:gd name="T40" fmla="*/ 2147483647 w 25"/>
                <a:gd name="T41" fmla="*/ 2147483647 h 13562"/>
                <a:gd name="T42" fmla="*/ 2147483647 w 25"/>
                <a:gd name="T43" fmla="*/ 2147483647 h 13562"/>
                <a:gd name="T44" fmla="*/ 0 w 25"/>
                <a:gd name="T45" fmla="*/ 2147483647 h 13562"/>
                <a:gd name="T46" fmla="*/ 0 w 25"/>
                <a:gd name="T47" fmla="*/ 2147483647 h 13562"/>
                <a:gd name="T48" fmla="*/ 2147483647 w 25"/>
                <a:gd name="T49" fmla="*/ 2147483647 h 13562"/>
                <a:gd name="T50" fmla="*/ 2147483647 w 25"/>
                <a:gd name="T51" fmla="*/ 2147483647 h 13562"/>
                <a:gd name="T52" fmla="*/ 2147483647 w 25"/>
                <a:gd name="T53" fmla="*/ 2147483647 h 13562"/>
                <a:gd name="T54" fmla="*/ 2147483647 w 25"/>
                <a:gd name="T55" fmla="*/ 2147483647 h 13562"/>
                <a:gd name="T56" fmla="*/ 2147483647 w 25"/>
                <a:gd name="T57" fmla="*/ 2147483647 h 13562"/>
                <a:gd name="T58" fmla="*/ 0 w 25"/>
                <a:gd name="T59" fmla="*/ 2147483647 h 13562"/>
                <a:gd name="T60" fmla="*/ 0 w 25"/>
                <a:gd name="T61" fmla="*/ 2147483647 h 13562"/>
                <a:gd name="T62" fmla="*/ 2147483647 w 25"/>
                <a:gd name="T63" fmla="*/ 2147483647 h 13562"/>
                <a:gd name="T64" fmla="*/ 2147483647 w 25"/>
                <a:gd name="T65" fmla="*/ 2147483647 h 13562"/>
                <a:gd name="T66" fmla="*/ 2147483647 w 25"/>
                <a:gd name="T67" fmla="*/ 2147483647 h 13562"/>
                <a:gd name="T68" fmla="*/ 2147483647 w 25"/>
                <a:gd name="T69" fmla="*/ 2147483647 h 13562"/>
                <a:gd name="T70" fmla="*/ 2147483647 w 25"/>
                <a:gd name="T71" fmla="*/ 2147483647 h 13562"/>
                <a:gd name="T72" fmla="*/ 0 w 25"/>
                <a:gd name="T73" fmla="*/ 2147483647 h 13562"/>
                <a:gd name="T74" fmla="*/ 0 w 25"/>
                <a:gd name="T75" fmla="*/ 2147483647 h 13562"/>
                <a:gd name="T76" fmla="*/ 2147483647 w 25"/>
                <a:gd name="T77" fmla="*/ 2147483647 h 13562"/>
                <a:gd name="T78" fmla="*/ 2147483647 w 25"/>
                <a:gd name="T79" fmla="*/ 2147483647 h 13562"/>
                <a:gd name="T80" fmla="*/ 2147483647 w 25"/>
                <a:gd name="T81" fmla="*/ 2147483647 h 13562"/>
                <a:gd name="T82" fmla="*/ 2147483647 w 25"/>
                <a:gd name="T83" fmla="*/ 2147483647 h 13562"/>
                <a:gd name="T84" fmla="*/ 2147483647 w 25"/>
                <a:gd name="T85" fmla="*/ 2147483647 h 13562"/>
                <a:gd name="T86" fmla="*/ 0 w 25"/>
                <a:gd name="T87" fmla="*/ 2147483647 h 13562"/>
                <a:gd name="T88" fmla="*/ 0 w 25"/>
                <a:gd name="T89" fmla="*/ 2147483647 h 13562"/>
                <a:gd name="T90" fmla="*/ 2147483647 w 25"/>
                <a:gd name="T91" fmla="*/ 2147483647 h 13562"/>
                <a:gd name="T92" fmla="*/ 2147483647 w 25"/>
                <a:gd name="T93" fmla="*/ 2147483647 h 13562"/>
                <a:gd name="T94" fmla="*/ 2147483647 w 25"/>
                <a:gd name="T95" fmla="*/ 2147483647 h 13562"/>
                <a:gd name="T96" fmla="*/ 2147483647 w 25"/>
                <a:gd name="T97" fmla="*/ 2147483647 h 13562"/>
                <a:gd name="T98" fmla="*/ 2147483647 w 25"/>
                <a:gd name="T99" fmla="*/ 2147483647 h 13562"/>
                <a:gd name="T100" fmla="*/ 0 w 25"/>
                <a:gd name="T101" fmla="*/ 2147483647 h 13562"/>
                <a:gd name="T102" fmla="*/ 0 w 25"/>
                <a:gd name="T103" fmla="*/ 2147483647 h 13562"/>
                <a:gd name="T104" fmla="*/ 2147483647 w 25"/>
                <a:gd name="T105" fmla="*/ 2147483647 h 13562"/>
                <a:gd name="T106" fmla="*/ 2147483647 w 25"/>
                <a:gd name="T107" fmla="*/ 2147483647 h 13562"/>
                <a:gd name="T108" fmla="*/ 2147483647 w 25"/>
                <a:gd name="T109" fmla="*/ 2147483647 h 13562"/>
                <a:gd name="T110" fmla="*/ 2147483647 w 25"/>
                <a:gd name="T111" fmla="*/ 2147483647 h 13562"/>
                <a:gd name="T112" fmla="*/ 2147483647 w 25"/>
                <a:gd name="T113" fmla="*/ 2147483647 h 13562"/>
                <a:gd name="T114" fmla="*/ 0 w 25"/>
                <a:gd name="T115" fmla="*/ 2147483647 h 1356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5"/>
                <a:gd name="T175" fmla="*/ 0 h 13562"/>
                <a:gd name="T176" fmla="*/ 25 w 25"/>
                <a:gd name="T177" fmla="*/ 13562 h 1356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5" h="13562">
                  <a:moveTo>
                    <a:pt x="25" y="12"/>
                  </a:moveTo>
                  <a:lnTo>
                    <a:pt x="25" y="187"/>
                  </a:lnTo>
                  <a:cubicBezTo>
                    <a:pt x="25" y="194"/>
                    <a:pt x="19" y="200"/>
                    <a:pt x="12" y="200"/>
                  </a:cubicBezTo>
                  <a:cubicBezTo>
                    <a:pt x="6" y="200"/>
                    <a:pt x="0" y="194"/>
                    <a:pt x="0" y="187"/>
                  </a:cubicBezTo>
                  <a:lnTo>
                    <a:pt x="0" y="12"/>
                  </a:lnTo>
                  <a:cubicBezTo>
                    <a:pt x="0" y="5"/>
                    <a:pt x="6" y="0"/>
                    <a:pt x="12" y="0"/>
                  </a:cubicBezTo>
                  <a:cubicBezTo>
                    <a:pt x="19" y="0"/>
                    <a:pt x="25" y="5"/>
                    <a:pt x="25" y="12"/>
                  </a:cubicBezTo>
                  <a:close/>
                  <a:moveTo>
                    <a:pt x="25" y="287"/>
                  </a:moveTo>
                  <a:lnTo>
                    <a:pt x="25" y="462"/>
                  </a:lnTo>
                  <a:cubicBezTo>
                    <a:pt x="25" y="469"/>
                    <a:pt x="19" y="475"/>
                    <a:pt x="12" y="475"/>
                  </a:cubicBezTo>
                  <a:cubicBezTo>
                    <a:pt x="6" y="475"/>
                    <a:pt x="0" y="469"/>
                    <a:pt x="0" y="462"/>
                  </a:cubicBezTo>
                  <a:lnTo>
                    <a:pt x="0" y="287"/>
                  </a:lnTo>
                  <a:cubicBezTo>
                    <a:pt x="0" y="280"/>
                    <a:pt x="6" y="275"/>
                    <a:pt x="12" y="275"/>
                  </a:cubicBezTo>
                  <a:cubicBezTo>
                    <a:pt x="19" y="275"/>
                    <a:pt x="25" y="280"/>
                    <a:pt x="25" y="287"/>
                  </a:cubicBezTo>
                  <a:close/>
                  <a:moveTo>
                    <a:pt x="25" y="562"/>
                  </a:moveTo>
                  <a:lnTo>
                    <a:pt x="25" y="737"/>
                  </a:lnTo>
                  <a:cubicBezTo>
                    <a:pt x="25" y="744"/>
                    <a:pt x="19" y="750"/>
                    <a:pt x="12" y="750"/>
                  </a:cubicBezTo>
                  <a:cubicBezTo>
                    <a:pt x="6" y="750"/>
                    <a:pt x="0" y="744"/>
                    <a:pt x="0" y="737"/>
                  </a:cubicBezTo>
                  <a:lnTo>
                    <a:pt x="0" y="562"/>
                  </a:lnTo>
                  <a:cubicBezTo>
                    <a:pt x="0" y="555"/>
                    <a:pt x="6" y="550"/>
                    <a:pt x="12" y="550"/>
                  </a:cubicBezTo>
                  <a:cubicBezTo>
                    <a:pt x="19" y="550"/>
                    <a:pt x="25" y="555"/>
                    <a:pt x="25" y="562"/>
                  </a:cubicBezTo>
                  <a:close/>
                  <a:moveTo>
                    <a:pt x="25" y="837"/>
                  </a:moveTo>
                  <a:lnTo>
                    <a:pt x="25" y="1012"/>
                  </a:lnTo>
                  <a:cubicBezTo>
                    <a:pt x="25" y="1019"/>
                    <a:pt x="19" y="1025"/>
                    <a:pt x="12" y="1025"/>
                  </a:cubicBezTo>
                  <a:cubicBezTo>
                    <a:pt x="6" y="1025"/>
                    <a:pt x="0" y="1019"/>
                    <a:pt x="0" y="1012"/>
                  </a:cubicBezTo>
                  <a:lnTo>
                    <a:pt x="0" y="837"/>
                  </a:lnTo>
                  <a:cubicBezTo>
                    <a:pt x="0" y="830"/>
                    <a:pt x="6" y="825"/>
                    <a:pt x="12" y="825"/>
                  </a:cubicBezTo>
                  <a:cubicBezTo>
                    <a:pt x="19" y="825"/>
                    <a:pt x="25" y="830"/>
                    <a:pt x="25" y="837"/>
                  </a:cubicBezTo>
                  <a:close/>
                  <a:moveTo>
                    <a:pt x="25" y="1112"/>
                  </a:moveTo>
                  <a:lnTo>
                    <a:pt x="25" y="1287"/>
                  </a:lnTo>
                  <a:cubicBezTo>
                    <a:pt x="25" y="1294"/>
                    <a:pt x="19" y="1300"/>
                    <a:pt x="12" y="1300"/>
                  </a:cubicBezTo>
                  <a:cubicBezTo>
                    <a:pt x="6" y="1300"/>
                    <a:pt x="0" y="1294"/>
                    <a:pt x="0" y="1287"/>
                  </a:cubicBezTo>
                  <a:lnTo>
                    <a:pt x="0" y="1112"/>
                  </a:lnTo>
                  <a:cubicBezTo>
                    <a:pt x="0" y="1105"/>
                    <a:pt x="6" y="1100"/>
                    <a:pt x="12" y="1100"/>
                  </a:cubicBezTo>
                  <a:cubicBezTo>
                    <a:pt x="19" y="1100"/>
                    <a:pt x="25" y="1105"/>
                    <a:pt x="25" y="1112"/>
                  </a:cubicBezTo>
                  <a:close/>
                  <a:moveTo>
                    <a:pt x="25" y="1387"/>
                  </a:moveTo>
                  <a:lnTo>
                    <a:pt x="25" y="1562"/>
                  </a:lnTo>
                  <a:cubicBezTo>
                    <a:pt x="25" y="1569"/>
                    <a:pt x="19" y="1575"/>
                    <a:pt x="12" y="1575"/>
                  </a:cubicBezTo>
                  <a:cubicBezTo>
                    <a:pt x="6" y="1575"/>
                    <a:pt x="0" y="1569"/>
                    <a:pt x="0" y="1562"/>
                  </a:cubicBezTo>
                  <a:lnTo>
                    <a:pt x="0" y="1387"/>
                  </a:lnTo>
                  <a:cubicBezTo>
                    <a:pt x="0" y="1380"/>
                    <a:pt x="6" y="1375"/>
                    <a:pt x="12" y="1375"/>
                  </a:cubicBezTo>
                  <a:cubicBezTo>
                    <a:pt x="19" y="1375"/>
                    <a:pt x="25" y="1380"/>
                    <a:pt x="25" y="1387"/>
                  </a:cubicBezTo>
                  <a:close/>
                  <a:moveTo>
                    <a:pt x="25" y="1662"/>
                  </a:moveTo>
                  <a:lnTo>
                    <a:pt x="25" y="1837"/>
                  </a:lnTo>
                  <a:cubicBezTo>
                    <a:pt x="25" y="1844"/>
                    <a:pt x="19" y="1850"/>
                    <a:pt x="12" y="1850"/>
                  </a:cubicBezTo>
                  <a:cubicBezTo>
                    <a:pt x="6" y="1850"/>
                    <a:pt x="0" y="1844"/>
                    <a:pt x="0" y="1837"/>
                  </a:cubicBezTo>
                  <a:lnTo>
                    <a:pt x="0" y="1662"/>
                  </a:lnTo>
                  <a:cubicBezTo>
                    <a:pt x="0" y="1655"/>
                    <a:pt x="6" y="1650"/>
                    <a:pt x="12" y="1650"/>
                  </a:cubicBezTo>
                  <a:cubicBezTo>
                    <a:pt x="19" y="1650"/>
                    <a:pt x="25" y="1655"/>
                    <a:pt x="25" y="1662"/>
                  </a:cubicBezTo>
                  <a:close/>
                  <a:moveTo>
                    <a:pt x="25" y="1937"/>
                  </a:moveTo>
                  <a:lnTo>
                    <a:pt x="25" y="2112"/>
                  </a:lnTo>
                  <a:cubicBezTo>
                    <a:pt x="25" y="2119"/>
                    <a:pt x="19" y="2125"/>
                    <a:pt x="12" y="2125"/>
                  </a:cubicBezTo>
                  <a:cubicBezTo>
                    <a:pt x="6" y="2125"/>
                    <a:pt x="0" y="2119"/>
                    <a:pt x="0" y="2112"/>
                  </a:cubicBezTo>
                  <a:lnTo>
                    <a:pt x="0" y="1937"/>
                  </a:lnTo>
                  <a:cubicBezTo>
                    <a:pt x="0" y="1930"/>
                    <a:pt x="6" y="1925"/>
                    <a:pt x="12" y="1925"/>
                  </a:cubicBezTo>
                  <a:cubicBezTo>
                    <a:pt x="19" y="1925"/>
                    <a:pt x="25" y="1930"/>
                    <a:pt x="25" y="1937"/>
                  </a:cubicBezTo>
                  <a:close/>
                  <a:moveTo>
                    <a:pt x="25" y="2212"/>
                  </a:moveTo>
                  <a:lnTo>
                    <a:pt x="25" y="2387"/>
                  </a:lnTo>
                  <a:cubicBezTo>
                    <a:pt x="25" y="2394"/>
                    <a:pt x="19" y="2400"/>
                    <a:pt x="12" y="2400"/>
                  </a:cubicBezTo>
                  <a:cubicBezTo>
                    <a:pt x="6" y="2400"/>
                    <a:pt x="0" y="2394"/>
                    <a:pt x="0" y="2387"/>
                  </a:cubicBezTo>
                  <a:lnTo>
                    <a:pt x="0" y="2212"/>
                  </a:lnTo>
                  <a:cubicBezTo>
                    <a:pt x="0" y="2205"/>
                    <a:pt x="6" y="2200"/>
                    <a:pt x="12" y="2200"/>
                  </a:cubicBezTo>
                  <a:cubicBezTo>
                    <a:pt x="19" y="2200"/>
                    <a:pt x="25" y="2205"/>
                    <a:pt x="25" y="2212"/>
                  </a:cubicBezTo>
                  <a:close/>
                  <a:moveTo>
                    <a:pt x="25" y="2487"/>
                  </a:moveTo>
                  <a:lnTo>
                    <a:pt x="25" y="2662"/>
                  </a:lnTo>
                  <a:cubicBezTo>
                    <a:pt x="25" y="2669"/>
                    <a:pt x="19" y="2675"/>
                    <a:pt x="12" y="2675"/>
                  </a:cubicBezTo>
                  <a:cubicBezTo>
                    <a:pt x="6" y="2675"/>
                    <a:pt x="0" y="2669"/>
                    <a:pt x="0" y="2662"/>
                  </a:cubicBezTo>
                  <a:lnTo>
                    <a:pt x="0" y="2487"/>
                  </a:lnTo>
                  <a:cubicBezTo>
                    <a:pt x="0" y="2480"/>
                    <a:pt x="6" y="2475"/>
                    <a:pt x="12" y="2475"/>
                  </a:cubicBezTo>
                  <a:cubicBezTo>
                    <a:pt x="19" y="2475"/>
                    <a:pt x="25" y="2480"/>
                    <a:pt x="25" y="2487"/>
                  </a:cubicBezTo>
                  <a:close/>
                  <a:moveTo>
                    <a:pt x="25" y="2762"/>
                  </a:moveTo>
                  <a:lnTo>
                    <a:pt x="25" y="2937"/>
                  </a:lnTo>
                  <a:cubicBezTo>
                    <a:pt x="25" y="2944"/>
                    <a:pt x="19" y="2950"/>
                    <a:pt x="12" y="2950"/>
                  </a:cubicBezTo>
                  <a:cubicBezTo>
                    <a:pt x="6" y="2950"/>
                    <a:pt x="0" y="2944"/>
                    <a:pt x="0" y="2937"/>
                  </a:cubicBezTo>
                  <a:lnTo>
                    <a:pt x="0" y="2762"/>
                  </a:lnTo>
                  <a:cubicBezTo>
                    <a:pt x="0" y="2755"/>
                    <a:pt x="6" y="2750"/>
                    <a:pt x="12" y="2750"/>
                  </a:cubicBezTo>
                  <a:cubicBezTo>
                    <a:pt x="19" y="2750"/>
                    <a:pt x="25" y="2755"/>
                    <a:pt x="25" y="2762"/>
                  </a:cubicBezTo>
                  <a:close/>
                  <a:moveTo>
                    <a:pt x="25" y="3037"/>
                  </a:moveTo>
                  <a:lnTo>
                    <a:pt x="25" y="3212"/>
                  </a:lnTo>
                  <a:cubicBezTo>
                    <a:pt x="25" y="3219"/>
                    <a:pt x="19" y="3225"/>
                    <a:pt x="12" y="3225"/>
                  </a:cubicBezTo>
                  <a:cubicBezTo>
                    <a:pt x="6" y="3225"/>
                    <a:pt x="0" y="3219"/>
                    <a:pt x="0" y="3212"/>
                  </a:cubicBezTo>
                  <a:lnTo>
                    <a:pt x="0" y="3037"/>
                  </a:lnTo>
                  <a:cubicBezTo>
                    <a:pt x="0" y="3030"/>
                    <a:pt x="6" y="3025"/>
                    <a:pt x="12" y="3025"/>
                  </a:cubicBezTo>
                  <a:cubicBezTo>
                    <a:pt x="19" y="3025"/>
                    <a:pt x="25" y="3030"/>
                    <a:pt x="25" y="3037"/>
                  </a:cubicBezTo>
                  <a:close/>
                  <a:moveTo>
                    <a:pt x="25" y="3312"/>
                  </a:moveTo>
                  <a:lnTo>
                    <a:pt x="25" y="3487"/>
                  </a:lnTo>
                  <a:cubicBezTo>
                    <a:pt x="25" y="3494"/>
                    <a:pt x="19" y="3500"/>
                    <a:pt x="12" y="3500"/>
                  </a:cubicBezTo>
                  <a:cubicBezTo>
                    <a:pt x="6" y="3500"/>
                    <a:pt x="0" y="3494"/>
                    <a:pt x="0" y="3487"/>
                  </a:cubicBezTo>
                  <a:lnTo>
                    <a:pt x="0" y="3312"/>
                  </a:lnTo>
                  <a:cubicBezTo>
                    <a:pt x="0" y="3305"/>
                    <a:pt x="6" y="3300"/>
                    <a:pt x="12" y="3300"/>
                  </a:cubicBezTo>
                  <a:cubicBezTo>
                    <a:pt x="19" y="3300"/>
                    <a:pt x="25" y="3305"/>
                    <a:pt x="25" y="3312"/>
                  </a:cubicBezTo>
                  <a:close/>
                  <a:moveTo>
                    <a:pt x="25" y="3587"/>
                  </a:moveTo>
                  <a:lnTo>
                    <a:pt x="25" y="3762"/>
                  </a:lnTo>
                  <a:cubicBezTo>
                    <a:pt x="25" y="3769"/>
                    <a:pt x="19" y="3775"/>
                    <a:pt x="12" y="3775"/>
                  </a:cubicBezTo>
                  <a:cubicBezTo>
                    <a:pt x="6" y="3775"/>
                    <a:pt x="0" y="3769"/>
                    <a:pt x="0" y="3762"/>
                  </a:cubicBezTo>
                  <a:lnTo>
                    <a:pt x="0" y="3587"/>
                  </a:lnTo>
                  <a:cubicBezTo>
                    <a:pt x="0" y="3580"/>
                    <a:pt x="6" y="3575"/>
                    <a:pt x="12" y="3575"/>
                  </a:cubicBezTo>
                  <a:cubicBezTo>
                    <a:pt x="19" y="3575"/>
                    <a:pt x="25" y="3580"/>
                    <a:pt x="25" y="3587"/>
                  </a:cubicBezTo>
                  <a:close/>
                  <a:moveTo>
                    <a:pt x="25" y="3862"/>
                  </a:moveTo>
                  <a:lnTo>
                    <a:pt x="25" y="4037"/>
                  </a:lnTo>
                  <a:cubicBezTo>
                    <a:pt x="25" y="4044"/>
                    <a:pt x="19" y="4050"/>
                    <a:pt x="12" y="4050"/>
                  </a:cubicBezTo>
                  <a:cubicBezTo>
                    <a:pt x="6" y="4050"/>
                    <a:pt x="0" y="4044"/>
                    <a:pt x="0" y="4037"/>
                  </a:cubicBezTo>
                  <a:lnTo>
                    <a:pt x="0" y="3862"/>
                  </a:lnTo>
                  <a:cubicBezTo>
                    <a:pt x="0" y="3855"/>
                    <a:pt x="6" y="3850"/>
                    <a:pt x="12" y="3850"/>
                  </a:cubicBezTo>
                  <a:cubicBezTo>
                    <a:pt x="19" y="3850"/>
                    <a:pt x="25" y="3855"/>
                    <a:pt x="25" y="3862"/>
                  </a:cubicBezTo>
                  <a:close/>
                  <a:moveTo>
                    <a:pt x="25" y="4137"/>
                  </a:moveTo>
                  <a:lnTo>
                    <a:pt x="25" y="4312"/>
                  </a:lnTo>
                  <a:cubicBezTo>
                    <a:pt x="25" y="4319"/>
                    <a:pt x="19" y="4325"/>
                    <a:pt x="12" y="4325"/>
                  </a:cubicBezTo>
                  <a:cubicBezTo>
                    <a:pt x="6" y="4325"/>
                    <a:pt x="0" y="4319"/>
                    <a:pt x="0" y="4312"/>
                  </a:cubicBezTo>
                  <a:lnTo>
                    <a:pt x="0" y="4137"/>
                  </a:lnTo>
                  <a:cubicBezTo>
                    <a:pt x="0" y="4130"/>
                    <a:pt x="6" y="4125"/>
                    <a:pt x="12" y="4125"/>
                  </a:cubicBezTo>
                  <a:cubicBezTo>
                    <a:pt x="19" y="4125"/>
                    <a:pt x="25" y="4130"/>
                    <a:pt x="25" y="4137"/>
                  </a:cubicBezTo>
                  <a:close/>
                  <a:moveTo>
                    <a:pt x="25" y="4412"/>
                  </a:moveTo>
                  <a:lnTo>
                    <a:pt x="25" y="4587"/>
                  </a:lnTo>
                  <a:cubicBezTo>
                    <a:pt x="25" y="4594"/>
                    <a:pt x="19" y="4600"/>
                    <a:pt x="12" y="4600"/>
                  </a:cubicBezTo>
                  <a:cubicBezTo>
                    <a:pt x="6" y="4600"/>
                    <a:pt x="0" y="4594"/>
                    <a:pt x="0" y="4587"/>
                  </a:cubicBezTo>
                  <a:lnTo>
                    <a:pt x="0" y="4412"/>
                  </a:lnTo>
                  <a:cubicBezTo>
                    <a:pt x="0" y="4405"/>
                    <a:pt x="6" y="4400"/>
                    <a:pt x="12" y="4400"/>
                  </a:cubicBezTo>
                  <a:cubicBezTo>
                    <a:pt x="19" y="4400"/>
                    <a:pt x="25" y="4405"/>
                    <a:pt x="25" y="4412"/>
                  </a:cubicBezTo>
                  <a:close/>
                  <a:moveTo>
                    <a:pt x="25" y="4687"/>
                  </a:moveTo>
                  <a:lnTo>
                    <a:pt x="25" y="4862"/>
                  </a:lnTo>
                  <a:cubicBezTo>
                    <a:pt x="25" y="4869"/>
                    <a:pt x="19" y="4875"/>
                    <a:pt x="12" y="4875"/>
                  </a:cubicBezTo>
                  <a:cubicBezTo>
                    <a:pt x="6" y="4875"/>
                    <a:pt x="0" y="4869"/>
                    <a:pt x="0" y="4862"/>
                  </a:cubicBezTo>
                  <a:lnTo>
                    <a:pt x="0" y="4687"/>
                  </a:lnTo>
                  <a:cubicBezTo>
                    <a:pt x="0" y="4680"/>
                    <a:pt x="6" y="4675"/>
                    <a:pt x="12" y="4675"/>
                  </a:cubicBezTo>
                  <a:cubicBezTo>
                    <a:pt x="19" y="4675"/>
                    <a:pt x="25" y="4680"/>
                    <a:pt x="25" y="4687"/>
                  </a:cubicBezTo>
                  <a:close/>
                  <a:moveTo>
                    <a:pt x="25" y="4962"/>
                  </a:moveTo>
                  <a:lnTo>
                    <a:pt x="25" y="5137"/>
                  </a:lnTo>
                  <a:cubicBezTo>
                    <a:pt x="25" y="5144"/>
                    <a:pt x="19" y="5150"/>
                    <a:pt x="12" y="5150"/>
                  </a:cubicBezTo>
                  <a:cubicBezTo>
                    <a:pt x="6" y="5150"/>
                    <a:pt x="0" y="5144"/>
                    <a:pt x="0" y="5137"/>
                  </a:cubicBezTo>
                  <a:lnTo>
                    <a:pt x="0" y="4962"/>
                  </a:lnTo>
                  <a:cubicBezTo>
                    <a:pt x="0" y="4955"/>
                    <a:pt x="6" y="4950"/>
                    <a:pt x="12" y="4950"/>
                  </a:cubicBezTo>
                  <a:cubicBezTo>
                    <a:pt x="19" y="4950"/>
                    <a:pt x="25" y="4955"/>
                    <a:pt x="25" y="4962"/>
                  </a:cubicBezTo>
                  <a:close/>
                  <a:moveTo>
                    <a:pt x="25" y="5237"/>
                  </a:moveTo>
                  <a:lnTo>
                    <a:pt x="25" y="5412"/>
                  </a:lnTo>
                  <a:cubicBezTo>
                    <a:pt x="25" y="5419"/>
                    <a:pt x="19" y="5425"/>
                    <a:pt x="12" y="5425"/>
                  </a:cubicBezTo>
                  <a:cubicBezTo>
                    <a:pt x="6" y="5425"/>
                    <a:pt x="0" y="5419"/>
                    <a:pt x="0" y="5412"/>
                  </a:cubicBezTo>
                  <a:lnTo>
                    <a:pt x="0" y="5237"/>
                  </a:lnTo>
                  <a:cubicBezTo>
                    <a:pt x="0" y="5230"/>
                    <a:pt x="6" y="5225"/>
                    <a:pt x="12" y="5225"/>
                  </a:cubicBezTo>
                  <a:cubicBezTo>
                    <a:pt x="19" y="5225"/>
                    <a:pt x="25" y="5230"/>
                    <a:pt x="25" y="5237"/>
                  </a:cubicBezTo>
                  <a:close/>
                  <a:moveTo>
                    <a:pt x="25" y="5512"/>
                  </a:moveTo>
                  <a:lnTo>
                    <a:pt x="25" y="5687"/>
                  </a:lnTo>
                  <a:cubicBezTo>
                    <a:pt x="25" y="5694"/>
                    <a:pt x="19" y="5700"/>
                    <a:pt x="12" y="5700"/>
                  </a:cubicBezTo>
                  <a:cubicBezTo>
                    <a:pt x="6" y="5700"/>
                    <a:pt x="0" y="5694"/>
                    <a:pt x="0" y="5687"/>
                  </a:cubicBezTo>
                  <a:lnTo>
                    <a:pt x="0" y="5512"/>
                  </a:lnTo>
                  <a:cubicBezTo>
                    <a:pt x="0" y="5505"/>
                    <a:pt x="6" y="5500"/>
                    <a:pt x="12" y="5500"/>
                  </a:cubicBezTo>
                  <a:cubicBezTo>
                    <a:pt x="19" y="5500"/>
                    <a:pt x="25" y="5505"/>
                    <a:pt x="25" y="5512"/>
                  </a:cubicBezTo>
                  <a:close/>
                  <a:moveTo>
                    <a:pt x="25" y="5787"/>
                  </a:moveTo>
                  <a:lnTo>
                    <a:pt x="25" y="5962"/>
                  </a:lnTo>
                  <a:cubicBezTo>
                    <a:pt x="25" y="5969"/>
                    <a:pt x="19" y="5975"/>
                    <a:pt x="12" y="5975"/>
                  </a:cubicBezTo>
                  <a:cubicBezTo>
                    <a:pt x="6" y="5975"/>
                    <a:pt x="0" y="5969"/>
                    <a:pt x="0" y="5962"/>
                  </a:cubicBezTo>
                  <a:lnTo>
                    <a:pt x="0" y="5787"/>
                  </a:lnTo>
                  <a:cubicBezTo>
                    <a:pt x="0" y="5780"/>
                    <a:pt x="6" y="5775"/>
                    <a:pt x="12" y="5775"/>
                  </a:cubicBezTo>
                  <a:cubicBezTo>
                    <a:pt x="19" y="5775"/>
                    <a:pt x="25" y="5780"/>
                    <a:pt x="25" y="5787"/>
                  </a:cubicBezTo>
                  <a:close/>
                  <a:moveTo>
                    <a:pt x="25" y="6062"/>
                  </a:moveTo>
                  <a:lnTo>
                    <a:pt x="25" y="6237"/>
                  </a:lnTo>
                  <a:cubicBezTo>
                    <a:pt x="25" y="6244"/>
                    <a:pt x="19" y="6250"/>
                    <a:pt x="12" y="6250"/>
                  </a:cubicBezTo>
                  <a:cubicBezTo>
                    <a:pt x="6" y="6250"/>
                    <a:pt x="0" y="6244"/>
                    <a:pt x="0" y="6237"/>
                  </a:cubicBezTo>
                  <a:lnTo>
                    <a:pt x="0" y="6062"/>
                  </a:lnTo>
                  <a:cubicBezTo>
                    <a:pt x="0" y="6055"/>
                    <a:pt x="6" y="6050"/>
                    <a:pt x="12" y="6050"/>
                  </a:cubicBezTo>
                  <a:cubicBezTo>
                    <a:pt x="19" y="6050"/>
                    <a:pt x="25" y="6055"/>
                    <a:pt x="25" y="6062"/>
                  </a:cubicBezTo>
                  <a:close/>
                  <a:moveTo>
                    <a:pt x="25" y="6337"/>
                  </a:moveTo>
                  <a:lnTo>
                    <a:pt x="25" y="6512"/>
                  </a:lnTo>
                  <a:cubicBezTo>
                    <a:pt x="25" y="6519"/>
                    <a:pt x="19" y="6525"/>
                    <a:pt x="12" y="6525"/>
                  </a:cubicBezTo>
                  <a:cubicBezTo>
                    <a:pt x="6" y="6525"/>
                    <a:pt x="0" y="6519"/>
                    <a:pt x="0" y="6512"/>
                  </a:cubicBezTo>
                  <a:lnTo>
                    <a:pt x="0" y="6337"/>
                  </a:lnTo>
                  <a:cubicBezTo>
                    <a:pt x="0" y="6330"/>
                    <a:pt x="6" y="6325"/>
                    <a:pt x="12" y="6325"/>
                  </a:cubicBezTo>
                  <a:cubicBezTo>
                    <a:pt x="19" y="6325"/>
                    <a:pt x="25" y="6330"/>
                    <a:pt x="25" y="6337"/>
                  </a:cubicBezTo>
                  <a:close/>
                  <a:moveTo>
                    <a:pt x="25" y="6612"/>
                  </a:moveTo>
                  <a:lnTo>
                    <a:pt x="25" y="6787"/>
                  </a:lnTo>
                  <a:cubicBezTo>
                    <a:pt x="25" y="6794"/>
                    <a:pt x="19" y="6800"/>
                    <a:pt x="12" y="6800"/>
                  </a:cubicBezTo>
                  <a:cubicBezTo>
                    <a:pt x="6" y="6800"/>
                    <a:pt x="0" y="6794"/>
                    <a:pt x="0" y="6787"/>
                  </a:cubicBezTo>
                  <a:lnTo>
                    <a:pt x="0" y="6612"/>
                  </a:lnTo>
                  <a:cubicBezTo>
                    <a:pt x="0" y="6605"/>
                    <a:pt x="6" y="6600"/>
                    <a:pt x="12" y="6600"/>
                  </a:cubicBezTo>
                  <a:cubicBezTo>
                    <a:pt x="19" y="6600"/>
                    <a:pt x="25" y="6605"/>
                    <a:pt x="25" y="6612"/>
                  </a:cubicBezTo>
                  <a:close/>
                  <a:moveTo>
                    <a:pt x="25" y="6887"/>
                  </a:moveTo>
                  <a:lnTo>
                    <a:pt x="25" y="7062"/>
                  </a:lnTo>
                  <a:cubicBezTo>
                    <a:pt x="25" y="7069"/>
                    <a:pt x="19" y="7075"/>
                    <a:pt x="12" y="7075"/>
                  </a:cubicBezTo>
                  <a:cubicBezTo>
                    <a:pt x="6" y="7075"/>
                    <a:pt x="0" y="7069"/>
                    <a:pt x="0" y="7062"/>
                  </a:cubicBezTo>
                  <a:lnTo>
                    <a:pt x="0" y="6887"/>
                  </a:lnTo>
                  <a:cubicBezTo>
                    <a:pt x="0" y="6880"/>
                    <a:pt x="6" y="6875"/>
                    <a:pt x="12" y="6875"/>
                  </a:cubicBezTo>
                  <a:cubicBezTo>
                    <a:pt x="19" y="6875"/>
                    <a:pt x="25" y="6880"/>
                    <a:pt x="25" y="6887"/>
                  </a:cubicBezTo>
                  <a:close/>
                  <a:moveTo>
                    <a:pt x="25" y="7162"/>
                  </a:moveTo>
                  <a:lnTo>
                    <a:pt x="25" y="7337"/>
                  </a:lnTo>
                  <a:cubicBezTo>
                    <a:pt x="25" y="7344"/>
                    <a:pt x="19" y="7350"/>
                    <a:pt x="12" y="7350"/>
                  </a:cubicBezTo>
                  <a:cubicBezTo>
                    <a:pt x="6" y="7350"/>
                    <a:pt x="0" y="7344"/>
                    <a:pt x="0" y="7337"/>
                  </a:cubicBezTo>
                  <a:lnTo>
                    <a:pt x="0" y="7162"/>
                  </a:lnTo>
                  <a:cubicBezTo>
                    <a:pt x="0" y="7155"/>
                    <a:pt x="6" y="7150"/>
                    <a:pt x="12" y="7150"/>
                  </a:cubicBezTo>
                  <a:cubicBezTo>
                    <a:pt x="19" y="7150"/>
                    <a:pt x="25" y="7155"/>
                    <a:pt x="25" y="7162"/>
                  </a:cubicBezTo>
                  <a:close/>
                  <a:moveTo>
                    <a:pt x="25" y="7437"/>
                  </a:moveTo>
                  <a:lnTo>
                    <a:pt x="25" y="7612"/>
                  </a:lnTo>
                  <a:cubicBezTo>
                    <a:pt x="25" y="7619"/>
                    <a:pt x="19" y="7625"/>
                    <a:pt x="12" y="7625"/>
                  </a:cubicBezTo>
                  <a:cubicBezTo>
                    <a:pt x="6" y="7625"/>
                    <a:pt x="0" y="7619"/>
                    <a:pt x="0" y="7612"/>
                  </a:cubicBezTo>
                  <a:lnTo>
                    <a:pt x="0" y="7437"/>
                  </a:lnTo>
                  <a:cubicBezTo>
                    <a:pt x="0" y="7430"/>
                    <a:pt x="6" y="7425"/>
                    <a:pt x="12" y="7425"/>
                  </a:cubicBezTo>
                  <a:cubicBezTo>
                    <a:pt x="19" y="7425"/>
                    <a:pt x="25" y="7430"/>
                    <a:pt x="25" y="7437"/>
                  </a:cubicBezTo>
                  <a:close/>
                  <a:moveTo>
                    <a:pt x="25" y="7712"/>
                  </a:moveTo>
                  <a:lnTo>
                    <a:pt x="25" y="7887"/>
                  </a:lnTo>
                  <a:cubicBezTo>
                    <a:pt x="25" y="7894"/>
                    <a:pt x="19" y="7900"/>
                    <a:pt x="12" y="7900"/>
                  </a:cubicBezTo>
                  <a:cubicBezTo>
                    <a:pt x="6" y="7900"/>
                    <a:pt x="0" y="7894"/>
                    <a:pt x="0" y="7887"/>
                  </a:cubicBezTo>
                  <a:lnTo>
                    <a:pt x="0" y="7712"/>
                  </a:lnTo>
                  <a:cubicBezTo>
                    <a:pt x="0" y="7705"/>
                    <a:pt x="6" y="7700"/>
                    <a:pt x="12" y="7700"/>
                  </a:cubicBezTo>
                  <a:cubicBezTo>
                    <a:pt x="19" y="7700"/>
                    <a:pt x="25" y="7705"/>
                    <a:pt x="25" y="7712"/>
                  </a:cubicBezTo>
                  <a:close/>
                  <a:moveTo>
                    <a:pt x="25" y="7987"/>
                  </a:moveTo>
                  <a:lnTo>
                    <a:pt x="25" y="8162"/>
                  </a:lnTo>
                  <a:cubicBezTo>
                    <a:pt x="25" y="8169"/>
                    <a:pt x="19" y="8175"/>
                    <a:pt x="12" y="8175"/>
                  </a:cubicBezTo>
                  <a:cubicBezTo>
                    <a:pt x="6" y="8175"/>
                    <a:pt x="0" y="8169"/>
                    <a:pt x="0" y="8162"/>
                  </a:cubicBezTo>
                  <a:lnTo>
                    <a:pt x="0" y="7987"/>
                  </a:lnTo>
                  <a:cubicBezTo>
                    <a:pt x="0" y="7980"/>
                    <a:pt x="6" y="7975"/>
                    <a:pt x="12" y="7975"/>
                  </a:cubicBezTo>
                  <a:cubicBezTo>
                    <a:pt x="19" y="7975"/>
                    <a:pt x="25" y="7980"/>
                    <a:pt x="25" y="7987"/>
                  </a:cubicBezTo>
                  <a:close/>
                  <a:moveTo>
                    <a:pt x="25" y="8262"/>
                  </a:moveTo>
                  <a:lnTo>
                    <a:pt x="25" y="8437"/>
                  </a:lnTo>
                  <a:cubicBezTo>
                    <a:pt x="25" y="8444"/>
                    <a:pt x="19" y="8450"/>
                    <a:pt x="12" y="8450"/>
                  </a:cubicBezTo>
                  <a:cubicBezTo>
                    <a:pt x="6" y="8450"/>
                    <a:pt x="0" y="8444"/>
                    <a:pt x="0" y="8437"/>
                  </a:cubicBezTo>
                  <a:lnTo>
                    <a:pt x="0" y="8262"/>
                  </a:lnTo>
                  <a:cubicBezTo>
                    <a:pt x="0" y="8255"/>
                    <a:pt x="6" y="8250"/>
                    <a:pt x="12" y="8250"/>
                  </a:cubicBezTo>
                  <a:cubicBezTo>
                    <a:pt x="19" y="8250"/>
                    <a:pt x="25" y="8255"/>
                    <a:pt x="25" y="8262"/>
                  </a:cubicBezTo>
                  <a:close/>
                  <a:moveTo>
                    <a:pt x="25" y="8537"/>
                  </a:moveTo>
                  <a:lnTo>
                    <a:pt x="25" y="8712"/>
                  </a:lnTo>
                  <a:cubicBezTo>
                    <a:pt x="25" y="8719"/>
                    <a:pt x="19" y="8725"/>
                    <a:pt x="12" y="8725"/>
                  </a:cubicBezTo>
                  <a:cubicBezTo>
                    <a:pt x="6" y="8725"/>
                    <a:pt x="0" y="8719"/>
                    <a:pt x="0" y="8712"/>
                  </a:cubicBezTo>
                  <a:lnTo>
                    <a:pt x="0" y="8537"/>
                  </a:lnTo>
                  <a:cubicBezTo>
                    <a:pt x="0" y="8530"/>
                    <a:pt x="6" y="8525"/>
                    <a:pt x="12" y="8525"/>
                  </a:cubicBezTo>
                  <a:cubicBezTo>
                    <a:pt x="19" y="8525"/>
                    <a:pt x="25" y="8530"/>
                    <a:pt x="25" y="8537"/>
                  </a:cubicBezTo>
                  <a:close/>
                  <a:moveTo>
                    <a:pt x="25" y="8812"/>
                  </a:moveTo>
                  <a:lnTo>
                    <a:pt x="25" y="8987"/>
                  </a:lnTo>
                  <a:cubicBezTo>
                    <a:pt x="25" y="8994"/>
                    <a:pt x="19" y="9000"/>
                    <a:pt x="12" y="9000"/>
                  </a:cubicBezTo>
                  <a:cubicBezTo>
                    <a:pt x="6" y="9000"/>
                    <a:pt x="0" y="8994"/>
                    <a:pt x="0" y="8987"/>
                  </a:cubicBezTo>
                  <a:lnTo>
                    <a:pt x="0" y="8812"/>
                  </a:lnTo>
                  <a:cubicBezTo>
                    <a:pt x="0" y="8805"/>
                    <a:pt x="6" y="8800"/>
                    <a:pt x="12" y="8800"/>
                  </a:cubicBezTo>
                  <a:cubicBezTo>
                    <a:pt x="19" y="8800"/>
                    <a:pt x="25" y="8805"/>
                    <a:pt x="25" y="8812"/>
                  </a:cubicBezTo>
                  <a:close/>
                  <a:moveTo>
                    <a:pt x="25" y="9087"/>
                  </a:moveTo>
                  <a:lnTo>
                    <a:pt x="25" y="9262"/>
                  </a:lnTo>
                  <a:cubicBezTo>
                    <a:pt x="25" y="9269"/>
                    <a:pt x="19" y="9275"/>
                    <a:pt x="12" y="9275"/>
                  </a:cubicBezTo>
                  <a:cubicBezTo>
                    <a:pt x="6" y="9275"/>
                    <a:pt x="0" y="9269"/>
                    <a:pt x="0" y="9262"/>
                  </a:cubicBezTo>
                  <a:lnTo>
                    <a:pt x="0" y="9087"/>
                  </a:lnTo>
                  <a:cubicBezTo>
                    <a:pt x="0" y="9080"/>
                    <a:pt x="6" y="9075"/>
                    <a:pt x="12" y="9075"/>
                  </a:cubicBezTo>
                  <a:cubicBezTo>
                    <a:pt x="19" y="9075"/>
                    <a:pt x="25" y="9080"/>
                    <a:pt x="25" y="9087"/>
                  </a:cubicBezTo>
                  <a:close/>
                  <a:moveTo>
                    <a:pt x="25" y="9362"/>
                  </a:moveTo>
                  <a:lnTo>
                    <a:pt x="25" y="9537"/>
                  </a:lnTo>
                  <a:cubicBezTo>
                    <a:pt x="25" y="9544"/>
                    <a:pt x="19" y="9550"/>
                    <a:pt x="12" y="9550"/>
                  </a:cubicBezTo>
                  <a:cubicBezTo>
                    <a:pt x="6" y="9550"/>
                    <a:pt x="0" y="9544"/>
                    <a:pt x="0" y="9537"/>
                  </a:cubicBezTo>
                  <a:lnTo>
                    <a:pt x="0" y="9362"/>
                  </a:lnTo>
                  <a:cubicBezTo>
                    <a:pt x="0" y="9355"/>
                    <a:pt x="6" y="9350"/>
                    <a:pt x="12" y="9350"/>
                  </a:cubicBezTo>
                  <a:cubicBezTo>
                    <a:pt x="19" y="9350"/>
                    <a:pt x="25" y="9355"/>
                    <a:pt x="25" y="9362"/>
                  </a:cubicBezTo>
                  <a:close/>
                  <a:moveTo>
                    <a:pt x="25" y="9637"/>
                  </a:moveTo>
                  <a:lnTo>
                    <a:pt x="25" y="9812"/>
                  </a:lnTo>
                  <a:cubicBezTo>
                    <a:pt x="25" y="9819"/>
                    <a:pt x="19" y="9825"/>
                    <a:pt x="12" y="9825"/>
                  </a:cubicBezTo>
                  <a:cubicBezTo>
                    <a:pt x="6" y="9825"/>
                    <a:pt x="0" y="9819"/>
                    <a:pt x="0" y="9812"/>
                  </a:cubicBezTo>
                  <a:lnTo>
                    <a:pt x="0" y="9637"/>
                  </a:lnTo>
                  <a:cubicBezTo>
                    <a:pt x="0" y="9630"/>
                    <a:pt x="6" y="9625"/>
                    <a:pt x="12" y="9625"/>
                  </a:cubicBezTo>
                  <a:cubicBezTo>
                    <a:pt x="19" y="9625"/>
                    <a:pt x="25" y="9630"/>
                    <a:pt x="25" y="9637"/>
                  </a:cubicBezTo>
                  <a:close/>
                  <a:moveTo>
                    <a:pt x="25" y="9912"/>
                  </a:moveTo>
                  <a:lnTo>
                    <a:pt x="25" y="10087"/>
                  </a:lnTo>
                  <a:cubicBezTo>
                    <a:pt x="25" y="10094"/>
                    <a:pt x="19" y="10100"/>
                    <a:pt x="12" y="10100"/>
                  </a:cubicBezTo>
                  <a:cubicBezTo>
                    <a:pt x="6" y="10100"/>
                    <a:pt x="0" y="10094"/>
                    <a:pt x="0" y="10087"/>
                  </a:cubicBezTo>
                  <a:lnTo>
                    <a:pt x="0" y="9912"/>
                  </a:lnTo>
                  <a:cubicBezTo>
                    <a:pt x="0" y="9905"/>
                    <a:pt x="6" y="9900"/>
                    <a:pt x="12" y="9900"/>
                  </a:cubicBezTo>
                  <a:cubicBezTo>
                    <a:pt x="19" y="9900"/>
                    <a:pt x="25" y="9905"/>
                    <a:pt x="25" y="9912"/>
                  </a:cubicBezTo>
                  <a:close/>
                  <a:moveTo>
                    <a:pt x="25" y="10187"/>
                  </a:moveTo>
                  <a:lnTo>
                    <a:pt x="25" y="10362"/>
                  </a:lnTo>
                  <a:cubicBezTo>
                    <a:pt x="25" y="10369"/>
                    <a:pt x="19" y="10375"/>
                    <a:pt x="12" y="10375"/>
                  </a:cubicBezTo>
                  <a:cubicBezTo>
                    <a:pt x="6" y="10375"/>
                    <a:pt x="0" y="10369"/>
                    <a:pt x="0" y="10362"/>
                  </a:cubicBezTo>
                  <a:lnTo>
                    <a:pt x="0" y="10187"/>
                  </a:lnTo>
                  <a:cubicBezTo>
                    <a:pt x="0" y="10180"/>
                    <a:pt x="6" y="10175"/>
                    <a:pt x="12" y="10175"/>
                  </a:cubicBezTo>
                  <a:cubicBezTo>
                    <a:pt x="19" y="10175"/>
                    <a:pt x="25" y="10180"/>
                    <a:pt x="25" y="10187"/>
                  </a:cubicBezTo>
                  <a:close/>
                  <a:moveTo>
                    <a:pt x="25" y="10462"/>
                  </a:moveTo>
                  <a:lnTo>
                    <a:pt x="25" y="10637"/>
                  </a:lnTo>
                  <a:cubicBezTo>
                    <a:pt x="25" y="10644"/>
                    <a:pt x="19" y="10650"/>
                    <a:pt x="12" y="10650"/>
                  </a:cubicBezTo>
                  <a:cubicBezTo>
                    <a:pt x="6" y="10650"/>
                    <a:pt x="0" y="10644"/>
                    <a:pt x="0" y="10637"/>
                  </a:cubicBezTo>
                  <a:lnTo>
                    <a:pt x="0" y="10462"/>
                  </a:lnTo>
                  <a:cubicBezTo>
                    <a:pt x="0" y="10455"/>
                    <a:pt x="6" y="10450"/>
                    <a:pt x="12" y="10450"/>
                  </a:cubicBezTo>
                  <a:cubicBezTo>
                    <a:pt x="19" y="10450"/>
                    <a:pt x="25" y="10455"/>
                    <a:pt x="25" y="10462"/>
                  </a:cubicBezTo>
                  <a:close/>
                  <a:moveTo>
                    <a:pt x="25" y="10737"/>
                  </a:moveTo>
                  <a:lnTo>
                    <a:pt x="25" y="10912"/>
                  </a:lnTo>
                  <a:cubicBezTo>
                    <a:pt x="25" y="10919"/>
                    <a:pt x="19" y="10925"/>
                    <a:pt x="12" y="10925"/>
                  </a:cubicBezTo>
                  <a:cubicBezTo>
                    <a:pt x="6" y="10925"/>
                    <a:pt x="0" y="10919"/>
                    <a:pt x="0" y="10912"/>
                  </a:cubicBezTo>
                  <a:lnTo>
                    <a:pt x="0" y="10737"/>
                  </a:lnTo>
                  <a:cubicBezTo>
                    <a:pt x="0" y="10730"/>
                    <a:pt x="6" y="10725"/>
                    <a:pt x="12" y="10725"/>
                  </a:cubicBezTo>
                  <a:cubicBezTo>
                    <a:pt x="19" y="10725"/>
                    <a:pt x="25" y="10730"/>
                    <a:pt x="25" y="10737"/>
                  </a:cubicBezTo>
                  <a:close/>
                  <a:moveTo>
                    <a:pt x="25" y="11012"/>
                  </a:moveTo>
                  <a:lnTo>
                    <a:pt x="25" y="11187"/>
                  </a:lnTo>
                  <a:cubicBezTo>
                    <a:pt x="25" y="11194"/>
                    <a:pt x="19" y="11200"/>
                    <a:pt x="12" y="11200"/>
                  </a:cubicBezTo>
                  <a:cubicBezTo>
                    <a:pt x="6" y="11200"/>
                    <a:pt x="0" y="11194"/>
                    <a:pt x="0" y="11187"/>
                  </a:cubicBezTo>
                  <a:lnTo>
                    <a:pt x="0" y="11012"/>
                  </a:lnTo>
                  <a:cubicBezTo>
                    <a:pt x="0" y="11005"/>
                    <a:pt x="6" y="11000"/>
                    <a:pt x="12" y="11000"/>
                  </a:cubicBezTo>
                  <a:cubicBezTo>
                    <a:pt x="19" y="11000"/>
                    <a:pt x="25" y="11005"/>
                    <a:pt x="25" y="11012"/>
                  </a:cubicBezTo>
                  <a:close/>
                  <a:moveTo>
                    <a:pt x="25" y="11287"/>
                  </a:moveTo>
                  <a:lnTo>
                    <a:pt x="25" y="11462"/>
                  </a:lnTo>
                  <a:cubicBezTo>
                    <a:pt x="25" y="11469"/>
                    <a:pt x="19" y="11475"/>
                    <a:pt x="12" y="11475"/>
                  </a:cubicBezTo>
                  <a:cubicBezTo>
                    <a:pt x="6" y="11475"/>
                    <a:pt x="0" y="11469"/>
                    <a:pt x="0" y="11462"/>
                  </a:cubicBezTo>
                  <a:lnTo>
                    <a:pt x="0" y="11287"/>
                  </a:lnTo>
                  <a:cubicBezTo>
                    <a:pt x="0" y="11280"/>
                    <a:pt x="6" y="11275"/>
                    <a:pt x="12" y="11275"/>
                  </a:cubicBezTo>
                  <a:cubicBezTo>
                    <a:pt x="19" y="11275"/>
                    <a:pt x="25" y="11280"/>
                    <a:pt x="25" y="11287"/>
                  </a:cubicBezTo>
                  <a:close/>
                  <a:moveTo>
                    <a:pt x="25" y="11562"/>
                  </a:moveTo>
                  <a:lnTo>
                    <a:pt x="25" y="11737"/>
                  </a:lnTo>
                  <a:cubicBezTo>
                    <a:pt x="25" y="11744"/>
                    <a:pt x="19" y="11750"/>
                    <a:pt x="12" y="11750"/>
                  </a:cubicBezTo>
                  <a:cubicBezTo>
                    <a:pt x="6" y="11750"/>
                    <a:pt x="0" y="11744"/>
                    <a:pt x="0" y="11737"/>
                  </a:cubicBezTo>
                  <a:lnTo>
                    <a:pt x="0" y="11562"/>
                  </a:lnTo>
                  <a:cubicBezTo>
                    <a:pt x="0" y="11555"/>
                    <a:pt x="6" y="11550"/>
                    <a:pt x="12" y="11550"/>
                  </a:cubicBezTo>
                  <a:cubicBezTo>
                    <a:pt x="19" y="11550"/>
                    <a:pt x="25" y="11555"/>
                    <a:pt x="25" y="11562"/>
                  </a:cubicBezTo>
                  <a:close/>
                  <a:moveTo>
                    <a:pt x="25" y="11837"/>
                  </a:moveTo>
                  <a:lnTo>
                    <a:pt x="25" y="12012"/>
                  </a:lnTo>
                  <a:cubicBezTo>
                    <a:pt x="25" y="12019"/>
                    <a:pt x="19" y="12025"/>
                    <a:pt x="12" y="12025"/>
                  </a:cubicBezTo>
                  <a:cubicBezTo>
                    <a:pt x="6" y="12025"/>
                    <a:pt x="0" y="12019"/>
                    <a:pt x="0" y="12012"/>
                  </a:cubicBezTo>
                  <a:lnTo>
                    <a:pt x="0" y="11837"/>
                  </a:lnTo>
                  <a:cubicBezTo>
                    <a:pt x="0" y="11830"/>
                    <a:pt x="6" y="11825"/>
                    <a:pt x="12" y="11825"/>
                  </a:cubicBezTo>
                  <a:cubicBezTo>
                    <a:pt x="19" y="11825"/>
                    <a:pt x="25" y="11830"/>
                    <a:pt x="25" y="11837"/>
                  </a:cubicBezTo>
                  <a:close/>
                  <a:moveTo>
                    <a:pt x="25" y="12112"/>
                  </a:moveTo>
                  <a:lnTo>
                    <a:pt x="25" y="12287"/>
                  </a:lnTo>
                  <a:cubicBezTo>
                    <a:pt x="25" y="12294"/>
                    <a:pt x="19" y="12300"/>
                    <a:pt x="12" y="12300"/>
                  </a:cubicBezTo>
                  <a:cubicBezTo>
                    <a:pt x="6" y="12300"/>
                    <a:pt x="0" y="12294"/>
                    <a:pt x="0" y="12287"/>
                  </a:cubicBezTo>
                  <a:lnTo>
                    <a:pt x="0" y="12112"/>
                  </a:lnTo>
                  <a:cubicBezTo>
                    <a:pt x="0" y="12105"/>
                    <a:pt x="6" y="12100"/>
                    <a:pt x="12" y="12100"/>
                  </a:cubicBezTo>
                  <a:cubicBezTo>
                    <a:pt x="19" y="12100"/>
                    <a:pt x="25" y="12105"/>
                    <a:pt x="25" y="12112"/>
                  </a:cubicBezTo>
                  <a:close/>
                  <a:moveTo>
                    <a:pt x="25" y="12387"/>
                  </a:moveTo>
                  <a:lnTo>
                    <a:pt x="25" y="12562"/>
                  </a:lnTo>
                  <a:cubicBezTo>
                    <a:pt x="25" y="12569"/>
                    <a:pt x="19" y="12575"/>
                    <a:pt x="12" y="12575"/>
                  </a:cubicBezTo>
                  <a:cubicBezTo>
                    <a:pt x="6" y="12575"/>
                    <a:pt x="0" y="12569"/>
                    <a:pt x="0" y="12562"/>
                  </a:cubicBezTo>
                  <a:lnTo>
                    <a:pt x="0" y="12387"/>
                  </a:lnTo>
                  <a:cubicBezTo>
                    <a:pt x="0" y="12380"/>
                    <a:pt x="6" y="12375"/>
                    <a:pt x="12" y="12375"/>
                  </a:cubicBezTo>
                  <a:cubicBezTo>
                    <a:pt x="19" y="12375"/>
                    <a:pt x="25" y="12380"/>
                    <a:pt x="25" y="12387"/>
                  </a:cubicBezTo>
                  <a:close/>
                  <a:moveTo>
                    <a:pt x="25" y="12662"/>
                  </a:moveTo>
                  <a:lnTo>
                    <a:pt x="25" y="12837"/>
                  </a:lnTo>
                  <a:cubicBezTo>
                    <a:pt x="25" y="12844"/>
                    <a:pt x="19" y="12850"/>
                    <a:pt x="12" y="12850"/>
                  </a:cubicBezTo>
                  <a:cubicBezTo>
                    <a:pt x="6" y="12850"/>
                    <a:pt x="0" y="12844"/>
                    <a:pt x="0" y="12837"/>
                  </a:cubicBezTo>
                  <a:lnTo>
                    <a:pt x="0" y="12662"/>
                  </a:lnTo>
                  <a:cubicBezTo>
                    <a:pt x="0" y="12655"/>
                    <a:pt x="6" y="12650"/>
                    <a:pt x="12" y="12650"/>
                  </a:cubicBezTo>
                  <a:cubicBezTo>
                    <a:pt x="19" y="12650"/>
                    <a:pt x="25" y="12655"/>
                    <a:pt x="25" y="12662"/>
                  </a:cubicBezTo>
                  <a:close/>
                  <a:moveTo>
                    <a:pt x="25" y="12937"/>
                  </a:moveTo>
                  <a:lnTo>
                    <a:pt x="25" y="13112"/>
                  </a:lnTo>
                  <a:cubicBezTo>
                    <a:pt x="25" y="13119"/>
                    <a:pt x="19" y="13125"/>
                    <a:pt x="12" y="13125"/>
                  </a:cubicBezTo>
                  <a:cubicBezTo>
                    <a:pt x="6" y="13125"/>
                    <a:pt x="0" y="13119"/>
                    <a:pt x="0" y="13112"/>
                  </a:cubicBezTo>
                  <a:lnTo>
                    <a:pt x="0" y="12937"/>
                  </a:lnTo>
                  <a:cubicBezTo>
                    <a:pt x="0" y="12930"/>
                    <a:pt x="6" y="12925"/>
                    <a:pt x="12" y="12925"/>
                  </a:cubicBezTo>
                  <a:cubicBezTo>
                    <a:pt x="19" y="12925"/>
                    <a:pt x="25" y="12930"/>
                    <a:pt x="25" y="12937"/>
                  </a:cubicBezTo>
                  <a:close/>
                  <a:moveTo>
                    <a:pt x="25" y="13212"/>
                  </a:moveTo>
                  <a:lnTo>
                    <a:pt x="25" y="13387"/>
                  </a:lnTo>
                  <a:cubicBezTo>
                    <a:pt x="25" y="13394"/>
                    <a:pt x="19" y="13400"/>
                    <a:pt x="12" y="13400"/>
                  </a:cubicBezTo>
                  <a:cubicBezTo>
                    <a:pt x="6" y="13400"/>
                    <a:pt x="0" y="13394"/>
                    <a:pt x="0" y="13387"/>
                  </a:cubicBezTo>
                  <a:lnTo>
                    <a:pt x="0" y="13212"/>
                  </a:lnTo>
                  <a:cubicBezTo>
                    <a:pt x="0" y="13205"/>
                    <a:pt x="6" y="13200"/>
                    <a:pt x="12" y="13200"/>
                  </a:cubicBezTo>
                  <a:cubicBezTo>
                    <a:pt x="19" y="13200"/>
                    <a:pt x="25" y="13205"/>
                    <a:pt x="25" y="13212"/>
                  </a:cubicBezTo>
                  <a:close/>
                  <a:moveTo>
                    <a:pt x="25" y="13487"/>
                  </a:moveTo>
                  <a:lnTo>
                    <a:pt x="25" y="13550"/>
                  </a:lnTo>
                  <a:cubicBezTo>
                    <a:pt x="25" y="13557"/>
                    <a:pt x="19" y="13562"/>
                    <a:pt x="12" y="13562"/>
                  </a:cubicBezTo>
                  <a:cubicBezTo>
                    <a:pt x="6" y="13562"/>
                    <a:pt x="0" y="13557"/>
                    <a:pt x="0" y="13550"/>
                  </a:cubicBezTo>
                  <a:lnTo>
                    <a:pt x="0" y="13487"/>
                  </a:lnTo>
                  <a:cubicBezTo>
                    <a:pt x="0" y="13480"/>
                    <a:pt x="6" y="13475"/>
                    <a:pt x="12" y="13475"/>
                  </a:cubicBezTo>
                  <a:cubicBezTo>
                    <a:pt x="19" y="13475"/>
                    <a:pt x="25" y="13480"/>
                    <a:pt x="25" y="13487"/>
                  </a:cubicBezTo>
                  <a:close/>
                </a:path>
              </a:pathLst>
            </a:custGeom>
            <a:solidFill>
              <a:srgbClr val="DDDDDD"/>
            </a:solidFill>
            <a:ln w="3175" cap="flat">
              <a:solidFill>
                <a:srgbClr val="DDDDDD"/>
              </a:solidFill>
              <a:prstDash val="solid"/>
              <a:bevel/>
              <a:headEnd/>
              <a:tailEnd/>
            </a:ln>
          </p:spPr>
          <p:txBody>
            <a:bodyPr/>
            <a:lstStyle/>
            <a:p>
              <a:endParaRPr lang="en-US"/>
            </a:p>
          </p:txBody>
        </p:sp>
        <p:sp>
          <p:nvSpPr>
            <p:cNvPr id="65" name="Freeform 139"/>
            <p:cNvSpPr>
              <a:spLocks noEditPoints="1"/>
            </p:cNvSpPr>
            <p:nvPr/>
          </p:nvSpPr>
          <p:spPr bwMode="auto">
            <a:xfrm>
              <a:off x="8267700" y="1501775"/>
              <a:ext cx="9525" cy="4935538"/>
            </a:xfrm>
            <a:custGeom>
              <a:avLst/>
              <a:gdLst>
                <a:gd name="T0" fmla="*/ 2147483647 w 25"/>
                <a:gd name="T1" fmla="*/ 0 h 13562"/>
                <a:gd name="T2" fmla="*/ 0 w 25"/>
                <a:gd name="T3" fmla="*/ 2147483647 h 13562"/>
                <a:gd name="T4" fmla="*/ 0 w 25"/>
                <a:gd name="T5" fmla="*/ 2147483647 h 13562"/>
                <a:gd name="T6" fmla="*/ 2147483647 w 25"/>
                <a:gd name="T7" fmla="*/ 2147483647 h 13562"/>
                <a:gd name="T8" fmla="*/ 2147483647 w 25"/>
                <a:gd name="T9" fmla="*/ 2147483647 h 13562"/>
                <a:gd name="T10" fmla="*/ 2147483647 w 25"/>
                <a:gd name="T11" fmla="*/ 2147483647 h 13562"/>
                <a:gd name="T12" fmla="*/ 2147483647 w 25"/>
                <a:gd name="T13" fmla="*/ 2147483647 h 13562"/>
                <a:gd name="T14" fmla="*/ 2147483647 w 25"/>
                <a:gd name="T15" fmla="*/ 2147483647 h 13562"/>
                <a:gd name="T16" fmla="*/ 0 w 25"/>
                <a:gd name="T17" fmla="*/ 2147483647 h 13562"/>
                <a:gd name="T18" fmla="*/ 0 w 25"/>
                <a:gd name="T19" fmla="*/ 2147483647 h 13562"/>
                <a:gd name="T20" fmla="*/ 2147483647 w 25"/>
                <a:gd name="T21" fmla="*/ 2147483647 h 13562"/>
                <a:gd name="T22" fmla="*/ 2147483647 w 25"/>
                <a:gd name="T23" fmla="*/ 2147483647 h 13562"/>
                <a:gd name="T24" fmla="*/ 2147483647 w 25"/>
                <a:gd name="T25" fmla="*/ 2147483647 h 13562"/>
                <a:gd name="T26" fmla="*/ 2147483647 w 25"/>
                <a:gd name="T27" fmla="*/ 2147483647 h 13562"/>
                <a:gd name="T28" fmla="*/ 2147483647 w 25"/>
                <a:gd name="T29" fmla="*/ 2147483647 h 13562"/>
                <a:gd name="T30" fmla="*/ 0 w 25"/>
                <a:gd name="T31" fmla="*/ 2147483647 h 13562"/>
                <a:gd name="T32" fmla="*/ 0 w 25"/>
                <a:gd name="T33" fmla="*/ 2147483647 h 13562"/>
                <a:gd name="T34" fmla="*/ 2147483647 w 25"/>
                <a:gd name="T35" fmla="*/ 2147483647 h 13562"/>
                <a:gd name="T36" fmla="*/ 2147483647 w 25"/>
                <a:gd name="T37" fmla="*/ 2147483647 h 13562"/>
                <a:gd name="T38" fmla="*/ 2147483647 w 25"/>
                <a:gd name="T39" fmla="*/ 2147483647 h 13562"/>
                <a:gd name="T40" fmla="*/ 2147483647 w 25"/>
                <a:gd name="T41" fmla="*/ 2147483647 h 13562"/>
                <a:gd name="T42" fmla="*/ 2147483647 w 25"/>
                <a:gd name="T43" fmla="*/ 2147483647 h 13562"/>
                <a:gd name="T44" fmla="*/ 0 w 25"/>
                <a:gd name="T45" fmla="*/ 2147483647 h 13562"/>
                <a:gd name="T46" fmla="*/ 0 w 25"/>
                <a:gd name="T47" fmla="*/ 2147483647 h 13562"/>
                <a:gd name="T48" fmla="*/ 2147483647 w 25"/>
                <a:gd name="T49" fmla="*/ 2147483647 h 13562"/>
                <a:gd name="T50" fmla="*/ 2147483647 w 25"/>
                <a:gd name="T51" fmla="*/ 2147483647 h 13562"/>
                <a:gd name="T52" fmla="*/ 2147483647 w 25"/>
                <a:gd name="T53" fmla="*/ 2147483647 h 13562"/>
                <a:gd name="T54" fmla="*/ 2147483647 w 25"/>
                <a:gd name="T55" fmla="*/ 2147483647 h 13562"/>
                <a:gd name="T56" fmla="*/ 2147483647 w 25"/>
                <a:gd name="T57" fmla="*/ 2147483647 h 13562"/>
                <a:gd name="T58" fmla="*/ 0 w 25"/>
                <a:gd name="T59" fmla="*/ 2147483647 h 13562"/>
                <a:gd name="T60" fmla="*/ 0 w 25"/>
                <a:gd name="T61" fmla="*/ 2147483647 h 13562"/>
                <a:gd name="T62" fmla="*/ 2147483647 w 25"/>
                <a:gd name="T63" fmla="*/ 2147483647 h 13562"/>
                <a:gd name="T64" fmla="*/ 2147483647 w 25"/>
                <a:gd name="T65" fmla="*/ 2147483647 h 13562"/>
                <a:gd name="T66" fmla="*/ 2147483647 w 25"/>
                <a:gd name="T67" fmla="*/ 2147483647 h 13562"/>
                <a:gd name="T68" fmla="*/ 2147483647 w 25"/>
                <a:gd name="T69" fmla="*/ 2147483647 h 13562"/>
                <a:gd name="T70" fmla="*/ 2147483647 w 25"/>
                <a:gd name="T71" fmla="*/ 2147483647 h 13562"/>
                <a:gd name="T72" fmla="*/ 0 w 25"/>
                <a:gd name="T73" fmla="*/ 2147483647 h 13562"/>
                <a:gd name="T74" fmla="*/ 0 w 25"/>
                <a:gd name="T75" fmla="*/ 2147483647 h 13562"/>
                <a:gd name="T76" fmla="*/ 2147483647 w 25"/>
                <a:gd name="T77" fmla="*/ 2147483647 h 13562"/>
                <a:gd name="T78" fmla="*/ 2147483647 w 25"/>
                <a:gd name="T79" fmla="*/ 2147483647 h 13562"/>
                <a:gd name="T80" fmla="*/ 2147483647 w 25"/>
                <a:gd name="T81" fmla="*/ 2147483647 h 13562"/>
                <a:gd name="T82" fmla="*/ 2147483647 w 25"/>
                <a:gd name="T83" fmla="*/ 2147483647 h 13562"/>
                <a:gd name="T84" fmla="*/ 2147483647 w 25"/>
                <a:gd name="T85" fmla="*/ 2147483647 h 13562"/>
                <a:gd name="T86" fmla="*/ 0 w 25"/>
                <a:gd name="T87" fmla="*/ 2147483647 h 13562"/>
                <a:gd name="T88" fmla="*/ 0 w 25"/>
                <a:gd name="T89" fmla="*/ 2147483647 h 13562"/>
                <a:gd name="T90" fmla="*/ 2147483647 w 25"/>
                <a:gd name="T91" fmla="*/ 2147483647 h 13562"/>
                <a:gd name="T92" fmla="*/ 2147483647 w 25"/>
                <a:gd name="T93" fmla="*/ 2147483647 h 13562"/>
                <a:gd name="T94" fmla="*/ 2147483647 w 25"/>
                <a:gd name="T95" fmla="*/ 2147483647 h 13562"/>
                <a:gd name="T96" fmla="*/ 2147483647 w 25"/>
                <a:gd name="T97" fmla="*/ 2147483647 h 13562"/>
                <a:gd name="T98" fmla="*/ 2147483647 w 25"/>
                <a:gd name="T99" fmla="*/ 2147483647 h 13562"/>
                <a:gd name="T100" fmla="*/ 0 w 25"/>
                <a:gd name="T101" fmla="*/ 2147483647 h 13562"/>
                <a:gd name="T102" fmla="*/ 0 w 25"/>
                <a:gd name="T103" fmla="*/ 2147483647 h 13562"/>
                <a:gd name="T104" fmla="*/ 2147483647 w 25"/>
                <a:gd name="T105" fmla="*/ 2147483647 h 13562"/>
                <a:gd name="T106" fmla="*/ 2147483647 w 25"/>
                <a:gd name="T107" fmla="*/ 2147483647 h 13562"/>
                <a:gd name="T108" fmla="*/ 2147483647 w 25"/>
                <a:gd name="T109" fmla="*/ 2147483647 h 13562"/>
                <a:gd name="T110" fmla="*/ 2147483647 w 25"/>
                <a:gd name="T111" fmla="*/ 2147483647 h 13562"/>
                <a:gd name="T112" fmla="*/ 2147483647 w 25"/>
                <a:gd name="T113" fmla="*/ 2147483647 h 13562"/>
                <a:gd name="T114" fmla="*/ 0 w 25"/>
                <a:gd name="T115" fmla="*/ 2147483647 h 1356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5"/>
                <a:gd name="T175" fmla="*/ 0 h 13562"/>
                <a:gd name="T176" fmla="*/ 25 w 25"/>
                <a:gd name="T177" fmla="*/ 13562 h 1356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5" h="13562">
                  <a:moveTo>
                    <a:pt x="25" y="12"/>
                  </a:moveTo>
                  <a:lnTo>
                    <a:pt x="25" y="187"/>
                  </a:lnTo>
                  <a:cubicBezTo>
                    <a:pt x="25" y="194"/>
                    <a:pt x="19" y="200"/>
                    <a:pt x="12" y="200"/>
                  </a:cubicBezTo>
                  <a:cubicBezTo>
                    <a:pt x="6" y="200"/>
                    <a:pt x="0" y="194"/>
                    <a:pt x="0" y="187"/>
                  </a:cubicBezTo>
                  <a:lnTo>
                    <a:pt x="0" y="12"/>
                  </a:lnTo>
                  <a:cubicBezTo>
                    <a:pt x="0" y="5"/>
                    <a:pt x="6" y="0"/>
                    <a:pt x="12" y="0"/>
                  </a:cubicBezTo>
                  <a:cubicBezTo>
                    <a:pt x="19" y="0"/>
                    <a:pt x="25" y="5"/>
                    <a:pt x="25" y="12"/>
                  </a:cubicBezTo>
                  <a:close/>
                  <a:moveTo>
                    <a:pt x="25" y="287"/>
                  </a:moveTo>
                  <a:lnTo>
                    <a:pt x="25" y="462"/>
                  </a:lnTo>
                  <a:cubicBezTo>
                    <a:pt x="25" y="469"/>
                    <a:pt x="19" y="475"/>
                    <a:pt x="12" y="475"/>
                  </a:cubicBezTo>
                  <a:cubicBezTo>
                    <a:pt x="6" y="475"/>
                    <a:pt x="0" y="469"/>
                    <a:pt x="0" y="462"/>
                  </a:cubicBezTo>
                  <a:lnTo>
                    <a:pt x="0" y="287"/>
                  </a:lnTo>
                  <a:cubicBezTo>
                    <a:pt x="0" y="280"/>
                    <a:pt x="6" y="275"/>
                    <a:pt x="12" y="275"/>
                  </a:cubicBezTo>
                  <a:cubicBezTo>
                    <a:pt x="19" y="275"/>
                    <a:pt x="25" y="280"/>
                    <a:pt x="25" y="287"/>
                  </a:cubicBezTo>
                  <a:close/>
                  <a:moveTo>
                    <a:pt x="25" y="562"/>
                  </a:moveTo>
                  <a:lnTo>
                    <a:pt x="25" y="737"/>
                  </a:lnTo>
                  <a:cubicBezTo>
                    <a:pt x="25" y="744"/>
                    <a:pt x="19" y="750"/>
                    <a:pt x="12" y="750"/>
                  </a:cubicBezTo>
                  <a:cubicBezTo>
                    <a:pt x="6" y="750"/>
                    <a:pt x="0" y="744"/>
                    <a:pt x="0" y="737"/>
                  </a:cubicBezTo>
                  <a:lnTo>
                    <a:pt x="0" y="562"/>
                  </a:lnTo>
                  <a:cubicBezTo>
                    <a:pt x="0" y="555"/>
                    <a:pt x="6" y="550"/>
                    <a:pt x="12" y="550"/>
                  </a:cubicBezTo>
                  <a:cubicBezTo>
                    <a:pt x="19" y="550"/>
                    <a:pt x="25" y="555"/>
                    <a:pt x="25" y="562"/>
                  </a:cubicBezTo>
                  <a:close/>
                  <a:moveTo>
                    <a:pt x="25" y="837"/>
                  </a:moveTo>
                  <a:lnTo>
                    <a:pt x="25" y="1012"/>
                  </a:lnTo>
                  <a:cubicBezTo>
                    <a:pt x="25" y="1019"/>
                    <a:pt x="19" y="1025"/>
                    <a:pt x="12" y="1025"/>
                  </a:cubicBezTo>
                  <a:cubicBezTo>
                    <a:pt x="6" y="1025"/>
                    <a:pt x="0" y="1019"/>
                    <a:pt x="0" y="1012"/>
                  </a:cubicBezTo>
                  <a:lnTo>
                    <a:pt x="0" y="837"/>
                  </a:lnTo>
                  <a:cubicBezTo>
                    <a:pt x="0" y="830"/>
                    <a:pt x="6" y="825"/>
                    <a:pt x="12" y="825"/>
                  </a:cubicBezTo>
                  <a:cubicBezTo>
                    <a:pt x="19" y="825"/>
                    <a:pt x="25" y="830"/>
                    <a:pt x="25" y="837"/>
                  </a:cubicBezTo>
                  <a:close/>
                  <a:moveTo>
                    <a:pt x="25" y="1112"/>
                  </a:moveTo>
                  <a:lnTo>
                    <a:pt x="25" y="1287"/>
                  </a:lnTo>
                  <a:cubicBezTo>
                    <a:pt x="25" y="1294"/>
                    <a:pt x="19" y="1300"/>
                    <a:pt x="12" y="1300"/>
                  </a:cubicBezTo>
                  <a:cubicBezTo>
                    <a:pt x="6" y="1300"/>
                    <a:pt x="0" y="1294"/>
                    <a:pt x="0" y="1287"/>
                  </a:cubicBezTo>
                  <a:lnTo>
                    <a:pt x="0" y="1112"/>
                  </a:lnTo>
                  <a:cubicBezTo>
                    <a:pt x="0" y="1105"/>
                    <a:pt x="6" y="1100"/>
                    <a:pt x="12" y="1100"/>
                  </a:cubicBezTo>
                  <a:cubicBezTo>
                    <a:pt x="19" y="1100"/>
                    <a:pt x="25" y="1105"/>
                    <a:pt x="25" y="1112"/>
                  </a:cubicBezTo>
                  <a:close/>
                  <a:moveTo>
                    <a:pt x="25" y="1387"/>
                  </a:moveTo>
                  <a:lnTo>
                    <a:pt x="25" y="1562"/>
                  </a:lnTo>
                  <a:cubicBezTo>
                    <a:pt x="25" y="1569"/>
                    <a:pt x="19" y="1575"/>
                    <a:pt x="12" y="1575"/>
                  </a:cubicBezTo>
                  <a:cubicBezTo>
                    <a:pt x="6" y="1575"/>
                    <a:pt x="0" y="1569"/>
                    <a:pt x="0" y="1562"/>
                  </a:cubicBezTo>
                  <a:lnTo>
                    <a:pt x="0" y="1387"/>
                  </a:lnTo>
                  <a:cubicBezTo>
                    <a:pt x="0" y="1380"/>
                    <a:pt x="6" y="1375"/>
                    <a:pt x="12" y="1375"/>
                  </a:cubicBezTo>
                  <a:cubicBezTo>
                    <a:pt x="19" y="1375"/>
                    <a:pt x="25" y="1380"/>
                    <a:pt x="25" y="1387"/>
                  </a:cubicBezTo>
                  <a:close/>
                  <a:moveTo>
                    <a:pt x="25" y="1662"/>
                  </a:moveTo>
                  <a:lnTo>
                    <a:pt x="25" y="1837"/>
                  </a:lnTo>
                  <a:cubicBezTo>
                    <a:pt x="25" y="1844"/>
                    <a:pt x="19" y="1850"/>
                    <a:pt x="12" y="1850"/>
                  </a:cubicBezTo>
                  <a:cubicBezTo>
                    <a:pt x="6" y="1850"/>
                    <a:pt x="0" y="1844"/>
                    <a:pt x="0" y="1837"/>
                  </a:cubicBezTo>
                  <a:lnTo>
                    <a:pt x="0" y="1662"/>
                  </a:lnTo>
                  <a:cubicBezTo>
                    <a:pt x="0" y="1655"/>
                    <a:pt x="6" y="1650"/>
                    <a:pt x="12" y="1650"/>
                  </a:cubicBezTo>
                  <a:cubicBezTo>
                    <a:pt x="19" y="1650"/>
                    <a:pt x="25" y="1655"/>
                    <a:pt x="25" y="1662"/>
                  </a:cubicBezTo>
                  <a:close/>
                  <a:moveTo>
                    <a:pt x="25" y="1937"/>
                  </a:moveTo>
                  <a:lnTo>
                    <a:pt x="25" y="2112"/>
                  </a:lnTo>
                  <a:cubicBezTo>
                    <a:pt x="25" y="2119"/>
                    <a:pt x="19" y="2125"/>
                    <a:pt x="12" y="2125"/>
                  </a:cubicBezTo>
                  <a:cubicBezTo>
                    <a:pt x="6" y="2125"/>
                    <a:pt x="0" y="2119"/>
                    <a:pt x="0" y="2112"/>
                  </a:cubicBezTo>
                  <a:lnTo>
                    <a:pt x="0" y="1937"/>
                  </a:lnTo>
                  <a:cubicBezTo>
                    <a:pt x="0" y="1930"/>
                    <a:pt x="6" y="1925"/>
                    <a:pt x="12" y="1925"/>
                  </a:cubicBezTo>
                  <a:cubicBezTo>
                    <a:pt x="19" y="1925"/>
                    <a:pt x="25" y="1930"/>
                    <a:pt x="25" y="1937"/>
                  </a:cubicBezTo>
                  <a:close/>
                  <a:moveTo>
                    <a:pt x="25" y="2212"/>
                  </a:moveTo>
                  <a:lnTo>
                    <a:pt x="25" y="2387"/>
                  </a:lnTo>
                  <a:cubicBezTo>
                    <a:pt x="25" y="2394"/>
                    <a:pt x="19" y="2400"/>
                    <a:pt x="12" y="2400"/>
                  </a:cubicBezTo>
                  <a:cubicBezTo>
                    <a:pt x="6" y="2400"/>
                    <a:pt x="0" y="2394"/>
                    <a:pt x="0" y="2387"/>
                  </a:cubicBezTo>
                  <a:lnTo>
                    <a:pt x="0" y="2212"/>
                  </a:lnTo>
                  <a:cubicBezTo>
                    <a:pt x="0" y="2205"/>
                    <a:pt x="6" y="2200"/>
                    <a:pt x="12" y="2200"/>
                  </a:cubicBezTo>
                  <a:cubicBezTo>
                    <a:pt x="19" y="2200"/>
                    <a:pt x="25" y="2205"/>
                    <a:pt x="25" y="2212"/>
                  </a:cubicBezTo>
                  <a:close/>
                  <a:moveTo>
                    <a:pt x="25" y="2487"/>
                  </a:moveTo>
                  <a:lnTo>
                    <a:pt x="25" y="2662"/>
                  </a:lnTo>
                  <a:cubicBezTo>
                    <a:pt x="25" y="2669"/>
                    <a:pt x="19" y="2675"/>
                    <a:pt x="12" y="2675"/>
                  </a:cubicBezTo>
                  <a:cubicBezTo>
                    <a:pt x="6" y="2675"/>
                    <a:pt x="0" y="2669"/>
                    <a:pt x="0" y="2662"/>
                  </a:cubicBezTo>
                  <a:lnTo>
                    <a:pt x="0" y="2487"/>
                  </a:lnTo>
                  <a:cubicBezTo>
                    <a:pt x="0" y="2480"/>
                    <a:pt x="6" y="2475"/>
                    <a:pt x="12" y="2475"/>
                  </a:cubicBezTo>
                  <a:cubicBezTo>
                    <a:pt x="19" y="2475"/>
                    <a:pt x="25" y="2480"/>
                    <a:pt x="25" y="2487"/>
                  </a:cubicBezTo>
                  <a:close/>
                  <a:moveTo>
                    <a:pt x="25" y="2762"/>
                  </a:moveTo>
                  <a:lnTo>
                    <a:pt x="25" y="2937"/>
                  </a:lnTo>
                  <a:cubicBezTo>
                    <a:pt x="25" y="2944"/>
                    <a:pt x="19" y="2950"/>
                    <a:pt x="12" y="2950"/>
                  </a:cubicBezTo>
                  <a:cubicBezTo>
                    <a:pt x="6" y="2950"/>
                    <a:pt x="0" y="2944"/>
                    <a:pt x="0" y="2937"/>
                  </a:cubicBezTo>
                  <a:lnTo>
                    <a:pt x="0" y="2762"/>
                  </a:lnTo>
                  <a:cubicBezTo>
                    <a:pt x="0" y="2755"/>
                    <a:pt x="6" y="2750"/>
                    <a:pt x="12" y="2750"/>
                  </a:cubicBezTo>
                  <a:cubicBezTo>
                    <a:pt x="19" y="2750"/>
                    <a:pt x="25" y="2755"/>
                    <a:pt x="25" y="2762"/>
                  </a:cubicBezTo>
                  <a:close/>
                  <a:moveTo>
                    <a:pt x="25" y="3037"/>
                  </a:moveTo>
                  <a:lnTo>
                    <a:pt x="25" y="3212"/>
                  </a:lnTo>
                  <a:cubicBezTo>
                    <a:pt x="25" y="3219"/>
                    <a:pt x="19" y="3225"/>
                    <a:pt x="12" y="3225"/>
                  </a:cubicBezTo>
                  <a:cubicBezTo>
                    <a:pt x="6" y="3225"/>
                    <a:pt x="0" y="3219"/>
                    <a:pt x="0" y="3212"/>
                  </a:cubicBezTo>
                  <a:lnTo>
                    <a:pt x="0" y="3037"/>
                  </a:lnTo>
                  <a:cubicBezTo>
                    <a:pt x="0" y="3030"/>
                    <a:pt x="6" y="3025"/>
                    <a:pt x="12" y="3025"/>
                  </a:cubicBezTo>
                  <a:cubicBezTo>
                    <a:pt x="19" y="3025"/>
                    <a:pt x="25" y="3030"/>
                    <a:pt x="25" y="3037"/>
                  </a:cubicBezTo>
                  <a:close/>
                  <a:moveTo>
                    <a:pt x="25" y="3312"/>
                  </a:moveTo>
                  <a:lnTo>
                    <a:pt x="25" y="3487"/>
                  </a:lnTo>
                  <a:cubicBezTo>
                    <a:pt x="25" y="3494"/>
                    <a:pt x="19" y="3500"/>
                    <a:pt x="12" y="3500"/>
                  </a:cubicBezTo>
                  <a:cubicBezTo>
                    <a:pt x="6" y="3500"/>
                    <a:pt x="0" y="3494"/>
                    <a:pt x="0" y="3487"/>
                  </a:cubicBezTo>
                  <a:lnTo>
                    <a:pt x="0" y="3312"/>
                  </a:lnTo>
                  <a:cubicBezTo>
                    <a:pt x="0" y="3305"/>
                    <a:pt x="6" y="3300"/>
                    <a:pt x="12" y="3300"/>
                  </a:cubicBezTo>
                  <a:cubicBezTo>
                    <a:pt x="19" y="3300"/>
                    <a:pt x="25" y="3305"/>
                    <a:pt x="25" y="3312"/>
                  </a:cubicBezTo>
                  <a:close/>
                  <a:moveTo>
                    <a:pt x="25" y="3587"/>
                  </a:moveTo>
                  <a:lnTo>
                    <a:pt x="25" y="3762"/>
                  </a:lnTo>
                  <a:cubicBezTo>
                    <a:pt x="25" y="3769"/>
                    <a:pt x="19" y="3775"/>
                    <a:pt x="12" y="3775"/>
                  </a:cubicBezTo>
                  <a:cubicBezTo>
                    <a:pt x="6" y="3775"/>
                    <a:pt x="0" y="3769"/>
                    <a:pt x="0" y="3762"/>
                  </a:cubicBezTo>
                  <a:lnTo>
                    <a:pt x="0" y="3587"/>
                  </a:lnTo>
                  <a:cubicBezTo>
                    <a:pt x="0" y="3580"/>
                    <a:pt x="6" y="3575"/>
                    <a:pt x="12" y="3575"/>
                  </a:cubicBezTo>
                  <a:cubicBezTo>
                    <a:pt x="19" y="3575"/>
                    <a:pt x="25" y="3580"/>
                    <a:pt x="25" y="3587"/>
                  </a:cubicBezTo>
                  <a:close/>
                  <a:moveTo>
                    <a:pt x="25" y="3862"/>
                  </a:moveTo>
                  <a:lnTo>
                    <a:pt x="25" y="4037"/>
                  </a:lnTo>
                  <a:cubicBezTo>
                    <a:pt x="25" y="4044"/>
                    <a:pt x="19" y="4050"/>
                    <a:pt x="12" y="4050"/>
                  </a:cubicBezTo>
                  <a:cubicBezTo>
                    <a:pt x="6" y="4050"/>
                    <a:pt x="0" y="4044"/>
                    <a:pt x="0" y="4037"/>
                  </a:cubicBezTo>
                  <a:lnTo>
                    <a:pt x="0" y="3862"/>
                  </a:lnTo>
                  <a:cubicBezTo>
                    <a:pt x="0" y="3855"/>
                    <a:pt x="6" y="3850"/>
                    <a:pt x="12" y="3850"/>
                  </a:cubicBezTo>
                  <a:cubicBezTo>
                    <a:pt x="19" y="3850"/>
                    <a:pt x="25" y="3855"/>
                    <a:pt x="25" y="3862"/>
                  </a:cubicBezTo>
                  <a:close/>
                  <a:moveTo>
                    <a:pt x="25" y="4137"/>
                  </a:moveTo>
                  <a:lnTo>
                    <a:pt x="25" y="4312"/>
                  </a:lnTo>
                  <a:cubicBezTo>
                    <a:pt x="25" y="4319"/>
                    <a:pt x="19" y="4325"/>
                    <a:pt x="12" y="4325"/>
                  </a:cubicBezTo>
                  <a:cubicBezTo>
                    <a:pt x="6" y="4325"/>
                    <a:pt x="0" y="4319"/>
                    <a:pt x="0" y="4312"/>
                  </a:cubicBezTo>
                  <a:lnTo>
                    <a:pt x="0" y="4137"/>
                  </a:lnTo>
                  <a:cubicBezTo>
                    <a:pt x="0" y="4130"/>
                    <a:pt x="6" y="4125"/>
                    <a:pt x="12" y="4125"/>
                  </a:cubicBezTo>
                  <a:cubicBezTo>
                    <a:pt x="19" y="4125"/>
                    <a:pt x="25" y="4130"/>
                    <a:pt x="25" y="4137"/>
                  </a:cubicBezTo>
                  <a:close/>
                  <a:moveTo>
                    <a:pt x="25" y="4412"/>
                  </a:moveTo>
                  <a:lnTo>
                    <a:pt x="25" y="4587"/>
                  </a:lnTo>
                  <a:cubicBezTo>
                    <a:pt x="25" y="4594"/>
                    <a:pt x="19" y="4600"/>
                    <a:pt x="12" y="4600"/>
                  </a:cubicBezTo>
                  <a:cubicBezTo>
                    <a:pt x="6" y="4600"/>
                    <a:pt x="0" y="4594"/>
                    <a:pt x="0" y="4587"/>
                  </a:cubicBezTo>
                  <a:lnTo>
                    <a:pt x="0" y="4412"/>
                  </a:lnTo>
                  <a:cubicBezTo>
                    <a:pt x="0" y="4405"/>
                    <a:pt x="6" y="4400"/>
                    <a:pt x="12" y="4400"/>
                  </a:cubicBezTo>
                  <a:cubicBezTo>
                    <a:pt x="19" y="4400"/>
                    <a:pt x="25" y="4405"/>
                    <a:pt x="25" y="4412"/>
                  </a:cubicBezTo>
                  <a:close/>
                  <a:moveTo>
                    <a:pt x="25" y="4687"/>
                  </a:moveTo>
                  <a:lnTo>
                    <a:pt x="25" y="4862"/>
                  </a:lnTo>
                  <a:cubicBezTo>
                    <a:pt x="25" y="4869"/>
                    <a:pt x="19" y="4875"/>
                    <a:pt x="12" y="4875"/>
                  </a:cubicBezTo>
                  <a:cubicBezTo>
                    <a:pt x="6" y="4875"/>
                    <a:pt x="0" y="4869"/>
                    <a:pt x="0" y="4862"/>
                  </a:cubicBezTo>
                  <a:lnTo>
                    <a:pt x="0" y="4687"/>
                  </a:lnTo>
                  <a:cubicBezTo>
                    <a:pt x="0" y="4680"/>
                    <a:pt x="6" y="4675"/>
                    <a:pt x="12" y="4675"/>
                  </a:cubicBezTo>
                  <a:cubicBezTo>
                    <a:pt x="19" y="4675"/>
                    <a:pt x="25" y="4680"/>
                    <a:pt x="25" y="4687"/>
                  </a:cubicBezTo>
                  <a:close/>
                  <a:moveTo>
                    <a:pt x="25" y="4962"/>
                  </a:moveTo>
                  <a:lnTo>
                    <a:pt x="25" y="5137"/>
                  </a:lnTo>
                  <a:cubicBezTo>
                    <a:pt x="25" y="5144"/>
                    <a:pt x="19" y="5150"/>
                    <a:pt x="12" y="5150"/>
                  </a:cubicBezTo>
                  <a:cubicBezTo>
                    <a:pt x="6" y="5150"/>
                    <a:pt x="0" y="5144"/>
                    <a:pt x="0" y="5137"/>
                  </a:cubicBezTo>
                  <a:lnTo>
                    <a:pt x="0" y="4962"/>
                  </a:lnTo>
                  <a:cubicBezTo>
                    <a:pt x="0" y="4955"/>
                    <a:pt x="6" y="4950"/>
                    <a:pt x="12" y="4950"/>
                  </a:cubicBezTo>
                  <a:cubicBezTo>
                    <a:pt x="19" y="4950"/>
                    <a:pt x="25" y="4955"/>
                    <a:pt x="25" y="4962"/>
                  </a:cubicBezTo>
                  <a:close/>
                  <a:moveTo>
                    <a:pt x="25" y="5237"/>
                  </a:moveTo>
                  <a:lnTo>
                    <a:pt x="25" y="5412"/>
                  </a:lnTo>
                  <a:cubicBezTo>
                    <a:pt x="25" y="5419"/>
                    <a:pt x="19" y="5425"/>
                    <a:pt x="12" y="5425"/>
                  </a:cubicBezTo>
                  <a:cubicBezTo>
                    <a:pt x="6" y="5425"/>
                    <a:pt x="0" y="5419"/>
                    <a:pt x="0" y="5412"/>
                  </a:cubicBezTo>
                  <a:lnTo>
                    <a:pt x="0" y="5237"/>
                  </a:lnTo>
                  <a:cubicBezTo>
                    <a:pt x="0" y="5230"/>
                    <a:pt x="6" y="5225"/>
                    <a:pt x="12" y="5225"/>
                  </a:cubicBezTo>
                  <a:cubicBezTo>
                    <a:pt x="19" y="5225"/>
                    <a:pt x="25" y="5230"/>
                    <a:pt x="25" y="5237"/>
                  </a:cubicBezTo>
                  <a:close/>
                  <a:moveTo>
                    <a:pt x="25" y="5512"/>
                  </a:moveTo>
                  <a:lnTo>
                    <a:pt x="25" y="5687"/>
                  </a:lnTo>
                  <a:cubicBezTo>
                    <a:pt x="25" y="5694"/>
                    <a:pt x="19" y="5700"/>
                    <a:pt x="12" y="5700"/>
                  </a:cubicBezTo>
                  <a:cubicBezTo>
                    <a:pt x="6" y="5700"/>
                    <a:pt x="0" y="5694"/>
                    <a:pt x="0" y="5687"/>
                  </a:cubicBezTo>
                  <a:lnTo>
                    <a:pt x="0" y="5512"/>
                  </a:lnTo>
                  <a:cubicBezTo>
                    <a:pt x="0" y="5505"/>
                    <a:pt x="6" y="5500"/>
                    <a:pt x="12" y="5500"/>
                  </a:cubicBezTo>
                  <a:cubicBezTo>
                    <a:pt x="19" y="5500"/>
                    <a:pt x="25" y="5505"/>
                    <a:pt x="25" y="5512"/>
                  </a:cubicBezTo>
                  <a:close/>
                  <a:moveTo>
                    <a:pt x="25" y="5787"/>
                  </a:moveTo>
                  <a:lnTo>
                    <a:pt x="25" y="5962"/>
                  </a:lnTo>
                  <a:cubicBezTo>
                    <a:pt x="25" y="5969"/>
                    <a:pt x="19" y="5975"/>
                    <a:pt x="12" y="5975"/>
                  </a:cubicBezTo>
                  <a:cubicBezTo>
                    <a:pt x="6" y="5975"/>
                    <a:pt x="0" y="5969"/>
                    <a:pt x="0" y="5962"/>
                  </a:cubicBezTo>
                  <a:lnTo>
                    <a:pt x="0" y="5787"/>
                  </a:lnTo>
                  <a:cubicBezTo>
                    <a:pt x="0" y="5780"/>
                    <a:pt x="6" y="5775"/>
                    <a:pt x="12" y="5775"/>
                  </a:cubicBezTo>
                  <a:cubicBezTo>
                    <a:pt x="19" y="5775"/>
                    <a:pt x="25" y="5780"/>
                    <a:pt x="25" y="5787"/>
                  </a:cubicBezTo>
                  <a:close/>
                  <a:moveTo>
                    <a:pt x="25" y="6062"/>
                  </a:moveTo>
                  <a:lnTo>
                    <a:pt x="25" y="6237"/>
                  </a:lnTo>
                  <a:cubicBezTo>
                    <a:pt x="25" y="6244"/>
                    <a:pt x="19" y="6250"/>
                    <a:pt x="12" y="6250"/>
                  </a:cubicBezTo>
                  <a:cubicBezTo>
                    <a:pt x="6" y="6250"/>
                    <a:pt x="0" y="6244"/>
                    <a:pt x="0" y="6237"/>
                  </a:cubicBezTo>
                  <a:lnTo>
                    <a:pt x="0" y="6062"/>
                  </a:lnTo>
                  <a:cubicBezTo>
                    <a:pt x="0" y="6055"/>
                    <a:pt x="6" y="6050"/>
                    <a:pt x="12" y="6050"/>
                  </a:cubicBezTo>
                  <a:cubicBezTo>
                    <a:pt x="19" y="6050"/>
                    <a:pt x="25" y="6055"/>
                    <a:pt x="25" y="6062"/>
                  </a:cubicBezTo>
                  <a:close/>
                  <a:moveTo>
                    <a:pt x="25" y="6337"/>
                  </a:moveTo>
                  <a:lnTo>
                    <a:pt x="25" y="6512"/>
                  </a:lnTo>
                  <a:cubicBezTo>
                    <a:pt x="25" y="6519"/>
                    <a:pt x="19" y="6525"/>
                    <a:pt x="12" y="6525"/>
                  </a:cubicBezTo>
                  <a:cubicBezTo>
                    <a:pt x="6" y="6525"/>
                    <a:pt x="0" y="6519"/>
                    <a:pt x="0" y="6512"/>
                  </a:cubicBezTo>
                  <a:lnTo>
                    <a:pt x="0" y="6337"/>
                  </a:lnTo>
                  <a:cubicBezTo>
                    <a:pt x="0" y="6330"/>
                    <a:pt x="6" y="6325"/>
                    <a:pt x="12" y="6325"/>
                  </a:cubicBezTo>
                  <a:cubicBezTo>
                    <a:pt x="19" y="6325"/>
                    <a:pt x="25" y="6330"/>
                    <a:pt x="25" y="6337"/>
                  </a:cubicBezTo>
                  <a:close/>
                  <a:moveTo>
                    <a:pt x="25" y="6612"/>
                  </a:moveTo>
                  <a:lnTo>
                    <a:pt x="25" y="6787"/>
                  </a:lnTo>
                  <a:cubicBezTo>
                    <a:pt x="25" y="6794"/>
                    <a:pt x="19" y="6800"/>
                    <a:pt x="12" y="6800"/>
                  </a:cubicBezTo>
                  <a:cubicBezTo>
                    <a:pt x="6" y="6800"/>
                    <a:pt x="0" y="6794"/>
                    <a:pt x="0" y="6787"/>
                  </a:cubicBezTo>
                  <a:lnTo>
                    <a:pt x="0" y="6612"/>
                  </a:lnTo>
                  <a:cubicBezTo>
                    <a:pt x="0" y="6605"/>
                    <a:pt x="6" y="6600"/>
                    <a:pt x="12" y="6600"/>
                  </a:cubicBezTo>
                  <a:cubicBezTo>
                    <a:pt x="19" y="6600"/>
                    <a:pt x="25" y="6605"/>
                    <a:pt x="25" y="6612"/>
                  </a:cubicBezTo>
                  <a:close/>
                  <a:moveTo>
                    <a:pt x="25" y="6887"/>
                  </a:moveTo>
                  <a:lnTo>
                    <a:pt x="25" y="7062"/>
                  </a:lnTo>
                  <a:cubicBezTo>
                    <a:pt x="25" y="7069"/>
                    <a:pt x="19" y="7075"/>
                    <a:pt x="12" y="7075"/>
                  </a:cubicBezTo>
                  <a:cubicBezTo>
                    <a:pt x="6" y="7075"/>
                    <a:pt x="0" y="7069"/>
                    <a:pt x="0" y="7062"/>
                  </a:cubicBezTo>
                  <a:lnTo>
                    <a:pt x="0" y="6887"/>
                  </a:lnTo>
                  <a:cubicBezTo>
                    <a:pt x="0" y="6880"/>
                    <a:pt x="6" y="6875"/>
                    <a:pt x="12" y="6875"/>
                  </a:cubicBezTo>
                  <a:cubicBezTo>
                    <a:pt x="19" y="6875"/>
                    <a:pt x="25" y="6880"/>
                    <a:pt x="25" y="6887"/>
                  </a:cubicBezTo>
                  <a:close/>
                  <a:moveTo>
                    <a:pt x="25" y="7162"/>
                  </a:moveTo>
                  <a:lnTo>
                    <a:pt x="25" y="7337"/>
                  </a:lnTo>
                  <a:cubicBezTo>
                    <a:pt x="25" y="7344"/>
                    <a:pt x="19" y="7350"/>
                    <a:pt x="12" y="7350"/>
                  </a:cubicBezTo>
                  <a:cubicBezTo>
                    <a:pt x="6" y="7350"/>
                    <a:pt x="0" y="7344"/>
                    <a:pt x="0" y="7337"/>
                  </a:cubicBezTo>
                  <a:lnTo>
                    <a:pt x="0" y="7162"/>
                  </a:lnTo>
                  <a:cubicBezTo>
                    <a:pt x="0" y="7155"/>
                    <a:pt x="6" y="7150"/>
                    <a:pt x="12" y="7150"/>
                  </a:cubicBezTo>
                  <a:cubicBezTo>
                    <a:pt x="19" y="7150"/>
                    <a:pt x="25" y="7155"/>
                    <a:pt x="25" y="7162"/>
                  </a:cubicBezTo>
                  <a:close/>
                  <a:moveTo>
                    <a:pt x="25" y="7437"/>
                  </a:moveTo>
                  <a:lnTo>
                    <a:pt x="25" y="7612"/>
                  </a:lnTo>
                  <a:cubicBezTo>
                    <a:pt x="25" y="7619"/>
                    <a:pt x="19" y="7625"/>
                    <a:pt x="12" y="7625"/>
                  </a:cubicBezTo>
                  <a:cubicBezTo>
                    <a:pt x="6" y="7625"/>
                    <a:pt x="0" y="7619"/>
                    <a:pt x="0" y="7612"/>
                  </a:cubicBezTo>
                  <a:lnTo>
                    <a:pt x="0" y="7437"/>
                  </a:lnTo>
                  <a:cubicBezTo>
                    <a:pt x="0" y="7430"/>
                    <a:pt x="6" y="7425"/>
                    <a:pt x="12" y="7425"/>
                  </a:cubicBezTo>
                  <a:cubicBezTo>
                    <a:pt x="19" y="7425"/>
                    <a:pt x="25" y="7430"/>
                    <a:pt x="25" y="7437"/>
                  </a:cubicBezTo>
                  <a:close/>
                  <a:moveTo>
                    <a:pt x="25" y="7712"/>
                  </a:moveTo>
                  <a:lnTo>
                    <a:pt x="25" y="7887"/>
                  </a:lnTo>
                  <a:cubicBezTo>
                    <a:pt x="25" y="7894"/>
                    <a:pt x="19" y="7900"/>
                    <a:pt x="12" y="7900"/>
                  </a:cubicBezTo>
                  <a:cubicBezTo>
                    <a:pt x="6" y="7900"/>
                    <a:pt x="0" y="7894"/>
                    <a:pt x="0" y="7887"/>
                  </a:cubicBezTo>
                  <a:lnTo>
                    <a:pt x="0" y="7712"/>
                  </a:lnTo>
                  <a:cubicBezTo>
                    <a:pt x="0" y="7705"/>
                    <a:pt x="6" y="7700"/>
                    <a:pt x="12" y="7700"/>
                  </a:cubicBezTo>
                  <a:cubicBezTo>
                    <a:pt x="19" y="7700"/>
                    <a:pt x="25" y="7705"/>
                    <a:pt x="25" y="7712"/>
                  </a:cubicBezTo>
                  <a:close/>
                  <a:moveTo>
                    <a:pt x="25" y="7987"/>
                  </a:moveTo>
                  <a:lnTo>
                    <a:pt x="25" y="8162"/>
                  </a:lnTo>
                  <a:cubicBezTo>
                    <a:pt x="25" y="8169"/>
                    <a:pt x="19" y="8175"/>
                    <a:pt x="12" y="8175"/>
                  </a:cubicBezTo>
                  <a:cubicBezTo>
                    <a:pt x="6" y="8175"/>
                    <a:pt x="0" y="8169"/>
                    <a:pt x="0" y="8162"/>
                  </a:cubicBezTo>
                  <a:lnTo>
                    <a:pt x="0" y="7987"/>
                  </a:lnTo>
                  <a:cubicBezTo>
                    <a:pt x="0" y="7980"/>
                    <a:pt x="6" y="7975"/>
                    <a:pt x="12" y="7975"/>
                  </a:cubicBezTo>
                  <a:cubicBezTo>
                    <a:pt x="19" y="7975"/>
                    <a:pt x="25" y="7980"/>
                    <a:pt x="25" y="7987"/>
                  </a:cubicBezTo>
                  <a:close/>
                  <a:moveTo>
                    <a:pt x="25" y="8262"/>
                  </a:moveTo>
                  <a:lnTo>
                    <a:pt x="25" y="8437"/>
                  </a:lnTo>
                  <a:cubicBezTo>
                    <a:pt x="25" y="8444"/>
                    <a:pt x="19" y="8450"/>
                    <a:pt x="12" y="8450"/>
                  </a:cubicBezTo>
                  <a:cubicBezTo>
                    <a:pt x="6" y="8450"/>
                    <a:pt x="0" y="8444"/>
                    <a:pt x="0" y="8437"/>
                  </a:cubicBezTo>
                  <a:lnTo>
                    <a:pt x="0" y="8262"/>
                  </a:lnTo>
                  <a:cubicBezTo>
                    <a:pt x="0" y="8255"/>
                    <a:pt x="6" y="8250"/>
                    <a:pt x="12" y="8250"/>
                  </a:cubicBezTo>
                  <a:cubicBezTo>
                    <a:pt x="19" y="8250"/>
                    <a:pt x="25" y="8255"/>
                    <a:pt x="25" y="8262"/>
                  </a:cubicBezTo>
                  <a:close/>
                  <a:moveTo>
                    <a:pt x="25" y="8537"/>
                  </a:moveTo>
                  <a:lnTo>
                    <a:pt x="25" y="8712"/>
                  </a:lnTo>
                  <a:cubicBezTo>
                    <a:pt x="25" y="8719"/>
                    <a:pt x="19" y="8725"/>
                    <a:pt x="12" y="8725"/>
                  </a:cubicBezTo>
                  <a:cubicBezTo>
                    <a:pt x="6" y="8725"/>
                    <a:pt x="0" y="8719"/>
                    <a:pt x="0" y="8712"/>
                  </a:cubicBezTo>
                  <a:lnTo>
                    <a:pt x="0" y="8537"/>
                  </a:lnTo>
                  <a:cubicBezTo>
                    <a:pt x="0" y="8530"/>
                    <a:pt x="6" y="8525"/>
                    <a:pt x="12" y="8525"/>
                  </a:cubicBezTo>
                  <a:cubicBezTo>
                    <a:pt x="19" y="8525"/>
                    <a:pt x="25" y="8530"/>
                    <a:pt x="25" y="8537"/>
                  </a:cubicBezTo>
                  <a:close/>
                  <a:moveTo>
                    <a:pt x="25" y="8812"/>
                  </a:moveTo>
                  <a:lnTo>
                    <a:pt x="25" y="8987"/>
                  </a:lnTo>
                  <a:cubicBezTo>
                    <a:pt x="25" y="8994"/>
                    <a:pt x="19" y="9000"/>
                    <a:pt x="12" y="9000"/>
                  </a:cubicBezTo>
                  <a:cubicBezTo>
                    <a:pt x="6" y="9000"/>
                    <a:pt x="0" y="8994"/>
                    <a:pt x="0" y="8987"/>
                  </a:cubicBezTo>
                  <a:lnTo>
                    <a:pt x="0" y="8812"/>
                  </a:lnTo>
                  <a:cubicBezTo>
                    <a:pt x="0" y="8805"/>
                    <a:pt x="6" y="8800"/>
                    <a:pt x="12" y="8800"/>
                  </a:cubicBezTo>
                  <a:cubicBezTo>
                    <a:pt x="19" y="8800"/>
                    <a:pt x="25" y="8805"/>
                    <a:pt x="25" y="8812"/>
                  </a:cubicBezTo>
                  <a:close/>
                  <a:moveTo>
                    <a:pt x="25" y="9087"/>
                  </a:moveTo>
                  <a:lnTo>
                    <a:pt x="25" y="9262"/>
                  </a:lnTo>
                  <a:cubicBezTo>
                    <a:pt x="25" y="9269"/>
                    <a:pt x="19" y="9275"/>
                    <a:pt x="12" y="9275"/>
                  </a:cubicBezTo>
                  <a:cubicBezTo>
                    <a:pt x="6" y="9275"/>
                    <a:pt x="0" y="9269"/>
                    <a:pt x="0" y="9262"/>
                  </a:cubicBezTo>
                  <a:lnTo>
                    <a:pt x="0" y="9087"/>
                  </a:lnTo>
                  <a:cubicBezTo>
                    <a:pt x="0" y="9080"/>
                    <a:pt x="6" y="9075"/>
                    <a:pt x="12" y="9075"/>
                  </a:cubicBezTo>
                  <a:cubicBezTo>
                    <a:pt x="19" y="9075"/>
                    <a:pt x="25" y="9080"/>
                    <a:pt x="25" y="9087"/>
                  </a:cubicBezTo>
                  <a:close/>
                  <a:moveTo>
                    <a:pt x="25" y="9362"/>
                  </a:moveTo>
                  <a:lnTo>
                    <a:pt x="25" y="9537"/>
                  </a:lnTo>
                  <a:cubicBezTo>
                    <a:pt x="25" y="9544"/>
                    <a:pt x="19" y="9550"/>
                    <a:pt x="12" y="9550"/>
                  </a:cubicBezTo>
                  <a:cubicBezTo>
                    <a:pt x="6" y="9550"/>
                    <a:pt x="0" y="9544"/>
                    <a:pt x="0" y="9537"/>
                  </a:cubicBezTo>
                  <a:lnTo>
                    <a:pt x="0" y="9362"/>
                  </a:lnTo>
                  <a:cubicBezTo>
                    <a:pt x="0" y="9355"/>
                    <a:pt x="6" y="9350"/>
                    <a:pt x="12" y="9350"/>
                  </a:cubicBezTo>
                  <a:cubicBezTo>
                    <a:pt x="19" y="9350"/>
                    <a:pt x="25" y="9355"/>
                    <a:pt x="25" y="9362"/>
                  </a:cubicBezTo>
                  <a:close/>
                  <a:moveTo>
                    <a:pt x="25" y="9637"/>
                  </a:moveTo>
                  <a:lnTo>
                    <a:pt x="25" y="9812"/>
                  </a:lnTo>
                  <a:cubicBezTo>
                    <a:pt x="25" y="9819"/>
                    <a:pt x="19" y="9825"/>
                    <a:pt x="12" y="9825"/>
                  </a:cubicBezTo>
                  <a:cubicBezTo>
                    <a:pt x="6" y="9825"/>
                    <a:pt x="0" y="9819"/>
                    <a:pt x="0" y="9812"/>
                  </a:cubicBezTo>
                  <a:lnTo>
                    <a:pt x="0" y="9637"/>
                  </a:lnTo>
                  <a:cubicBezTo>
                    <a:pt x="0" y="9630"/>
                    <a:pt x="6" y="9625"/>
                    <a:pt x="12" y="9625"/>
                  </a:cubicBezTo>
                  <a:cubicBezTo>
                    <a:pt x="19" y="9625"/>
                    <a:pt x="25" y="9630"/>
                    <a:pt x="25" y="9637"/>
                  </a:cubicBezTo>
                  <a:close/>
                  <a:moveTo>
                    <a:pt x="25" y="9912"/>
                  </a:moveTo>
                  <a:lnTo>
                    <a:pt x="25" y="10087"/>
                  </a:lnTo>
                  <a:cubicBezTo>
                    <a:pt x="25" y="10094"/>
                    <a:pt x="19" y="10100"/>
                    <a:pt x="12" y="10100"/>
                  </a:cubicBezTo>
                  <a:cubicBezTo>
                    <a:pt x="6" y="10100"/>
                    <a:pt x="0" y="10094"/>
                    <a:pt x="0" y="10087"/>
                  </a:cubicBezTo>
                  <a:lnTo>
                    <a:pt x="0" y="9912"/>
                  </a:lnTo>
                  <a:cubicBezTo>
                    <a:pt x="0" y="9905"/>
                    <a:pt x="6" y="9900"/>
                    <a:pt x="12" y="9900"/>
                  </a:cubicBezTo>
                  <a:cubicBezTo>
                    <a:pt x="19" y="9900"/>
                    <a:pt x="25" y="9905"/>
                    <a:pt x="25" y="9912"/>
                  </a:cubicBezTo>
                  <a:close/>
                  <a:moveTo>
                    <a:pt x="25" y="10187"/>
                  </a:moveTo>
                  <a:lnTo>
                    <a:pt x="25" y="10362"/>
                  </a:lnTo>
                  <a:cubicBezTo>
                    <a:pt x="25" y="10369"/>
                    <a:pt x="19" y="10375"/>
                    <a:pt x="12" y="10375"/>
                  </a:cubicBezTo>
                  <a:cubicBezTo>
                    <a:pt x="6" y="10375"/>
                    <a:pt x="0" y="10369"/>
                    <a:pt x="0" y="10362"/>
                  </a:cubicBezTo>
                  <a:lnTo>
                    <a:pt x="0" y="10187"/>
                  </a:lnTo>
                  <a:cubicBezTo>
                    <a:pt x="0" y="10180"/>
                    <a:pt x="6" y="10175"/>
                    <a:pt x="12" y="10175"/>
                  </a:cubicBezTo>
                  <a:cubicBezTo>
                    <a:pt x="19" y="10175"/>
                    <a:pt x="25" y="10180"/>
                    <a:pt x="25" y="10187"/>
                  </a:cubicBezTo>
                  <a:close/>
                  <a:moveTo>
                    <a:pt x="25" y="10462"/>
                  </a:moveTo>
                  <a:lnTo>
                    <a:pt x="25" y="10637"/>
                  </a:lnTo>
                  <a:cubicBezTo>
                    <a:pt x="25" y="10644"/>
                    <a:pt x="19" y="10650"/>
                    <a:pt x="12" y="10650"/>
                  </a:cubicBezTo>
                  <a:cubicBezTo>
                    <a:pt x="6" y="10650"/>
                    <a:pt x="0" y="10644"/>
                    <a:pt x="0" y="10637"/>
                  </a:cubicBezTo>
                  <a:lnTo>
                    <a:pt x="0" y="10462"/>
                  </a:lnTo>
                  <a:cubicBezTo>
                    <a:pt x="0" y="10455"/>
                    <a:pt x="6" y="10450"/>
                    <a:pt x="12" y="10450"/>
                  </a:cubicBezTo>
                  <a:cubicBezTo>
                    <a:pt x="19" y="10450"/>
                    <a:pt x="25" y="10455"/>
                    <a:pt x="25" y="10462"/>
                  </a:cubicBezTo>
                  <a:close/>
                  <a:moveTo>
                    <a:pt x="25" y="10737"/>
                  </a:moveTo>
                  <a:lnTo>
                    <a:pt x="25" y="10912"/>
                  </a:lnTo>
                  <a:cubicBezTo>
                    <a:pt x="25" y="10919"/>
                    <a:pt x="19" y="10925"/>
                    <a:pt x="12" y="10925"/>
                  </a:cubicBezTo>
                  <a:cubicBezTo>
                    <a:pt x="6" y="10925"/>
                    <a:pt x="0" y="10919"/>
                    <a:pt x="0" y="10912"/>
                  </a:cubicBezTo>
                  <a:lnTo>
                    <a:pt x="0" y="10737"/>
                  </a:lnTo>
                  <a:cubicBezTo>
                    <a:pt x="0" y="10730"/>
                    <a:pt x="6" y="10725"/>
                    <a:pt x="12" y="10725"/>
                  </a:cubicBezTo>
                  <a:cubicBezTo>
                    <a:pt x="19" y="10725"/>
                    <a:pt x="25" y="10730"/>
                    <a:pt x="25" y="10737"/>
                  </a:cubicBezTo>
                  <a:close/>
                  <a:moveTo>
                    <a:pt x="25" y="11012"/>
                  </a:moveTo>
                  <a:lnTo>
                    <a:pt x="25" y="11187"/>
                  </a:lnTo>
                  <a:cubicBezTo>
                    <a:pt x="25" y="11194"/>
                    <a:pt x="19" y="11200"/>
                    <a:pt x="12" y="11200"/>
                  </a:cubicBezTo>
                  <a:cubicBezTo>
                    <a:pt x="6" y="11200"/>
                    <a:pt x="0" y="11194"/>
                    <a:pt x="0" y="11187"/>
                  </a:cubicBezTo>
                  <a:lnTo>
                    <a:pt x="0" y="11012"/>
                  </a:lnTo>
                  <a:cubicBezTo>
                    <a:pt x="0" y="11005"/>
                    <a:pt x="6" y="11000"/>
                    <a:pt x="12" y="11000"/>
                  </a:cubicBezTo>
                  <a:cubicBezTo>
                    <a:pt x="19" y="11000"/>
                    <a:pt x="25" y="11005"/>
                    <a:pt x="25" y="11012"/>
                  </a:cubicBezTo>
                  <a:close/>
                  <a:moveTo>
                    <a:pt x="25" y="11287"/>
                  </a:moveTo>
                  <a:lnTo>
                    <a:pt x="25" y="11462"/>
                  </a:lnTo>
                  <a:cubicBezTo>
                    <a:pt x="25" y="11469"/>
                    <a:pt x="19" y="11475"/>
                    <a:pt x="12" y="11475"/>
                  </a:cubicBezTo>
                  <a:cubicBezTo>
                    <a:pt x="6" y="11475"/>
                    <a:pt x="0" y="11469"/>
                    <a:pt x="0" y="11462"/>
                  </a:cubicBezTo>
                  <a:lnTo>
                    <a:pt x="0" y="11287"/>
                  </a:lnTo>
                  <a:cubicBezTo>
                    <a:pt x="0" y="11280"/>
                    <a:pt x="6" y="11275"/>
                    <a:pt x="12" y="11275"/>
                  </a:cubicBezTo>
                  <a:cubicBezTo>
                    <a:pt x="19" y="11275"/>
                    <a:pt x="25" y="11280"/>
                    <a:pt x="25" y="11287"/>
                  </a:cubicBezTo>
                  <a:close/>
                  <a:moveTo>
                    <a:pt x="25" y="11562"/>
                  </a:moveTo>
                  <a:lnTo>
                    <a:pt x="25" y="11737"/>
                  </a:lnTo>
                  <a:cubicBezTo>
                    <a:pt x="25" y="11744"/>
                    <a:pt x="19" y="11750"/>
                    <a:pt x="12" y="11750"/>
                  </a:cubicBezTo>
                  <a:cubicBezTo>
                    <a:pt x="6" y="11750"/>
                    <a:pt x="0" y="11744"/>
                    <a:pt x="0" y="11737"/>
                  </a:cubicBezTo>
                  <a:lnTo>
                    <a:pt x="0" y="11562"/>
                  </a:lnTo>
                  <a:cubicBezTo>
                    <a:pt x="0" y="11555"/>
                    <a:pt x="6" y="11550"/>
                    <a:pt x="12" y="11550"/>
                  </a:cubicBezTo>
                  <a:cubicBezTo>
                    <a:pt x="19" y="11550"/>
                    <a:pt x="25" y="11555"/>
                    <a:pt x="25" y="11562"/>
                  </a:cubicBezTo>
                  <a:close/>
                  <a:moveTo>
                    <a:pt x="25" y="11837"/>
                  </a:moveTo>
                  <a:lnTo>
                    <a:pt x="25" y="12012"/>
                  </a:lnTo>
                  <a:cubicBezTo>
                    <a:pt x="25" y="12019"/>
                    <a:pt x="19" y="12025"/>
                    <a:pt x="12" y="12025"/>
                  </a:cubicBezTo>
                  <a:cubicBezTo>
                    <a:pt x="6" y="12025"/>
                    <a:pt x="0" y="12019"/>
                    <a:pt x="0" y="12012"/>
                  </a:cubicBezTo>
                  <a:lnTo>
                    <a:pt x="0" y="11837"/>
                  </a:lnTo>
                  <a:cubicBezTo>
                    <a:pt x="0" y="11830"/>
                    <a:pt x="6" y="11825"/>
                    <a:pt x="12" y="11825"/>
                  </a:cubicBezTo>
                  <a:cubicBezTo>
                    <a:pt x="19" y="11825"/>
                    <a:pt x="25" y="11830"/>
                    <a:pt x="25" y="11837"/>
                  </a:cubicBezTo>
                  <a:close/>
                  <a:moveTo>
                    <a:pt x="25" y="12112"/>
                  </a:moveTo>
                  <a:lnTo>
                    <a:pt x="25" y="12287"/>
                  </a:lnTo>
                  <a:cubicBezTo>
                    <a:pt x="25" y="12294"/>
                    <a:pt x="19" y="12300"/>
                    <a:pt x="12" y="12300"/>
                  </a:cubicBezTo>
                  <a:cubicBezTo>
                    <a:pt x="6" y="12300"/>
                    <a:pt x="0" y="12294"/>
                    <a:pt x="0" y="12287"/>
                  </a:cubicBezTo>
                  <a:lnTo>
                    <a:pt x="0" y="12112"/>
                  </a:lnTo>
                  <a:cubicBezTo>
                    <a:pt x="0" y="12105"/>
                    <a:pt x="6" y="12100"/>
                    <a:pt x="12" y="12100"/>
                  </a:cubicBezTo>
                  <a:cubicBezTo>
                    <a:pt x="19" y="12100"/>
                    <a:pt x="25" y="12105"/>
                    <a:pt x="25" y="12112"/>
                  </a:cubicBezTo>
                  <a:close/>
                  <a:moveTo>
                    <a:pt x="25" y="12387"/>
                  </a:moveTo>
                  <a:lnTo>
                    <a:pt x="25" y="12562"/>
                  </a:lnTo>
                  <a:cubicBezTo>
                    <a:pt x="25" y="12569"/>
                    <a:pt x="19" y="12575"/>
                    <a:pt x="12" y="12575"/>
                  </a:cubicBezTo>
                  <a:cubicBezTo>
                    <a:pt x="6" y="12575"/>
                    <a:pt x="0" y="12569"/>
                    <a:pt x="0" y="12562"/>
                  </a:cubicBezTo>
                  <a:lnTo>
                    <a:pt x="0" y="12387"/>
                  </a:lnTo>
                  <a:cubicBezTo>
                    <a:pt x="0" y="12380"/>
                    <a:pt x="6" y="12375"/>
                    <a:pt x="12" y="12375"/>
                  </a:cubicBezTo>
                  <a:cubicBezTo>
                    <a:pt x="19" y="12375"/>
                    <a:pt x="25" y="12380"/>
                    <a:pt x="25" y="12387"/>
                  </a:cubicBezTo>
                  <a:close/>
                  <a:moveTo>
                    <a:pt x="25" y="12662"/>
                  </a:moveTo>
                  <a:lnTo>
                    <a:pt x="25" y="12837"/>
                  </a:lnTo>
                  <a:cubicBezTo>
                    <a:pt x="25" y="12844"/>
                    <a:pt x="19" y="12850"/>
                    <a:pt x="12" y="12850"/>
                  </a:cubicBezTo>
                  <a:cubicBezTo>
                    <a:pt x="6" y="12850"/>
                    <a:pt x="0" y="12844"/>
                    <a:pt x="0" y="12837"/>
                  </a:cubicBezTo>
                  <a:lnTo>
                    <a:pt x="0" y="12662"/>
                  </a:lnTo>
                  <a:cubicBezTo>
                    <a:pt x="0" y="12655"/>
                    <a:pt x="6" y="12650"/>
                    <a:pt x="12" y="12650"/>
                  </a:cubicBezTo>
                  <a:cubicBezTo>
                    <a:pt x="19" y="12650"/>
                    <a:pt x="25" y="12655"/>
                    <a:pt x="25" y="12662"/>
                  </a:cubicBezTo>
                  <a:close/>
                  <a:moveTo>
                    <a:pt x="25" y="12937"/>
                  </a:moveTo>
                  <a:lnTo>
                    <a:pt x="25" y="13112"/>
                  </a:lnTo>
                  <a:cubicBezTo>
                    <a:pt x="25" y="13119"/>
                    <a:pt x="19" y="13125"/>
                    <a:pt x="12" y="13125"/>
                  </a:cubicBezTo>
                  <a:cubicBezTo>
                    <a:pt x="6" y="13125"/>
                    <a:pt x="0" y="13119"/>
                    <a:pt x="0" y="13112"/>
                  </a:cubicBezTo>
                  <a:lnTo>
                    <a:pt x="0" y="12937"/>
                  </a:lnTo>
                  <a:cubicBezTo>
                    <a:pt x="0" y="12930"/>
                    <a:pt x="6" y="12925"/>
                    <a:pt x="12" y="12925"/>
                  </a:cubicBezTo>
                  <a:cubicBezTo>
                    <a:pt x="19" y="12925"/>
                    <a:pt x="25" y="12930"/>
                    <a:pt x="25" y="12937"/>
                  </a:cubicBezTo>
                  <a:close/>
                  <a:moveTo>
                    <a:pt x="25" y="13212"/>
                  </a:moveTo>
                  <a:lnTo>
                    <a:pt x="25" y="13387"/>
                  </a:lnTo>
                  <a:cubicBezTo>
                    <a:pt x="25" y="13394"/>
                    <a:pt x="19" y="13400"/>
                    <a:pt x="12" y="13400"/>
                  </a:cubicBezTo>
                  <a:cubicBezTo>
                    <a:pt x="6" y="13400"/>
                    <a:pt x="0" y="13394"/>
                    <a:pt x="0" y="13387"/>
                  </a:cubicBezTo>
                  <a:lnTo>
                    <a:pt x="0" y="13212"/>
                  </a:lnTo>
                  <a:cubicBezTo>
                    <a:pt x="0" y="13205"/>
                    <a:pt x="6" y="13200"/>
                    <a:pt x="12" y="13200"/>
                  </a:cubicBezTo>
                  <a:cubicBezTo>
                    <a:pt x="19" y="13200"/>
                    <a:pt x="25" y="13205"/>
                    <a:pt x="25" y="13212"/>
                  </a:cubicBezTo>
                  <a:close/>
                  <a:moveTo>
                    <a:pt x="25" y="13487"/>
                  </a:moveTo>
                  <a:lnTo>
                    <a:pt x="25" y="13550"/>
                  </a:lnTo>
                  <a:cubicBezTo>
                    <a:pt x="25" y="13557"/>
                    <a:pt x="19" y="13562"/>
                    <a:pt x="12" y="13562"/>
                  </a:cubicBezTo>
                  <a:cubicBezTo>
                    <a:pt x="6" y="13562"/>
                    <a:pt x="0" y="13557"/>
                    <a:pt x="0" y="13550"/>
                  </a:cubicBezTo>
                  <a:lnTo>
                    <a:pt x="0" y="13487"/>
                  </a:lnTo>
                  <a:cubicBezTo>
                    <a:pt x="0" y="13480"/>
                    <a:pt x="6" y="13475"/>
                    <a:pt x="12" y="13475"/>
                  </a:cubicBezTo>
                  <a:cubicBezTo>
                    <a:pt x="19" y="13475"/>
                    <a:pt x="25" y="13480"/>
                    <a:pt x="25" y="13487"/>
                  </a:cubicBezTo>
                  <a:close/>
                </a:path>
              </a:pathLst>
            </a:custGeom>
            <a:solidFill>
              <a:srgbClr val="DDDDDD"/>
            </a:solidFill>
            <a:ln w="3175" cap="flat">
              <a:solidFill>
                <a:srgbClr val="DDDDDD"/>
              </a:solidFill>
              <a:prstDash val="solid"/>
              <a:bevel/>
              <a:headEnd/>
              <a:tailEnd/>
            </a:ln>
          </p:spPr>
          <p:txBody>
            <a:bodyPr/>
            <a:lstStyle/>
            <a:p>
              <a:endParaRPr lang="en-US"/>
            </a:p>
          </p:txBody>
        </p:sp>
        <p:sp>
          <p:nvSpPr>
            <p:cNvPr id="66" name="Freeform 139"/>
            <p:cNvSpPr>
              <a:spLocks noEditPoints="1"/>
            </p:cNvSpPr>
            <p:nvPr/>
          </p:nvSpPr>
          <p:spPr bwMode="auto">
            <a:xfrm>
              <a:off x="8686800" y="1511300"/>
              <a:ext cx="9525" cy="4935538"/>
            </a:xfrm>
            <a:custGeom>
              <a:avLst/>
              <a:gdLst>
                <a:gd name="T0" fmla="*/ 2147483647 w 25"/>
                <a:gd name="T1" fmla="*/ 0 h 13562"/>
                <a:gd name="T2" fmla="*/ 0 w 25"/>
                <a:gd name="T3" fmla="*/ 2147483647 h 13562"/>
                <a:gd name="T4" fmla="*/ 0 w 25"/>
                <a:gd name="T5" fmla="*/ 2147483647 h 13562"/>
                <a:gd name="T6" fmla="*/ 2147483647 w 25"/>
                <a:gd name="T7" fmla="*/ 2147483647 h 13562"/>
                <a:gd name="T8" fmla="*/ 2147483647 w 25"/>
                <a:gd name="T9" fmla="*/ 2147483647 h 13562"/>
                <a:gd name="T10" fmla="*/ 2147483647 w 25"/>
                <a:gd name="T11" fmla="*/ 2147483647 h 13562"/>
                <a:gd name="T12" fmla="*/ 2147483647 w 25"/>
                <a:gd name="T13" fmla="*/ 2147483647 h 13562"/>
                <a:gd name="T14" fmla="*/ 2147483647 w 25"/>
                <a:gd name="T15" fmla="*/ 2147483647 h 13562"/>
                <a:gd name="T16" fmla="*/ 0 w 25"/>
                <a:gd name="T17" fmla="*/ 2147483647 h 13562"/>
                <a:gd name="T18" fmla="*/ 0 w 25"/>
                <a:gd name="T19" fmla="*/ 2147483647 h 13562"/>
                <a:gd name="T20" fmla="*/ 2147483647 w 25"/>
                <a:gd name="T21" fmla="*/ 2147483647 h 13562"/>
                <a:gd name="T22" fmla="*/ 2147483647 w 25"/>
                <a:gd name="T23" fmla="*/ 2147483647 h 13562"/>
                <a:gd name="T24" fmla="*/ 2147483647 w 25"/>
                <a:gd name="T25" fmla="*/ 2147483647 h 13562"/>
                <a:gd name="T26" fmla="*/ 2147483647 w 25"/>
                <a:gd name="T27" fmla="*/ 2147483647 h 13562"/>
                <a:gd name="T28" fmla="*/ 2147483647 w 25"/>
                <a:gd name="T29" fmla="*/ 2147483647 h 13562"/>
                <a:gd name="T30" fmla="*/ 0 w 25"/>
                <a:gd name="T31" fmla="*/ 2147483647 h 13562"/>
                <a:gd name="T32" fmla="*/ 0 w 25"/>
                <a:gd name="T33" fmla="*/ 2147483647 h 13562"/>
                <a:gd name="T34" fmla="*/ 2147483647 w 25"/>
                <a:gd name="T35" fmla="*/ 2147483647 h 13562"/>
                <a:gd name="T36" fmla="*/ 2147483647 w 25"/>
                <a:gd name="T37" fmla="*/ 2147483647 h 13562"/>
                <a:gd name="T38" fmla="*/ 2147483647 w 25"/>
                <a:gd name="T39" fmla="*/ 2147483647 h 13562"/>
                <a:gd name="T40" fmla="*/ 2147483647 w 25"/>
                <a:gd name="T41" fmla="*/ 2147483647 h 13562"/>
                <a:gd name="T42" fmla="*/ 2147483647 w 25"/>
                <a:gd name="T43" fmla="*/ 2147483647 h 13562"/>
                <a:gd name="T44" fmla="*/ 0 w 25"/>
                <a:gd name="T45" fmla="*/ 2147483647 h 13562"/>
                <a:gd name="T46" fmla="*/ 0 w 25"/>
                <a:gd name="T47" fmla="*/ 2147483647 h 13562"/>
                <a:gd name="T48" fmla="*/ 2147483647 w 25"/>
                <a:gd name="T49" fmla="*/ 2147483647 h 13562"/>
                <a:gd name="T50" fmla="*/ 2147483647 w 25"/>
                <a:gd name="T51" fmla="*/ 2147483647 h 13562"/>
                <a:gd name="T52" fmla="*/ 2147483647 w 25"/>
                <a:gd name="T53" fmla="*/ 2147483647 h 13562"/>
                <a:gd name="T54" fmla="*/ 2147483647 w 25"/>
                <a:gd name="T55" fmla="*/ 2147483647 h 13562"/>
                <a:gd name="T56" fmla="*/ 2147483647 w 25"/>
                <a:gd name="T57" fmla="*/ 2147483647 h 13562"/>
                <a:gd name="T58" fmla="*/ 0 w 25"/>
                <a:gd name="T59" fmla="*/ 2147483647 h 13562"/>
                <a:gd name="T60" fmla="*/ 0 w 25"/>
                <a:gd name="T61" fmla="*/ 2147483647 h 13562"/>
                <a:gd name="T62" fmla="*/ 2147483647 w 25"/>
                <a:gd name="T63" fmla="*/ 2147483647 h 13562"/>
                <a:gd name="T64" fmla="*/ 2147483647 w 25"/>
                <a:gd name="T65" fmla="*/ 2147483647 h 13562"/>
                <a:gd name="T66" fmla="*/ 2147483647 w 25"/>
                <a:gd name="T67" fmla="*/ 2147483647 h 13562"/>
                <a:gd name="T68" fmla="*/ 2147483647 w 25"/>
                <a:gd name="T69" fmla="*/ 2147483647 h 13562"/>
                <a:gd name="T70" fmla="*/ 2147483647 w 25"/>
                <a:gd name="T71" fmla="*/ 2147483647 h 13562"/>
                <a:gd name="T72" fmla="*/ 0 w 25"/>
                <a:gd name="T73" fmla="*/ 2147483647 h 13562"/>
                <a:gd name="T74" fmla="*/ 0 w 25"/>
                <a:gd name="T75" fmla="*/ 2147483647 h 13562"/>
                <a:gd name="T76" fmla="*/ 2147483647 w 25"/>
                <a:gd name="T77" fmla="*/ 2147483647 h 13562"/>
                <a:gd name="T78" fmla="*/ 2147483647 w 25"/>
                <a:gd name="T79" fmla="*/ 2147483647 h 13562"/>
                <a:gd name="T80" fmla="*/ 2147483647 w 25"/>
                <a:gd name="T81" fmla="*/ 2147483647 h 13562"/>
                <a:gd name="T82" fmla="*/ 2147483647 w 25"/>
                <a:gd name="T83" fmla="*/ 2147483647 h 13562"/>
                <a:gd name="T84" fmla="*/ 2147483647 w 25"/>
                <a:gd name="T85" fmla="*/ 2147483647 h 13562"/>
                <a:gd name="T86" fmla="*/ 0 w 25"/>
                <a:gd name="T87" fmla="*/ 2147483647 h 13562"/>
                <a:gd name="T88" fmla="*/ 0 w 25"/>
                <a:gd name="T89" fmla="*/ 2147483647 h 13562"/>
                <a:gd name="T90" fmla="*/ 2147483647 w 25"/>
                <a:gd name="T91" fmla="*/ 2147483647 h 13562"/>
                <a:gd name="T92" fmla="*/ 2147483647 w 25"/>
                <a:gd name="T93" fmla="*/ 2147483647 h 13562"/>
                <a:gd name="T94" fmla="*/ 2147483647 w 25"/>
                <a:gd name="T95" fmla="*/ 2147483647 h 13562"/>
                <a:gd name="T96" fmla="*/ 2147483647 w 25"/>
                <a:gd name="T97" fmla="*/ 2147483647 h 13562"/>
                <a:gd name="T98" fmla="*/ 2147483647 w 25"/>
                <a:gd name="T99" fmla="*/ 2147483647 h 13562"/>
                <a:gd name="T100" fmla="*/ 0 w 25"/>
                <a:gd name="T101" fmla="*/ 2147483647 h 13562"/>
                <a:gd name="T102" fmla="*/ 0 w 25"/>
                <a:gd name="T103" fmla="*/ 2147483647 h 13562"/>
                <a:gd name="T104" fmla="*/ 2147483647 w 25"/>
                <a:gd name="T105" fmla="*/ 2147483647 h 13562"/>
                <a:gd name="T106" fmla="*/ 2147483647 w 25"/>
                <a:gd name="T107" fmla="*/ 2147483647 h 13562"/>
                <a:gd name="T108" fmla="*/ 2147483647 w 25"/>
                <a:gd name="T109" fmla="*/ 2147483647 h 13562"/>
                <a:gd name="T110" fmla="*/ 2147483647 w 25"/>
                <a:gd name="T111" fmla="*/ 2147483647 h 13562"/>
                <a:gd name="T112" fmla="*/ 2147483647 w 25"/>
                <a:gd name="T113" fmla="*/ 2147483647 h 13562"/>
                <a:gd name="T114" fmla="*/ 0 w 25"/>
                <a:gd name="T115" fmla="*/ 2147483647 h 1356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5"/>
                <a:gd name="T175" fmla="*/ 0 h 13562"/>
                <a:gd name="T176" fmla="*/ 25 w 25"/>
                <a:gd name="T177" fmla="*/ 13562 h 1356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5" h="13562">
                  <a:moveTo>
                    <a:pt x="25" y="12"/>
                  </a:moveTo>
                  <a:lnTo>
                    <a:pt x="25" y="187"/>
                  </a:lnTo>
                  <a:cubicBezTo>
                    <a:pt x="25" y="194"/>
                    <a:pt x="19" y="200"/>
                    <a:pt x="12" y="200"/>
                  </a:cubicBezTo>
                  <a:cubicBezTo>
                    <a:pt x="6" y="200"/>
                    <a:pt x="0" y="194"/>
                    <a:pt x="0" y="187"/>
                  </a:cubicBezTo>
                  <a:lnTo>
                    <a:pt x="0" y="12"/>
                  </a:lnTo>
                  <a:cubicBezTo>
                    <a:pt x="0" y="5"/>
                    <a:pt x="6" y="0"/>
                    <a:pt x="12" y="0"/>
                  </a:cubicBezTo>
                  <a:cubicBezTo>
                    <a:pt x="19" y="0"/>
                    <a:pt x="25" y="5"/>
                    <a:pt x="25" y="12"/>
                  </a:cubicBezTo>
                  <a:close/>
                  <a:moveTo>
                    <a:pt x="25" y="287"/>
                  </a:moveTo>
                  <a:lnTo>
                    <a:pt x="25" y="462"/>
                  </a:lnTo>
                  <a:cubicBezTo>
                    <a:pt x="25" y="469"/>
                    <a:pt x="19" y="475"/>
                    <a:pt x="12" y="475"/>
                  </a:cubicBezTo>
                  <a:cubicBezTo>
                    <a:pt x="6" y="475"/>
                    <a:pt x="0" y="469"/>
                    <a:pt x="0" y="462"/>
                  </a:cubicBezTo>
                  <a:lnTo>
                    <a:pt x="0" y="287"/>
                  </a:lnTo>
                  <a:cubicBezTo>
                    <a:pt x="0" y="280"/>
                    <a:pt x="6" y="275"/>
                    <a:pt x="12" y="275"/>
                  </a:cubicBezTo>
                  <a:cubicBezTo>
                    <a:pt x="19" y="275"/>
                    <a:pt x="25" y="280"/>
                    <a:pt x="25" y="287"/>
                  </a:cubicBezTo>
                  <a:close/>
                  <a:moveTo>
                    <a:pt x="25" y="562"/>
                  </a:moveTo>
                  <a:lnTo>
                    <a:pt x="25" y="737"/>
                  </a:lnTo>
                  <a:cubicBezTo>
                    <a:pt x="25" y="744"/>
                    <a:pt x="19" y="750"/>
                    <a:pt x="12" y="750"/>
                  </a:cubicBezTo>
                  <a:cubicBezTo>
                    <a:pt x="6" y="750"/>
                    <a:pt x="0" y="744"/>
                    <a:pt x="0" y="737"/>
                  </a:cubicBezTo>
                  <a:lnTo>
                    <a:pt x="0" y="562"/>
                  </a:lnTo>
                  <a:cubicBezTo>
                    <a:pt x="0" y="555"/>
                    <a:pt x="6" y="550"/>
                    <a:pt x="12" y="550"/>
                  </a:cubicBezTo>
                  <a:cubicBezTo>
                    <a:pt x="19" y="550"/>
                    <a:pt x="25" y="555"/>
                    <a:pt x="25" y="562"/>
                  </a:cubicBezTo>
                  <a:close/>
                  <a:moveTo>
                    <a:pt x="25" y="837"/>
                  </a:moveTo>
                  <a:lnTo>
                    <a:pt x="25" y="1012"/>
                  </a:lnTo>
                  <a:cubicBezTo>
                    <a:pt x="25" y="1019"/>
                    <a:pt x="19" y="1025"/>
                    <a:pt x="12" y="1025"/>
                  </a:cubicBezTo>
                  <a:cubicBezTo>
                    <a:pt x="6" y="1025"/>
                    <a:pt x="0" y="1019"/>
                    <a:pt x="0" y="1012"/>
                  </a:cubicBezTo>
                  <a:lnTo>
                    <a:pt x="0" y="837"/>
                  </a:lnTo>
                  <a:cubicBezTo>
                    <a:pt x="0" y="830"/>
                    <a:pt x="6" y="825"/>
                    <a:pt x="12" y="825"/>
                  </a:cubicBezTo>
                  <a:cubicBezTo>
                    <a:pt x="19" y="825"/>
                    <a:pt x="25" y="830"/>
                    <a:pt x="25" y="837"/>
                  </a:cubicBezTo>
                  <a:close/>
                  <a:moveTo>
                    <a:pt x="25" y="1112"/>
                  </a:moveTo>
                  <a:lnTo>
                    <a:pt x="25" y="1287"/>
                  </a:lnTo>
                  <a:cubicBezTo>
                    <a:pt x="25" y="1294"/>
                    <a:pt x="19" y="1300"/>
                    <a:pt x="12" y="1300"/>
                  </a:cubicBezTo>
                  <a:cubicBezTo>
                    <a:pt x="6" y="1300"/>
                    <a:pt x="0" y="1294"/>
                    <a:pt x="0" y="1287"/>
                  </a:cubicBezTo>
                  <a:lnTo>
                    <a:pt x="0" y="1112"/>
                  </a:lnTo>
                  <a:cubicBezTo>
                    <a:pt x="0" y="1105"/>
                    <a:pt x="6" y="1100"/>
                    <a:pt x="12" y="1100"/>
                  </a:cubicBezTo>
                  <a:cubicBezTo>
                    <a:pt x="19" y="1100"/>
                    <a:pt x="25" y="1105"/>
                    <a:pt x="25" y="1112"/>
                  </a:cubicBezTo>
                  <a:close/>
                  <a:moveTo>
                    <a:pt x="25" y="1387"/>
                  </a:moveTo>
                  <a:lnTo>
                    <a:pt x="25" y="1562"/>
                  </a:lnTo>
                  <a:cubicBezTo>
                    <a:pt x="25" y="1569"/>
                    <a:pt x="19" y="1575"/>
                    <a:pt x="12" y="1575"/>
                  </a:cubicBezTo>
                  <a:cubicBezTo>
                    <a:pt x="6" y="1575"/>
                    <a:pt x="0" y="1569"/>
                    <a:pt x="0" y="1562"/>
                  </a:cubicBezTo>
                  <a:lnTo>
                    <a:pt x="0" y="1387"/>
                  </a:lnTo>
                  <a:cubicBezTo>
                    <a:pt x="0" y="1380"/>
                    <a:pt x="6" y="1375"/>
                    <a:pt x="12" y="1375"/>
                  </a:cubicBezTo>
                  <a:cubicBezTo>
                    <a:pt x="19" y="1375"/>
                    <a:pt x="25" y="1380"/>
                    <a:pt x="25" y="1387"/>
                  </a:cubicBezTo>
                  <a:close/>
                  <a:moveTo>
                    <a:pt x="25" y="1662"/>
                  </a:moveTo>
                  <a:lnTo>
                    <a:pt x="25" y="1837"/>
                  </a:lnTo>
                  <a:cubicBezTo>
                    <a:pt x="25" y="1844"/>
                    <a:pt x="19" y="1850"/>
                    <a:pt x="12" y="1850"/>
                  </a:cubicBezTo>
                  <a:cubicBezTo>
                    <a:pt x="6" y="1850"/>
                    <a:pt x="0" y="1844"/>
                    <a:pt x="0" y="1837"/>
                  </a:cubicBezTo>
                  <a:lnTo>
                    <a:pt x="0" y="1662"/>
                  </a:lnTo>
                  <a:cubicBezTo>
                    <a:pt x="0" y="1655"/>
                    <a:pt x="6" y="1650"/>
                    <a:pt x="12" y="1650"/>
                  </a:cubicBezTo>
                  <a:cubicBezTo>
                    <a:pt x="19" y="1650"/>
                    <a:pt x="25" y="1655"/>
                    <a:pt x="25" y="1662"/>
                  </a:cubicBezTo>
                  <a:close/>
                  <a:moveTo>
                    <a:pt x="25" y="1937"/>
                  </a:moveTo>
                  <a:lnTo>
                    <a:pt x="25" y="2112"/>
                  </a:lnTo>
                  <a:cubicBezTo>
                    <a:pt x="25" y="2119"/>
                    <a:pt x="19" y="2125"/>
                    <a:pt x="12" y="2125"/>
                  </a:cubicBezTo>
                  <a:cubicBezTo>
                    <a:pt x="6" y="2125"/>
                    <a:pt x="0" y="2119"/>
                    <a:pt x="0" y="2112"/>
                  </a:cubicBezTo>
                  <a:lnTo>
                    <a:pt x="0" y="1937"/>
                  </a:lnTo>
                  <a:cubicBezTo>
                    <a:pt x="0" y="1930"/>
                    <a:pt x="6" y="1925"/>
                    <a:pt x="12" y="1925"/>
                  </a:cubicBezTo>
                  <a:cubicBezTo>
                    <a:pt x="19" y="1925"/>
                    <a:pt x="25" y="1930"/>
                    <a:pt x="25" y="1937"/>
                  </a:cubicBezTo>
                  <a:close/>
                  <a:moveTo>
                    <a:pt x="25" y="2212"/>
                  </a:moveTo>
                  <a:lnTo>
                    <a:pt x="25" y="2387"/>
                  </a:lnTo>
                  <a:cubicBezTo>
                    <a:pt x="25" y="2394"/>
                    <a:pt x="19" y="2400"/>
                    <a:pt x="12" y="2400"/>
                  </a:cubicBezTo>
                  <a:cubicBezTo>
                    <a:pt x="6" y="2400"/>
                    <a:pt x="0" y="2394"/>
                    <a:pt x="0" y="2387"/>
                  </a:cubicBezTo>
                  <a:lnTo>
                    <a:pt x="0" y="2212"/>
                  </a:lnTo>
                  <a:cubicBezTo>
                    <a:pt x="0" y="2205"/>
                    <a:pt x="6" y="2200"/>
                    <a:pt x="12" y="2200"/>
                  </a:cubicBezTo>
                  <a:cubicBezTo>
                    <a:pt x="19" y="2200"/>
                    <a:pt x="25" y="2205"/>
                    <a:pt x="25" y="2212"/>
                  </a:cubicBezTo>
                  <a:close/>
                  <a:moveTo>
                    <a:pt x="25" y="2487"/>
                  </a:moveTo>
                  <a:lnTo>
                    <a:pt x="25" y="2662"/>
                  </a:lnTo>
                  <a:cubicBezTo>
                    <a:pt x="25" y="2669"/>
                    <a:pt x="19" y="2675"/>
                    <a:pt x="12" y="2675"/>
                  </a:cubicBezTo>
                  <a:cubicBezTo>
                    <a:pt x="6" y="2675"/>
                    <a:pt x="0" y="2669"/>
                    <a:pt x="0" y="2662"/>
                  </a:cubicBezTo>
                  <a:lnTo>
                    <a:pt x="0" y="2487"/>
                  </a:lnTo>
                  <a:cubicBezTo>
                    <a:pt x="0" y="2480"/>
                    <a:pt x="6" y="2475"/>
                    <a:pt x="12" y="2475"/>
                  </a:cubicBezTo>
                  <a:cubicBezTo>
                    <a:pt x="19" y="2475"/>
                    <a:pt x="25" y="2480"/>
                    <a:pt x="25" y="2487"/>
                  </a:cubicBezTo>
                  <a:close/>
                  <a:moveTo>
                    <a:pt x="25" y="2762"/>
                  </a:moveTo>
                  <a:lnTo>
                    <a:pt x="25" y="2937"/>
                  </a:lnTo>
                  <a:cubicBezTo>
                    <a:pt x="25" y="2944"/>
                    <a:pt x="19" y="2950"/>
                    <a:pt x="12" y="2950"/>
                  </a:cubicBezTo>
                  <a:cubicBezTo>
                    <a:pt x="6" y="2950"/>
                    <a:pt x="0" y="2944"/>
                    <a:pt x="0" y="2937"/>
                  </a:cubicBezTo>
                  <a:lnTo>
                    <a:pt x="0" y="2762"/>
                  </a:lnTo>
                  <a:cubicBezTo>
                    <a:pt x="0" y="2755"/>
                    <a:pt x="6" y="2750"/>
                    <a:pt x="12" y="2750"/>
                  </a:cubicBezTo>
                  <a:cubicBezTo>
                    <a:pt x="19" y="2750"/>
                    <a:pt x="25" y="2755"/>
                    <a:pt x="25" y="2762"/>
                  </a:cubicBezTo>
                  <a:close/>
                  <a:moveTo>
                    <a:pt x="25" y="3037"/>
                  </a:moveTo>
                  <a:lnTo>
                    <a:pt x="25" y="3212"/>
                  </a:lnTo>
                  <a:cubicBezTo>
                    <a:pt x="25" y="3219"/>
                    <a:pt x="19" y="3225"/>
                    <a:pt x="12" y="3225"/>
                  </a:cubicBezTo>
                  <a:cubicBezTo>
                    <a:pt x="6" y="3225"/>
                    <a:pt x="0" y="3219"/>
                    <a:pt x="0" y="3212"/>
                  </a:cubicBezTo>
                  <a:lnTo>
                    <a:pt x="0" y="3037"/>
                  </a:lnTo>
                  <a:cubicBezTo>
                    <a:pt x="0" y="3030"/>
                    <a:pt x="6" y="3025"/>
                    <a:pt x="12" y="3025"/>
                  </a:cubicBezTo>
                  <a:cubicBezTo>
                    <a:pt x="19" y="3025"/>
                    <a:pt x="25" y="3030"/>
                    <a:pt x="25" y="3037"/>
                  </a:cubicBezTo>
                  <a:close/>
                  <a:moveTo>
                    <a:pt x="25" y="3312"/>
                  </a:moveTo>
                  <a:lnTo>
                    <a:pt x="25" y="3487"/>
                  </a:lnTo>
                  <a:cubicBezTo>
                    <a:pt x="25" y="3494"/>
                    <a:pt x="19" y="3500"/>
                    <a:pt x="12" y="3500"/>
                  </a:cubicBezTo>
                  <a:cubicBezTo>
                    <a:pt x="6" y="3500"/>
                    <a:pt x="0" y="3494"/>
                    <a:pt x="0" y="3487"/>
                  </a:cubicBezTo>
                  <a:lnTo>
                    <a:pt x="0" y="3312"/>
                  </a:lnTo>
                  <a:cubicBezTo>
                    <a:pt x="0" y="3305"/>
                    <a:pt x="6" y="3300"/>
                    <a:pt x="12" y="3300"/>
                  </a:cubicBezTo>
                  <a:cubicBezTo>
                    <a:pt x="19" y="3300"/>
                    <a:pt x="25" y="3305"/>
                    <a:pt x="25" y="3312"/>
                  </a:cubicBezTo>
                  <a:close/>
                  <a:moveTo>
                    <a:pt x="25" y="3587"/>
                  </a:moveTo>
                  <a:lnTo>
                    <a:pt x="25" y="3762"/>
                  </a:lnTo>
                  <a:cubicBezTo>
                    <a:pt x="25" y="3769"/>
                    <a:pt x="19" y="3775"/>
                    <a:pt x="12" y="3775"/>
                  </a:cubicBezTo>
                  <a:cubicBezTo>
                    <a:pt x="6" y="3775"/>
                    <a:pt x="0" y="3769"/>
                    <a:pt x="0" y="3762"/>
                  </a:cubicBezTo>
                  <a:lnTo>
                    <a:pt x="0" y="3587"/>
                  </a:lnTo>
                  <a:cubicBezTo>
                    <a:pt x="0" y="3580"/>
                    <a:pt x="6" y="3575"/>
                    <a:pt x="12" y="3575"/>
                  </a:cubicBezTo>
                  <a:cubicBezTo>
                    <a:pt x="19" y="3575"/>
                    <a:pt x="25" y="3580"/>
                    <a:pt x="25" y="3587"/>
                  </a:cubicBezTo>
                  <a:close/>
                  <a:moveTo>
                    <a:pt x="25" y="3862"/>
                  </a:moveTo>
                  <a:lnTo>
                    <a:pt x="25" y="4037"/>
                  </a:lnTo>
                  <a:cubicBezTo>
                    <a:pt x="25" y="4044"/>
                    <a:pt x="19" y="4050"/>
                    <a:pt x="12" y="4050"/>
                  </a:cubicBezTo>
                  <a:cubicBezTo>
                    <a:pt x="6" y="4050"/>
                    <a:pt x="0" y="4044"/>
                    <a:pt x="0" y="4037"/>
                  </a:cubicBezTo>
                  <a:lnTo>
                    <a:pt x="0" y="3862"/>
                  </a:lnTo>
                  <a:cubicBezTo>
                    <a:pt x="0" y="3855"/>
                    <a:pt x="6" y="3850"/>
                    <a:pt x="12" y="3850"/>
                  </a:cubicBezTo>
                  <a:cubicBezTo>
                    <a:pt x="19" y="3850"/>
                    <a:pt x="25" y="3855"/>
                    <a:pt x="25" y="3862"/>
                  </a:cubicBezTo>
                  <a:close/>
                  <a:moveTo>
                    <a:pt x="25" y="4137"/>
                  </a:moveTo>
                  <a:lnTo>
                    <a:pt x="25" y="4312"/>
                  </a:lnTo>
                  <a:cubicBezTo>
                    <a:pt x="25" y="4319"/>
                    <a:pt x="19" y="4325"/>
                    <a:pt x="12" y="4325"/>
                  </a:cubicBezTo>
                  <a:cubicBezTo>
                    <a:pt x="6" y="4325"/>
                    <a:pt x="0" y="4319"/>
                    <a:pt x="0" y="4312"/>
                  </a:cubicBezTo>
                  <a:lnTo>
                    <a:pt x="0" y="4137"/>
                  </a:lnTo>
                  <a:cubicBezTo>
                    <a:pt x="0" y="4130"/>
                    <a:pt x="6" y="4125"/>
                    <a:pt x="12" y="4125"/>
                  </a:cubicBezTo>
                  <a:cubicBezTo>
                    <a:pt x="19" y="4125"/>
                    <a:pt x="25" y="4130"/>
                    <a:pt x="25" y="4137"/>
                  </a:cubicBezTo>
                  <a:close/>
                  <a:moveTo>
                    <a:pt x="25" y="4412"/>
                  </a:moveTo>
                  <a:lnTo>
                    <a:pt x="25" y="4587"/>
                  </a:lnTo>
                  <a:cubicBezTo>
                    <a:pt x="25" y="4594"/>
                    <a:pt x="19" y="4600"/>
                    <a:pt x="12" y="4600"/>
                  </a:cubicBezTo>
                  <a:cubicBezTo>
                    <a:pt x="6" y="4600"/>
                    <a:pt x="0" y="4594"/>
                    <a:pt x="0" y="4587"/>
                  </a:cubicBezTo>
                  <a:lnTo>
                    <a:pt x="0" y="4412"/>
                  </a:lnTo>
                  <a:cubicBezTo>
                    <a:pt x="0" y="4405"/>
                    <a:pt x="6" y="4400"/>
                    <a:pt x="12" y="4400"/>
                  </a:cubicBezTo>
                  <a:cubicBezTo>
                    <a:pt x="19" y="4400"/>
                    <a:pt x="25" y="4405"/>
                    <a:pt x="25" y="4412"/>
                  </a:cubicBezTo>
                  <a:close/>
                  <a:moveTo>
                    <a:pt x="25" y="4687"/>
                  </a:moveTo>
                  <a:lnTo>
                    <a:pt x="25" y="4862"/>
                  </a:lnTo>
                  <a:cubicBezTo>
                    <a:pt x="25" y="4869"/>
                    <a:pt x="19" y="4875"/>
                    <a:pt x="12" y="4875"/>
                  </a:cubicBezTo>
                  <a:cubicBezTo>
                    <a:pt x="6" y="4875"/>
                    <a:pt x="0" y="4869"/>
                    <a:pt x="0" y="4862"/>
                  </a:cubicBezTo>
                  <a:lnTo>
                    <a:pt x="0" y="4687"/>
                  </a:lnTo>
                  <a:cubicBezTo>
                    <a:pt x="0" y="4680"/>
                    <a:pt x="6" y="4675"/>
                    <a:pt x="12" y="4675"/>
                  </a:cubicBezTo>
                  <a:cubicBezTo>
                    <a:pt x="19" y="4675"/>
                    <a:pt x="25" y="4680"/>
                    <a:pt x="25" y="4687"/>
                  </a:cubicBezTo>
                  <a:close/>
                  <a:moveTo>
                    <a:pt x="25" y="4962"/>
                  </a:moveTo>
                  <a:lnTo>
                    <a:pt x="25" y="5137"/>
                  </a:lnTo>
                  <a:cubicBezTo>
                    <a:pt x="25" y="5144"/>
                    <a:pt x="19" y="5150"/>
                    <a:pt x="12" y="5150"/>
                  </a:cubicBezTo>
                  <a:cubicBezTo>
                    <a:pt x="6" y="5150"/>
                    <a:pt x="0" y="5144"/>
                    <a:pt x="0" y="5137"/>
                  </a:cubicBezTo>
                  <a:lnTo>
                    <a:pt x="0" y="4962"/>
                  </a:lnTo>
                  <a:cubicBezTo>
                    <a:pt x="0" y="4955"/>
                    <a:pt x="6" y="4950"/>
                    <a:pt x="12" y="4950"/>
                  </a:cubicBezTo>
                  <a:cubicBezTo>
                    <a:pt x="19" y="4950"/>
                    <a:pt x="25" y="4955"/>
                    <a:pt x="25" y="4962"/>
                  </a:cubicBezTo>
                  <a:close/>
                  <a:moveTo>
                    <a:pt x="25" y="5237"/>
                  </a:moveTo>
                  <a:lnTo>
                    <a:pt x="25" y="5412"/>
                  </a:lnTo>
                  <a:cubicBezTo>
                    <a:pt x="25" y="5419"/>
                    <a:pt x="19" y="5425"/>
                    <a:pt x="12" y="5425"/>
                  </a:cubicBezTo>
                  <a:cubicBezTo>
                    <a:pt x="6" y="5425"/>
                    <a:pt x="0" y="5419"/>
                    <a:pt x="0" y="5412"/>
                  </a:cubicBezTo>
                  <a:lnTo>
                    <a:pt x="0" y="5237"/>
                  </a:lnTo>
                  <a:cubicBezTo>
                    <a:pt x="0" y="5230"/>
                    <a:pt x="6" y="5225"/>
                    <a:pt x="12" y="5225"/>
                  </a:cubicBezTo>
                  <a:cubicBezTo>
                    <a:pt x="19" y="5225"/>
                    <a:pt x="25" y="5230"/>
                    <a:pt x="25" y="5237"/>
                  </a:cubicBezTo>
                  <a:close/>
                  <a:moveTo>
                    <a:pt x="25" y="5512"/>
                  </a:moveTo>
                  <a:lnTo>
                    <a:pt x="25" y="5687"/>
                  </a:lnTo>
                  <a:cubicBezTo>
                    <a:pt x="25" y="5694"/>
                    <a:pt x="19" y="5700"/>
                    <a:pt x="12" y="5700"/>
                  </a:cubicBezTo>
                  <a:cubicBezTo>
                    <a:pt x="6" y="5700"/>
                    <a:pt x="0" y="5694"/>
                    <a:pt x="0" y="5687"/>
                  </a:cubicBezTo>
                  <a:lnTo>
                    <a:pt x="0" y="5512"/>
                  </a:lnTo>
                  <a:cubicBezTo>
                    <a:pt x="0" y="5505"/>
                    <a:pt x="6" y="5500"/>
                    <a:pt x="12" y="5500"/>
                  </a:cubicBezTo>
                  <a:cubicBezTo>
                    <a:pt x="19" y="5500"/>
                    <a:pt x="25" y="5505"/>
                    <a:pt x="25" y="5512"/>
                  </a:cubicBezTo>
                  <a:close/>
                  <a:moveTo>
                    <a:pt x="25" y="5787"/>
                  </a:moveTo>
                  <a:lnTo>
                    <a:pt x="25" y="5962"/>
                  </a:lnTo>
                  <a:cubicBezTo>
                    <a:pt x="25" y="5969"/>
                    <a:pt x="19" y="5975"/>
                    <a:pt x="12" y="5975"/>
                  </a:cubicBezTo>
                  <a:cubicBezTo>
                    <a:pt x="6" y="5975"/>
                    <a:pt x="0" y="5969"/>
                    <a:pt x="0" y="5962"/>
                  </a:cubicBezTo>
                  <a:lnTo>
                    <a:pt x="0" y="5787"/>
                  </a:lnTo>
                  <a:cubicBezTo>
                    <a:pt x="0" y="5780"/>
                    <a:pt x="6" y="5775"/>
                    <a:pt x="12" y="5775"/>
                  </a:cubicBezTo>
                  <a:cubicBezTo>
                    <a:pt x="19" y="5775"/>
                    <a:pt x="25" y="5780"/>
                    <a:pt x="25" y="5787"/>
                  </a:cubicBezTo>
                  <a:close/>
                  <a:moveTo>
                    <a:pt x="25" y="6062"/>
                  </a:moveTo>
                  <a:lnTo>
                    <a:pt x="25" y="6237"/>
                  </a:lnTo>
                  <a:cubicBezTo>
                    <a:pt x="25" y="6244"/>
                    <a:pt x="19" y="6250"/>
                    <a:pt x="12" y="6250"/>
                  </a:cubicBezTo>
                  <a:cubicBezTo>
                    <a:pt x="6" y="6250"/>
                    <a:pt x="0" y="6244"/>
                    <a:pt x="0" y="6237"/>
                  </a:cubicBezTo>
                  <a:lnTo>
                    <a:pt x="0" y="6062"/>
                  </a:lnTo>
                  <a:cubicBezTo>
                    <a:pt x="0" y="6055"/>
                    <a:pt x="6" y="6050"/>
                    <a:pt x="12" y="6050"/>
                  </a:cubicBezTo>
                  <a:cubicBezTo>
                    <a:pt x="19" y="6050"/>
                    <a:pt x="25" y="6055"/>
                    <a:pt x="25" y="6062"/>
                  </a:cubicBezTo>
                  <a:close/>
                  <a:moveTo>
                    <a:pt x="25" y="6337"/>
                  </a:moveTo>
                  <a:lnTo>
                    <a:pt x="25" y="6512"/>
                  </a:lnTo>
                  <a:cubicBezTo>
                    <a:pt x="25" y="6519"/>
                    <a:pt x="19" y="6525"/>
                    <a:pt x="12" y="6525"/>
                  </a:cubicBezTo>
                  <a:cubicBezTo>
                    <a:pt x="6" y="6525"/>
                    <a:pt x="0" y="6519"/>
                    <a:pt x="0" y="6512"/>
                  </a:cubicBezTo>
                  <a:lnTo>
                    <a:pt x="0" y="6337"/>
                  </a:lnTo>
                  <a:cubicBezTo>
                    <a:pt x="0" y="6330"/>
                    <a:pt x="6" y="6325"/>
                    <a:pt x="12" y="6325"/>
                  </a:cubicBezTo>
                  <a:cubicBezTo>
                    <a:pt x="19" y="6325"/>
                    <a:pt x="25" y="6330"/>
                    <a:pt x="25" y="6337"/>
                  </a:cubicBezTo>
                  <a:close/>
                  <a:moveTo>
                    <a:pt x="25" y="6612"/>
                  </a:moveTo>
                  <a:lnTo>
                    <a:pt x="25" y="6787"/>
                  </a:lnTo>
                  <a:cubicBezTo>
                    <a:pt x="25" y="6794"/>
                    <a:pt x="19" y="6800"/>
                    <a:pt x="12" y="6800"/>
                  </a:cubicBezTo>
                  <a:cubicBezTo>
                    <a:pt x="6" y="6800"/>
                    <a:pt x="0" y="6794"/>
                    <a:pt x="0" y="6787"/>
                  </a:cubicBezTo>
                  <a:lnTo>
                    <a:pt x="0" y="6612"/>
                  </a:lnTo>
                  <a:cubicBezTo>
                    <a:pt x="0" y="6605"/>
                    <a:pt x="6" y="6600"/>
                    <a:pt x="12" y="6600"/>
                  </a:cubicBezTo>
                  <a:cubicBezTo>
                    <a:pt x="19" y="6600"/>
                    <a:pt x="25" y="6605"/>
                    <a:pt x="25" y="6612"/>
                  </a:cubicBezTo>
                  <a:close/>
                  <a:moveTo>
                    <a:pt x="25" y="6887"/>
                  </a:moveTo>
                  <a:lnTo>
                    <a:pt x="25" y="7062"/>
                  </a:lnTo>
                  <a:cubicBezTo>
                    <a:pt x="25" y="7069"/>
                    <a:pt x="19" y="7075"/>
                    <a:pt x="12" y="7075"/>
                  </a:cubicBezTo>
                  <a:cubicBezTo>
                    <a:pt x="6" y="7075"/>
                    <a:pt x="0" y="7069"/>
                    <a:pt x="0" y="7062"/>
                  </a:cubicBezTo>
                  <a:lnTo>
                    <a:pt x="0" y="6887"/>
                  </a:lnTo>
                  <a:cubicBezTo>
                    <a:pt x="0" y="6880"/>
                    <a:pt x="6" y="6875"/>
                    <a:pt x="12" y="6875"/>
                  </a:cubicBezTo>
                  <a:cubicBezTo>
                    <a:pt x="19" y="6875"/>
                    <a:pt x="25" y="6880"/>
                    <a:pt x="25" y="6887"/>
                  </a:cubicBezTo>
                  <a:close/>
                  <a:moveTo>
                    <a:pt x="25" y="7162"/>
                  </a:moveTo>
                  <a:lnTo>
                    <a:pt x="25" y="7337"/>
                  </a:lnTo>
                  <a:cubicBezTo>
                    <a:pt x="25" y="7344"/>
                    <a:pt x="19" y="7350"/>
                    <a:pt x="12" y="7350"/>
                  </a:cubicBezTo>
                  <a:cubicBezTo>
                    <a:pt x="6" y="7350"/>
                    <a:pt x="0" y="7344"/>
                    <a:pt x="0" y="7337"/>
                  </a:cubicBezTo>
                  <a:lnTo>
                    <a:pt x="0" y="7162"/>
                  </a:lnTo>
                  <a:cubicBezTo>
                    <a:pt x="0" y="7155"/>
                    <a:pt x="6" y="7150"/>
                    <a:pt x="12" y="7150"/>
                  </a:cubicBezTo>
                  <a:cubicBezTo>
                    <a:pt x="19" y="7150"/>
                    <a:pt x="25" y="7155"/>
                    <a:pt x="25" y="7162"/>
                  </a:cubicBezTo>
                  <a:close/>
                  <a:moveTo>
                    <a:pt x="25" y="7437"/>
                  </a:moveTo>
                  <a:lnTo>
                    <a:pt x="25" y="7612"/>
                  </a:lnTo>
                  <a:cubicBezTo>
                    <a:pt x="25" y="7619"/>
                    <a:pt x="19" y="7625"/>
                    <a:pt x="12" y="7625"/>
                  </a:cubicBezTo>
                  <a:cubicBezTo>
                    <a:pt x="6" y="7625"/>
                    <a:pt x="0" y="7619"/>
                    <a:pt x="0" y="7612"/>
                  </a:cubicBezTo>
                  <a:lnTo>
                    <a:pt x="0" y="7437"/>
                  </a:lnTo>
                  <a:cubicBezTo>
                    <a:pt x="0" y="7430"/>
                    <a:pt x="6" y="7425"/>
                    <a:pt x="12" y="7425"/>
                  </a:cubicBezTo>
                  <a:cubicBezTo>
                    <a:pt x="19" y="7425"/>
                    <a:pt x="25" y="7430"/>
                    <a:pt x="25" y="7437"/>
                  </a:cubicBezTo>
                  <a:close/>
                  <a:moveTo>
                    <a:pt x="25" y="7712"/>
                  </a:moveTo>
                  <a:lnTo>
                    <a:pt x="25" y="7887"/>
                  </a:lnTo>
                  <a:cubicBezTo>
                    <a:pt x="25" y="7894"/>
                    <a:pt x="19" y="7900"/>
                    <a:pt x="12" y="7900"/>
                  </a:cubicBezTo>
                  <a:cubicBezTo>
                    <a:pt x="6" y="7900"/>
                    <a:pt x="0" y="7894"/>
                    <a:pt x="0" y="7887"/>
                  </a:cubicBezTo>
                  <a:lnTo>
                    <a:pt x="0" y="7712"/>
                  </a:lnTo>
                  <a:cubicBezTo>
                    <a:pt x="0" y="7705"/>
                    <a:pt x="6" y="7700"/>
                    <a:pt x="12" y="7700"/>
                  </a:cubicBezTo>
                  <a:cubicBezTo>
                    <a:pt x="19" y="7700"/>
                    <a:pt x="25" y="7705"/>
                    <a:pt x="25" y="7712"/>
                  </a:cubicBezTo>
                  <a:close/>
                  <a:moveTo>
                    <a:pt x="25" y="7987"/>
                  </a:moveTo>
                  <a:lnTo>
                    <a:pt x="25" y="8162"/>
                  </a:lnTo>
                  <a:cubicBezTo>
                    <a:pt x="25" y="8169"/>
                    <a:pt x="19" y="8175"/>
                    <a:pt x="12" y="8175"/>
                  </a:cubicBezTo>
                  <a:cubicBezTo>
                    <a:pt x="6" y="8175"/>
                    <a:pt x="0" y="8169"/>
                    <a:pt x="0" y="8162"/>
                  </a:cubicBezTo>
                  <a:lnTo>
                    <a:pt x="0" y="7987"/>
                  </a:lnTo>
                  <a:cubicBezTo>
                    <a:pt x="0" y="7980"/>
                    <a:pt x="6" y="7975"/>
                    <a:pt x="12" y="7975"/>
                  </a:cubicBezTo>
                  <a:cubicBezTo>
                    <a:pt x="19" y="7975"/>
                    <a:pt x="25" y="7980"/>
                    <a:pt x="25" y="7987"/>
                  </a:cubicBezTo>
                  <a:close/>
                  <a:moveTo>
                    <a:pt x="25" y="8262"/>
                  </a:moveTo>
                  <a:lnTo>
                    <a:pt x="25" y="8437"/>
                  </a:lnTo>
                  <a:cubicBezTo>
                    <a:pt x="25" y="8444"/>
                    <a:pt x="19" y="8450"/>
                    <a:pt x="12" y="8450"/>
                  </a:cubicBezTo>
                  <a:cubicBezTo>
                    <a:pt x="6" y="8450"/>
                    <a:pt x="0" y="8444"/>
                    <a:pt x="0" y="8437"/>
                  </a:cubicBezTo>
                  <a:lnTo>
                    <a:pt x="0" y="8262"/>
                  </a:lnTo>
                  <a:cubicBezTo>
                    <a:pt x="0" y="8255"/>
                    <a:pt x="6" y="8250"/>
                    <a:pt x="12" y="8250"/>
                  </a:cubicBezTo>
                  <a:cubicBezTo>
                    <a:pt x="19" y="8250"/>
                    <a:pt x="25" y="8255"/>
                    <a:pt x="25" y="8262"/>
                  </a:cubicBezTo>
                  <a:close/>
                  <a:moveTo>
                    <a:pt x="25" y="8537"/>
                  </a:moveTo>
                  <a:lnTo>
                    <a:pt x="25" y="8712"/>
                  </a:lnTo>
                  <a:cubicBezTo>
                    <a:pt x="25" y="8719"/>
                    <a:pt x="19" y="8725"/>
                    <a:pt x="12" y="8725"/>
                  </a:cubicBezTo>
                  <a:cubicBezTo>
                    <a:pt x="6" y="8725"/>
                    <a:pt x="0" y="8719"/>
                    <a:pt x="0" y="8712"/>
                  </a:cubicBezTo>
                  <a:lnTo>
                    <a:pt x="0" y="8537"/>
                  </a:lnTo>
                  <a:cubicBezTo>
                    <a:pt x="0" y="8530"/>
                    <a:pt x="6" y="8525"/>
                    <a:pt x="12" y="8525"/>
                  </a:cubicBezTo>
                  <a:cubicBezTo>
                    <a:pt x="19" y="8525"/>
                    <a:pt x="25" y="8530"/>
                    <a:pt x="25" y="8537"/>
                  </a:cubicBezTo>
                  <a:close/>
                  <a:moveTo>
                    <a:pt x="25" y="8812"/>
                  </a:moveTo>
                  <a:lnTo>
                    <a:pt x="25" y="8987"/>
                  </a:lnTo>
                  <a:cubicBezTo>
                    <a:pt x="25" y="8994"/>
                    <a:pt x="19" y="9000"/>
                    <a:pt x="12" y="9000"/>
                  </a:cubicBezTo>
                  <a:cubicBezTo>
                    <a:pt x="6" y="9000"/>
                    <a:pt x="0" y="8994"/>
                    <a:pt x="0" y="8987"/>
                  </a:cubicBezTo>
                  <a:lnTo>
                    <a:pt x="0" y="8812"/>
                  </a:lnTo>
                  <a:cubicBezTo>
                    <a:pt x="0" y="8805"/>
                    <a:pt x="6" y="8800"/>
                    <a:pt x="12" y="8800"/>
                  </a:cubicBezTo>
                  <a:cubicBezTo>
                    <a:pt x="19" y="8800"/>
                    <a:pt x="25" y="8805"/>
                    <a:pt x="25" y="8812"/>
                  </a:cubicBezTo>
                  <a:close/>
                  <a:moveTo>
                    <a:pt x="25" y="9087"/>
                  </a:moveTo>
                  <a:lnTo>
                    <a:pt x="25" y="9262"/>
                  </a:lnTo>
                  <a:cubicBezTo>
                    <a:pt x="25" y="9269"/>
                    <a:pt x="19" y="9275"/>
                    <a:pt x="12" y="9275"/>
                  </a:cubicBezTo>
                  <a:cubicBezTo>
                    <a:pt x="6" y="9275"/>
                    <a:pt x="0" y="9269"/>
                    <a:pt x="0" y="9262"/>
                  </a:cubicBezTo>
                  <a:lnTo>
                    <a:pt x="0" y="9087"/>
                  </a:lnTo>
                  <a:cubicBezTo>
                    <a:pt x="0" y="9080"/>
                    <a:pt x="6" y="9075"/>
                    <a:pt x="12" y="9075"/>
                  </a:cubicBezTo>
                  <a:cubicBezTo>
                    <a:pt x="19" y="9075"/>
                    <a:pt x="25" y="9080"/>
                    <a:pt x="25" y="9087"/>
                  </a:cubicBezTo>
                  <a:close/>
                  <a:moveTo>
                    <a:pt x="25" y="9362"/>
                  </a:moveTo>
                  <a:lnTo>
                    <a:pt x="25" y="9537"/>
                  </a:lnTo>
                  <a:cubicBezTo>
                    <a:pt x="25" y="9544"/>
                    <a:pt x="19" y="9550"/>
                    <a:pt x="12" y="9550"/>
                  </a:cubicBezTo>
                  <a:cubicBezTo>
                    <a:pt x="6" y="9550"/>
                    <a:pt x="0" y="9544"/>
                    <a:pt x="0" y="9537"/>
                  </a:cubicBezTo>
                  <a:lnTo>
                    <a:pt x="0" y="9362"/>
                  </a:lnTo>
                  <a:cubicBezTo>
                    <a:pt x="0" y="9355"/>
                    <a:pt x="6" y="9350"/>
                    <a:pt x="12" y="9350"/>
                  </a:cubicBezTo>
                  <a:cubicBezTo>
                    <a:pt x="19" y="9350"/>
                    <a:pt x="25" y="9355"/>
                    <a:pt x="25" y="9362"/>
                  </a:cubicBezTo>
                  <a:close/>
                  <a:moveTo>
                    <a:pt x="25" y="9637"/>
                  </a:moveTo>
                  <a:lnTo>
                    <a:pt x="25" y="9812"/>
                  </a:lnTo>
                  <a:cubicBezTo>
                    <a:pt x="25" y="9819"/>
                    <a:pt x="19" y="9825"/>
                    <a:pt x="12" y="9825"/>
                  </a:cubicBezTo>
                  <a:cubicBezTo>
                    <a:pt x="6" y="9825"/>
                    <a:pt x="0" y="9819"/>
                    <a:pt x="0" y="9812"/>
                  </a:cubicBezTo>
                  <a:lnTo>
                    <a:pt x="0" y="9637"/>
                  </a:lnTo>
                  <a:cubicBezTo>
                    <a:pt x="0" y="9630"/>
                    <a:pt x="6" y="9625"/>
                    <a:pt x="12" y="9625"/>
                  </a:cubicBezTo>
                  <a:cubicBezTo>
                    <a:pt x="19" y="9625"/>
                    <a:pt x="25" y="9630"/>
                    <a:pt x="25" y="9637"/>
                  </a:cubicBezTo>
                  <a:close/>
                  <a:moveTo>
                    <a:pt x="25" y="9912"/>
                  </a:moveTo>
                  <a:lnTo>
                    <a:pt x="25" y="10087"/>
                  </a:lnTo>
                  <a:cubicBezTo>
                    <a:pt x="25" y="10094"/>
                    <a:pt x="19" y="10100"/>
                    <a:pt x="12" y="10100"/>
                  </a:cubicBezTo>
                  <a:cubicBezTo>
                    <a:pt x="6" y="10100"/>
                    <a:pt x="0" y="10094"/>
                    <a:pt x="0" y="10087"/>
                  </a:cubicBezTo>
                  <a:lnTo>
                    <a:pt x="0" y="9912"/>
                  </a:lnTo>
                  <a:cubicBezTo>
                    <a:pt x="0" y="9905"/>
                    <a:pt x="6" y="9900"/>
                    <a:pt x="12" y="9900"/>
                  </a:cubicBezTo>
                  <a:cubicBezTo>
                    <a:pt x="19" y="9900"/>
                    <a:pt x="25" y="9905"/>
                    <a:pt x="25" y="9912"/>
                  </a:cubicBezTo>
                  <a:close/>
                  <a:moveTo>
                    <a:pt x="25" y="10187"/>
                  </a:moveTo>
                  <a:lnTo>
                    <a:pt x="25" y="10362"/>
                  </a:lnTo>
                  <a:cubicBezTo>
                    <a:pt x="25" y="10369"/>
                    <a:pt x="19" y="10375"/>
                    <a:pt x="12" y="10375"/>
                  </a:cubicBezTo>
                  <a:cubicBezTo>
                    <a:pt x="6" y="10375"/>
                    <a:pt x="0" y="10369"/>
                    <a:pt x="0" y="10362"/>
                  </a:cubicBezTo>
                  <a:lnTo>
                    <a:pt x="0" y="10187"/>
                  </a:lnTo>
                  <a:cubicBezTo>
                    <a:pt x="0" y="10180"/>
                    <a:pt x="6" y="10175"/>
                    <a:pt x="12" y="10175"/>
                  </a:cubicBezTo>
                  <a:cubicBezTo>
                    <a:pt x="19" y="10175"/>
                    <a:pt x="25" y="10180"/>
                    <a:pt x="25" y="10187"/>
                  </a:cubicBezTo>
                  <a:close/>
                  <a:moveTo>
                    <a:pt x="25" y="10462"/>
                  </a:moveTo>
                  <a:lnTo>
                    <a:pt x="25" y="10637"/>
                  </a:lnTo>
                  <a:cubicBezTo>
                    <a:pt x="25" y="10644"/>
                    <a:pt x="19" y="10650"/>
                    <a:pt x="12" y="10650"/>
                  </a:cubicBezTo>
                  <a:cubicBezTo>
                    <a:pt x="6" y="10650"/>
                    <a:pt x="0" y="10644"/>
                    <a:pt x="0" y="10637"/>
                  </a:cubicBezTo>
                  <a:lnTo>
                    <a:pt x="0" y="10462"/>
                  </a:lnTo>
                  <a:cubicBezTo>
                    <a:pt x="0" y="10455"/>
                    <a:pt x="6" y="10450"/>
                    <a:pt x="12" y="10450"/>
                  </a:cubicBezTo>
                  <a:cubicBezTo>
                    <a:pt x="19" y="10450"/>
                    <a:pt x="25" y="10455"/>
                    <a:pt x="25" y="10462"/>
                  </a:cubicBezTo>
                  <a:close/>
                  <a:moveTo>
                    <a:pt x="25" y="10737"/>
                  </a:moveTo>
                  <a:lnTo>
                    <a:pt x="25" y="10912"/>
                  </a:lnTo>
                  <a:cubicBezTo>
                    <a:pt x="25" y="10919"/>
                    <a:pt x="19" y="10925"/>
                    <a:pt x="12" y="10925"/>
                  </a:cubicBezTo>
                  <a:cubicBezTo>
                    <a:pt x="6" y="10925"/>
                    <a:pt x="0" y="10919"/>
                    <a:pt x="0" y="10912"/>
                  </a:cubicBezTo>
                  <a:lnTo>
                    <a:pt x="0" y="10737"/>
                  </a:lnTo>
                  <a:cubicBezTo>
                    <a:pt x="0" y="10730"/>
                    <a:pt x="6" y="10725"/>
                    <a:pt x="12" y="10725"/>
                  </a:cubicBezTo>
                  <a:cubicBezTo>
                    <a:pt x="19" y="10725"/>
                    <a:pt x="25" y="10730"/>
                    <a:pt x="25" y="10737"/>
                  </a:cubicBezTo>
                  <a:close/>
                  <a:moveTo>
                    <a:pt x="25" y="11012"/>
                  </a:moveTo>
                  <a:lnTo>
                    <a:pt x="25" y="11187"/>
                  </a:lnTo>
                  <a:cubicBezTo>
                    <a:pt x="25" y="11194"/>
                    <a:pt x="19" y="11200"/>
                    <a:pt x="12" y="11200"/>
                  </a:cubicBezTo>
                  <a:cubicBezTo>
                    <a:pt x="6" y="11200"/>
                    <a:pt x="0" y="11194"/>
                    <a:pt x="0" y="11187"/>
                  </a:cubicBezTo>
                  <a:lnTo>
                    <a:pt x="0" y="11012"/>
                  </a:lnTo>
                  <a:cubicBezTo>
                    <a:pt x="0" y="11005"/>
                    <a:pt x="6" y="11000"/>
                    <a:pt x="12" y="11000"/>
                  </a:cubicBezTo>
                  <a:cubicBezTo>
                    <a:pt x="19" y="11000"/>
                    <a:pt x="25" y="11005"/>
                    <a:pt x="25" y="11012"/>
                  </a:cubicBezTo>
                  <a:close/>
                  <a:moveTo>
                    <a:pt x="25" y="11287"/>
                  </a:moveTo>
                  <a:lnTo>
                    <a:pt x="25" y="11462"/>
                  </a:lnTo>
                  <a:cubicBezTo>
                    <a:pt x="25" y="11469"/>
                    <a:pt x="19" y="11475"/>
                    <a:pt x="12" y="11475"/>
                  </a:cubicBezTo>
                  <a:cubicBezTo>
                    <a:pt x="6" y="11475"/>
                    <a:pt x="0" y="11469"/>
                    <a:pt x="0" y="11462"/>
                  </a:cubicBezTo>
                  <a:lnTo>
                    <a:pt x="0" y="11287"/>
                  </a:lnTo>
                  <a:cubicBezTo>
                    <a:pt x="0" y="11280"/>
                    <a:pt x="6" y="11275"/>
                    <a:pt x="12" y="11275"/>
                  </a:cubicBezTo>
                  <a:cubicBezTo>
                    <a:pt x="19" y="11275"/>
                    <a:pt x="25" y="11280"/>
                    <a:pt x="25" y="11287"/>
                  </a:cubicBezTo>
                  <a:close/>
                  <a:moveTo>
                    <a:pt x="25" y="11562"/>
                  </a:moveTo>
                  <a:lnTo>
                    <a:pt x="25" y="11737"/>
                  </a:lnTo>
                  <a:cubicBezTo>
                    <a:pt x="25" y="11744"/>
                    <a:pt x="19" y="11750"/>
                    <a:pt x="12" y="11750"/>
                  </a:cubicBezTo>
                  <a:cubicBezTo>
                    <a:pt x="6" y="11750"/>
                    <a:pt x="0" y="11744"/>
                    <a:pt x="0" y="11737"/>
                  </a:cubicBezTo>
                  <a:lnTo>
                    <a:pt x="0" y="11562"/>
                  </a:lnTo>
                  <a:cubicBezTo>
                    <a:pt x="0" y="11555"/>
                    <a:pt x="6" y="11550"/>
                    <a:pt x="12" y="11550"/>
                  </a:cubicBezTo>
                  <a:cubicBezTo>
                    <a:pt x="19" y="11550"/>
                    <a:pt x="25" y="11555"/>
                    <a:pt x="25" y="11562"/>
                  </a:cubicBezTo>
                  <a:close/>
                  <a:moveTo>
                    <a:pt x="25" y="11837"/>
                  </a:moveTo>
                  <a:lnTo>
                    <a:pt x="25" y="12012"/>
                  </a:lnTo>
                  <a:cubicBezTo>
                    <a:pt x="25" y="12019"/>
                    <a:pt x="19" y="12025"/>
                    <a:pt x="12" y="12025"/>
                  </a:cubicBezTo>
                  <a:cubicBezTo>
                    <a:pt x="6" y="12025"/>
                    <a:pt x="0" y="12019"/>
                    <a:pt x="0" y="12012"/>
                  </a:cubicBezTo>
                  <a:lnTo>
                    <a:pt x="0" y="11837"/>
                  </a:lnTo>
                  <a:cubicBezTo>
                    <a:pt x="0" y="11830"/>
                    <a:pt x="6" y="11825"/>
                    <a:pt x="12" y="11825"/>
                  </a:cubicBezTo>
                  <a:cubicBezTo>
                    <a:pt x="19" y="11825"/>
                    <a:pt x="25" y="11830"/>
                    <a:pt x="25" y="11837"/>
                  </a:cubicBezTo>
                  <a:close/>
                  <a:moveTo>
                    <a:pt x="25" y="12112"/>
                  </a:moveTo>
                  <a:lnTo>
                    <a:pt x="25" y="12287"/>
                  </a:lnTo>
                  <a:cubicBezTo>
                    <a:pt x="25" y="12294"/>
                    <a:pt x="19" y="12300"/>
                    <a:pt x="12" y="12300"/>
                  </a:cubicBezTo>
                  <a:cubicBezTo>
                    <a:pt x="6" y="12300"/>
                    <a:pt x="0" y="12294"/>
                    <a:pt x="0" y="12287"/>
                  </a:cubicBezTo>
                  <a:lnTo>
                    <a:pt x="0" y="12112"/>
                  </a:lnTo>
                  <a:cubicBezTo>
                    <a:pt x="0" y="12105"/>
                    <a:pt x="6" y="12100"/>
                    <a:pt x="12" y="12100"/>
                  </a:cubicBezTo>
                  <a:cubicBezTo>
                    <a:pt x="19" y="12100"/>
                    <a:pt x="25" y="12105"/>
                    <a:pt x="25" y="12112"/>
                  </a:cubicBezTo>
                  <a:close/>
                  <a:moveTo>
                    <a:pt x="25" y="12387"/>
                  </a:moveTo>
                  <a:lnTo>
                    <a:pt x="25" y="12562"/>
                  </a:lnTo>
                  <a:cubicBezTo>
                    <a:pt x="25" y="12569"/>
                    <a:pt x="19" y="12575"/>
                    <a:pt x="12" y="12575"/>
                  </a:cubicBezTo>
                  <a:cubicBezTo>
                    <a:pt x="6" y="12575"/>
                    <a:pt x="0" y="12569"/>
                    <a:pt x="0" y="12562"/>
                  </a:cubicBezTo>
                  <a:lnTo>
                    <a:pt x="0" y="12387"/>
                  </a:lnTo>
                  <a:cubicBezTo>
                    <a:pt x="0" y="12380"/>
                    <a:pt x="6" y="12375"/>
                    <a:pt x="12" y="12375"/>
                  </a:cubicBezTo>
                  <a:cubicBezTo>
                    <a:pt x="19" y="12375"/>
                    <a:pt x="25" y="12380"/>
                    <a:pt x="25" y="12387"/>
                  </a:cubicBezTo>
                  <a:close/>
                  <a:moveTo>
                    <a:pt x="25" y="12662"/>
                  </a:moveTo>
                  <a:lnTo>
                    <a:pt x="25" y="12837"/>
                  </a:lnTo>
                  <a:cubicBezTo>
                    <a:pt x="25" y="12844"/>
                    <a:pt x="19" y="12850"/>
                    <a:pt x="12" y="12850"/>
                  </a:cubicBezTo>
                  <a:cubicBezTo>
                    <a:pt x="6" y="12850"/>
                    <a:pt x="0" y="12844"/>
                    <a:pt x="0" y="12837"/>
                  </a:cubicBezTo>
                  <a:lnTo>
                    <a:pt x="0" y="12662"/>
                  </a:lnTo>
                  <a:cubicBezTo>
                    <a:pt x="0" y="12655"/>
                    <a:pt x="6" y="12650"/>
                    <a:pt x="12" y="12650"/>
                  </a:cubicBezTo>
                  <a:cubicBezTo>
                    <a:pt x="19" y="12650"/>
                    <a:pt x="25" y="12655"/>
                    <a:pt x="25" y="12662"/>
                  </a:cubicBezTo>
                  <a:close/>
                  <a:moveTo>
                    <a:pt x="25" y="12937"/>
                  </a:moveTo>
                  <a:lnTo>
                    <a:pt x="25" y="13112"/>
                  </a:lnTo>
                  <a:cubicBezTo>
                    <a:pt x="25" y="13119"/>
                    <a:pt x="19" y="13125"/>
                    <a:pt x="12" y="13125"/>
                  </a:cubicBezTo>
                  <a:cubicBezTo>
                    <a:pt x="6" y="13125"/>
                    <a:pt x="0" y="13119"/>
                    <a:pt x="0" y="13112"/>
                  </a:cubicBezTo>
                  <a:lnTo>
                    <a:pt x="0" y="12937"/>
                  </a:lnTo>
                  <a:cubicBezTo>
                    <a:pt x="0" y="12930"/>
                    <a:pt x="6" y="12925"/>
                    <a:pt x="12" y="12925"/>
                  </a:cubicBezTo>
                  <a:cubicBezTo>
                    <a:pt x="19" y="12925"/>
                    <a:pt x="25" y="12930"/>
                    <a:pt x="25" y="12937"/>
                  </a:cubicBezTo>
                  <a:close/>
                  <a:moveTo>
                    <a:pt x="25" y="13212"/>
                  </a:moveTo>
                  <a:lnTo>
                    <a:pt x="25" y="13387"/>
                  </a:lnTo>
                  <a:cubicBezTo>
                    <a:pt x="25" y="13394"/>
                    <a:pt x="19" y="13400"/>
                    <a:pt x="12" y="13400"/>
                  </a:cubicBezTo>
                  <a:cubicBezTo>
                    <a:pt x="6" y="13400"/>
                    <a:pt x="0" y="13394"/>
                    <a:pt x="0" y="13387"/>
                  </a:cubicBezTo>
                  <a:lnTo>
                    <a:pt x="0" y="13212"/>
                  </a:lnTo>
                  <a:cubicBezTo>
                    <a:pt x="0" y="13205"/>
                    <a:pt x="6" y="13200"/>
                    <a:pt x="12" y="13200"/>
                  </a:cubicBezTo>
                  <a:cubicBezTo>
                    <a:pt x="19" y="13200"/>
                    <a:pt x="25" y="13205"/>
                    <a:pt x="25" y="13212"/>
                  </a:cubicBezTo>
                  <a:close/>
                  <a:moveTo>
                    <a:pt x="25" y="13487"/>
                  </a:moveTo>
                  <a:lnTo>
                    <a:pt x="25" y="13550"/>
                  </a:lnTo>
                  <a:cubicBezTo>
                    <a:pt x="25" y="13557"/>
                    <a:pt x="19" y="13562"/>
                    <a:pt x="12" y="13562"/>
                  </a:cubicBezTo>
                  <a:cubicBezTo>
                    <a:pt x="6" y="13562"/>
                    <a:pt x="0" y="13557"/>
                    <a:pt x="0" y="13550"/>
                  </a:cubicBezTo>
                  <a:lnTo>
                    <a:pt x="0" y="13487"/>
                  </a:lnTo>
                  <a:cubicBezTo>
                    <a:pt x="0" y="13480"/>
                    <a:pt x="6" y="13475"/>
                    <a:pt x="12" y="13475"/>
                  </a:cubicBezTo>
                  <a:cubicBezTo>
                    <a:pt x="19" y="13475"/>
                    <a:pt x="25" y="13480"/>
                    <a:pt x="25" y="13487"/>
                  </a:cubicBezTo>
                  <a:close/>
                </a:path>
              </a:pathLst>
            </a:custGeom>
            <a:solidFill>
              <a:srgbClr val="DDDDDD"/>
            </a:solidFill>
            <a:ln w="3175" cap="flat">
              <a:solidFill>
                <a:srgbClr val="DDDDDD"/>
              </a:solidFill>
              <a:prstDash val="solid"/>
              <a:bevel/>
              <a:headEnd/>
              <a:tailEnd/>
            </a:ln>
          </p:spPr>
          <p:txBody>
            <a:bodyPr/>
            <a:lstStyle/>
            <a:p>
              <a:endParaRPr lang="en-US"/>
            </a:p>
          </p:txBody>
        </p:sp>
      </p:grpSp>
      <p:sp>
        <p:nvSpPr>
          <p:cNvPr id="95" name="Text Box 276"/>
          <p:cNvSpPr txBox="1">
            <a:spLocks noChangeArrowheads="1"/>
          </p:cNvSpPr>
          <p:nvPr/>
        </p:nvSpPr>
        <p:spPr bwMode="auto">
          <a:xfrm>
            <a:off x="152400" y="3505200"/>
            <a:ext cx="1309687" cy="304800"/>
          </a:xfrm>
          <a:prstGeom prst="rect">
            <a:avLst/>
          </a:prstGeom>
          <a:noFill/>
          <a:ln w="9525">
            <a:noFill/>
            <a:miter lim="800000"/>
            <a:headEnd/>
            <a:tailEnd/>
          </a:ln>
        </p:spPr>
        <p:txBody>
          <a:bodyPr>
            <a:spAutoFit/>
          </a:bodyPr>
          <a:lstStyle/>
          <a:p>
            <a:r>
              <a:rPr lang="en-US" sz="1400" b="1" dirty="0" smtClean="0"/>
              <a:t>Hub Module</a:t>
            </a:r>
            <a:endParaRPr lang="en-US" sz="1400" b="1" dirty="0"/>
          </a:p>
        </p:txBody>
      </p:sp>
      <p:sp>
        <p:nvSpPr>
          <p:cNvPr id="96" name="Text Box 276"/>
          <p:cNvSpPr txBox="1">
            <a:spLocks noChangeArrowheads="1"/>
          </p:cNvSpPr>
          <p:nvPr/>
        </p:nvSpPr>
        <p:spPr bwMode="auto">
          <a:xfrm>
            <a:off x="152400" y="2743200"/>
            <a:ext cx="1309687" cy="304800"/>
          </a:xfrm>
          <a:prstGeom prst="rect">
            <a:avLst/>
          </a:prstGeom>
          <a:noFill/>
          <a:ln w="9525">
            <a:noFill/>
            <a:miter lim="800000"/>
            <a:headEnd/>
            <a:tailEnd/>
          </a:ln>
        </p:spPr>
        <p:txBody>
          <a:bodyPr>
            <a:spAutoFit/>
          </a:bodyPr>
          <a:lstStyle/>
          <a:p>
            <a:r>
              <a:rPr lang="en-US" sz="1400" b="1" dirty="0" smtClean="0"/>
              <a:t>DIVH (H-R)</a:t>
            </a:r>
            <a:endParaRPr lang="en-US" sz="1400" b="1" dirty="0"/>
          </a:p>
        </p:txBody>
      </p:sp>
      <p:sp>
        <p:nvSpPr>
          <p:cNvPr id="97" name="Text Box 276"/>
          <p:cNvSpPr txBox="1">
            <a:spLocks noChangeArrowheads="1"/>
          </p:cNvSpPr>
          <p:nvPr/>
        </p:nvSpPr>
        <p:spPr bwMode="auto">
          <a:xfrm>
            <a:off x="152400" y="5867400"/>
            <a:ext cx="1309687" cy="304800"/>
          </a:xfrm>
          <a:prstGeom prst="rect">
            <a:avLst/>
          </a:prstGeom>
          <a:noFill/>
          <a:ln w="9525">
            <a:noFill/>
            <a:miter lim="800000"/>
            <a:headEnd/>
            <a:tailEnd/>
          </a:ln>
        </p:spPr>
        <p:txBody>
          <a:bodyPr>
            <a:spAutoFit/>
          </a:bodyPr>
          <a:lstStyle/>
          <a:p>
            <a:r>
              <a:rPr lang="en-US" sz="1400" b="1" dirty="0" smtClean="0"/>
              <a:t>PnP Module</a:t>
            </a:r>
            <a:endParaRPr lang="en-US" sz="1400" b="1" dirty="0"/>
          </a:p>
        </p:txBody>
      </p:sp>
      <p:sp>
        <p:nvSpPr>
          <p:cNvPr id="98" name="Text Box 276"/>
          <p:cNvSpPr txBox="1">
            <a:spLocks noChangeArrowheads="1"/>
          </p:cNvSpPr>
          <p:nvPr/>
        </p:nvSpPr>
        <p:spPr bwMode="auto">
          <a:xfrm>
            <a:off x="152400" y="5029200"/>
            <a:ext cx="1309687" cy="304800"/>
          </a:xfrm>
          <a:prstGeom prst="rect">
            <a:avLst/>
          </a:prstGeom>
          <a:noFill/>
          <a:ln w="9525">
            <a:noFill/>
            <a:miter lim="800000"/>
            <a:headEnd/>
            <a:tailEnd/>
          </a:ln>
        </p:spPr>
        <p:txBody>
          <a:bodyPr>
            <a:spAutoFit/>
          </a:bodyPr>
          <a:lstStyle/>
          <a:p>
            <a:r>
              <a:rPr lang="en-US" sz="1400" b="1" dirty="0" smtClean="0"/>
              <a:t>Crew Module</a:t>
            </a:r>
            <a:endParaRPr lang="en-US" sz="1400" b="1" dirty="0"/>
          </a:p>
        </p:txBody>
      </p:sp>
      <p:sp>
        <p:nvSpPr>
          <p:cNvPr id="99" name="Text Box 276"/>
          <p:cNvSpPr txBox="1">
            <a:spLocks noChangeArrowheads="1"/>
          </p:cNvSpPr>
          <p:nvPr/>
        </p:nvSpPr>
        <p:spPr bwMode="auto">
          <a:xfrm>
            <a:off x="152400" y="4267200"/>
            <a:ext cx="1309687" cy="307777"/>
          </a:xfrm>
          <a:prstGeom prst="rect">
            <a:avLst/>
          </a:prstGeom>
          <a:noFill/>
          <a:ln w="9525">
            <a:noFill/>
            <a:miter lim="800000"/>
            <a:headEnd/>
            <a:tailEnd/>
          </a:ln>
        </p:spPr>
        <p:txBody>
          <a:bodyPr>
            <a:spAutoFit/>
          </a:bodyPr>
          <a:lstStyle/>
          <a:p>
            <a:r>
              <a:rPr lang="en-US" sz="1400" b="1" dirty="0" smtClean="0"/>
              <a:t>Lander Module</a:t>
            </a:r>
          </a:p>
        </p:txBody>
      </p:sp>
      <p:sp>
        <p:nvSpPr>
          <p:cNvPr id="102" name="Rectangle 101"/>
          <p:cNvSpPr/>
          <p:nvPr/>
        </p:nvSpPr>
        <p:spPr>
          <a:xfrm>
            <a:off x="2667000" y="1524000"/>
            <a:ext cx="1066800" cy="76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03" name="Table 102"/>
          <p:cNvGraphicFramePr>
            <a:graphicFrameLocks noGrp="1"/>
          </p:cNvGraphicFramePr>
          <p:nvPr/>
        </p:nvGraphicFramePr>
        <p:xfrm>
          <a:off x="304800" y="1447800"/>
          <a:ext cx="1320800" cy="952500"/>
        </p:xfrm>
        <a:graphic>
          <a:graphicData uri="http://schemas.openxmlformats.org/drawingml/2006/table">
            <a:tbl>
              <a:tblPr/>
              <a:tblGrid>
                <a:gridCol w="1320800"/>
              </a:tblGrid>
              <a:tr h="190500">
                <a:tc>
                  <a:txBody>
                    <a:bodyPr/>
                    <a:lstStyle/>
                    <a:p>
                      <a:pPr algn="l" fontAlgn="b"/>
                      <a:r>
                        <a:rPr lang="en-US" sz="1000" b="1" i="0" u="none" strike="noStrike" dirty="0">
                          <a:solidFill>
                            <a:srgbClr val="000000"/>
                          </a:solidFill>
                          <a:latin typeface="Calibri"/>
                        </a:rPr>
                        <a:t>Flight Tests</a:t>
                      </a:r>
                    </a:p>
                  </a:txBody>
                  <a:tcPr marL="0" marR="0" marT="0" marB="0" anchor="b">
                    <a:lnL>
                      <a:noFill/>
                    </a:lnL>
                    <a:lnR>
                      <a:noFill/>
                    </a:lnR>
                    <a:lnT>
                      <a:noFill/>
                    </a:lnT>
                    <a:lnB>
                      <a:noFill/>
                    </a:lnB>
                  </a:tcPr>
                </a:tc>
              </a:tr>
              <a:tr h="190500">
                <a:tc>
                  <a:txBody>
                    <a:bodyPr/>
                    <a:lstStyle/>
                    <a:p>
                      <a:pPr algn="l" fontAlgn="b"/>
                      <a:r>
                        <a:rPr lang="en-US" sz="1000" b="1" i="0" u="none" strike="noStrike">
                          <a:solidFill>
                            <a:srgbClr val="000000"/>
                          </a:solidFill>
                          <a:latin typeface="Calibri"/>
                        </a:rPr>
                        <a:t>Short Duration</a:t>
                      </a:r>
                    </a:p>
                  </a:txBody>
                  <a:tcPr marL="0" marR="0" marT="0" marB="0" anchor="b">
                    <a:lnL>
                      <a:noFill/>
                    </a:lnL>
                    <a:lnR>
                      <a:noFill/>
                    </a:lnR>
                    <a:lnT>
                      <a:noFill/>
                    </a:lnT>
                    <a:lnB>
                      <a:noFill/>
                    </a:lnB>
                  </a:tcPr>
                </a:tc>
              </a:tr>
              <a:tr h="190500">
                <a:tc>
                  <a:txBody>
                    <a:bodyPr/>
                    <a:lstStyle/>
                    <a:p>
                      <a:pPr algn="l" fontAlgn="b"/>
                      <a:r>
                        <a:rPr lang="en-US" sz="1000" b="1" i="0" u="none" strike="noStrike">
                          <a:solidFill>
                            <a:srgbClr val="000000"/>
                          </a:solidFill>
                          <a:latin typeface="Calibri"/>
                        </a:rPr>
                        <a:t>Lunar Orbit</a:t>
                      </a:r>
                    </a:p>
                  </a:txBody>
                  <a:tcPr marL="0" marR="0" marT="0" marB="0" anchor="b">
                    <a:lnL>
                      <a:noFill/>
                    </a:lnL>
                    <a:lnR>
                      <a:noFill/>
                    </a:lnR>
                    <a:lnT>
                      <a:noFill/>
                    </a:lnT>
                    <a:lnB>
                      <a:noFill/>
                    </a:lnB>
                  </a:tcPr>
                </a:tc>
              </a:tr>
              <a:tr h="190500">
                <a:tc>
                  <a:txBody>
                    <a:bodyPr/>
                    <a:lstStyle/>
                    <a:p>
                      <a:pPr algn="l" fontAlgn="b"/>
                      <a:r>
                        <a:rPr lang="en-US" sz="1000" b="1" i="0" u="none" strike="noStrike" dirty="0">
                          <a:solidFill>
                            <a:srgbClr val="000000"/>
                          </a:solidFill>
                          <a:latin typeface="Calibri"/>
                        </a:rPr>
                        <a:t>Lunar Landing  </a:t>
                      </a:r>
                    </a:p>
                  </a:txBody>
                  <a:tcPr marL="0" marR="0" marT="0" marB="0" anchor="b">
                    <a:lnL>
                      <a:noFill/>
                    </a:lnL>
                    <a:lnR>
                      <a:noFill/>
                    </a:lnR>
                    <a:lnT>
                      <a:noFill/>
                    </a:lnT>
                    <a:lnB>
                      <a:noFill/>
                    </a:lnB>
                  </a:tcPr>
                </a:tc>
              </a:tr>
              <a:tr h="190500">
                <a:tc>
                  <a:txBody>
                    <a:bodyPr/>
                    <a:lstStyle/>
                    <a:p>
                      <a:pPr algn="l" fontAlgn="b"/>
                      <a:r>
                        <a:rPr lang="en-US" sz="1000" b="1" i="0" u="none" strike="noStrike" dirty="0">
                          <a:solidFill>
                            <a:srgbClr val="000000"/>
                          </a:solidFill>
                          <a:latin typeface="Calibri"/>
                        </a:rPr>
                        <a:t>NEO/Flexible Path</a:t>
                      </a:r>
                    </a:p>
                  </a:txBody>
                  <a:tcPr marL="0" marR="0" marT="0" marB="0" anchor="b">
                    <a:lnL>
                      <a:noFill/>
                    </a:lnL>
                    <a:lnR>
                      <a:noFill/>
                    </a:lnR>
                    <a:lnT>
                      <a:noFill/>
                    </a:lnT>
                    <a:lnB>
                      <a:noFill/>
                    </a:lnB>
                  </a:tcPr>
                </a:tc>
              </a:tr>
            </a:tbl>
          </a:graphicData>
        </a:graphic>
      </p:graphicFrame>
      <p:sp>
        <p:nvSpPr>
          <p:cNvPr id="104" name="Rectangle 103"/>
          <p:cNvSpPr/>
          <p:nvPr/>
        </p:nvSpPr>
        <p:spPr>
          <a:xfrm>
            <a:off x="3505200" y="1676400"/>
            <a:ext cx="5562600" cy="76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953000" y="1905000"/>
            <a:ext cx="685800" cy="76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5715000" y="2057400"/>
            <a:ext cx="3429000" cy="76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Rectangle 106"/>
          <p:cNvSpPr/>
          <p:nvPr/>
        </p:nvSpPr>
        <p:spPr>
          <a:xfrm flipV="1">
            <a:off x="4953000" y="2286000"/>
            <a:ext cx="3048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flipV="1">
            <a:off x="5715000" y="2286000"/>
            <a:ext cx="3048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flipV="1">
            <a:off x="6419273" y="2299855"/>
            <a:ext cx="3048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Rectangle 109"/>
          <p:cNvSpPr/>
          <p:nvPr/>
        </p:nvSpPr>
        <p:spPr>
          <a:xfrm flipV="1">
            <a:off x="7202055" y="2287846"/>
            <a:ext cx="3048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flipV="1">
            <a:off x="7945582" y="2297083"/>
            <a:ext cx="3048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flipV="1">
            <a:off x="8758382" y="2297083"/>
            <a:ext cx="3048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Rectangle 112"/>
          <p:cNvSpPr/>
          <p:nvPr/>
        </p:nvSpPr>
        <p:spPr>
          <a:xfrm>
            <a:off x="1524000" y="2819400"/>
            <a:ext cx="1828800" cy="228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Isosceles Triangle 113"/>
          <p:cNvSpPr/>
          <p:nvPr/>
        </p:nvSpPr>
        <p:spPr>
          <a:xfrm>
            <a:off x="1766455" y="2863273"/>
            <a:ext cx="152400" cy="152400"/>
          </a:xfrm>
          <a:prstGeom prst="triangl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Isosceles Triangle 114"/>
          <p:cNvSpPr/>
          <p:nvPr/>
        </p:nvSpPr>
        <p:spPr>
          <a:xfrm>
            <a:off x="2115127" y="2856345"/>
            <a:ext cx="152400" cy="152400"/>
          </a:xfrm>
          <a:prstGeom prst="triangl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Isosceles Triangle 115"/>
          <p:cNvSpPr/>
          <p:nvPr/>
        </p:nvSpPr>
        <p:spPr>
          <a:xfrm>
            <a:off x="2415309" y="2863273"/>
            <a:ext cx="152400" cy="152400"/>
          </a:xfrm>
          <a:prstGeom prst="triangl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116"/>
          <p:cNvSpPr/>
          <p:nvPr/>
        </p:nvSpPr>
        <p:spPr>
          <a:xfrm>
            <a:off x="3048000" y="3505200"/>
            <a:ext cx="1828800" cy="228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Isosceles Triangle 117"/>
          <p:cNvSpPr/>
          <p:nvPr/>
        </p:nvSpPr>
        <p:spPr>
          <a:xfrm>
            <a:off x="3290455" y="3549073"/>
            <a:ext cx="152400" cy="152400"/>
          </a:xfrm>
          <a:prstGeom prst="triangl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Isosceles Triangle 118"/>
          <p:cNvSpPr/>
          <p:nvPr/>
        </p:nvSpPr>
        <p:spPr>
          <a:xfrm>
            <a:off x="3639127" y="3542145"/>
            <a:ext cx="152400" cy="152400"/>
          </a:xfrm>
          <a:prstGeom prst="triangl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 name="Isosceles Triangle 119"/>
          <p:cNvSpPr/>
          <p:nvPr/>
        </p:nvSpPr>
        <p:spPr>
          <a:xfrm>
            <a:off x="3939309" y="3549073"/>
            <a:ext cx="152400" cy="152400"/>
          </a:xfrm>
          <a:prstGeom prst="triangl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Rectangle 120"/>
          <p:cNvSpPr/>
          <p:nvPr/>
        </p:nvSpPr>
        <p:spPr>
          <a:xfrm>
            <a:off x="3429000" y="4343400"/>
            <a:ext cx="1828800" cy="228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Isosceles Triangle 121"/>
          <p:cNvSpPr/>
          <p:nvPr/>
        </p:nvSpPr>
        <p:spPr>
          <a:xfrm>
            <a:off x="3671455" y="4387273"/>
            <a:ext cx="152400" cy="152400"/>
          </a:xfrm>
          <a:prstGeom prst="triangl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Isosceles Triangle 122"/>
          <p:cNvSpPr/>
          <p:nvPr/>
        </p:nvSpPr>
        <p:spPr>
          <a:xfrm>
            <a:off x="4020127" y="4380345"/>
            <a:ext cx="152400" cy="152400"/>
          </a:xfrm>
          <a:prstGeom prst="triangl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 name="Isosceles Triangle 123"/>
          <p:cNvSpPr/>
          <p:nvPr/>
        </p:nvSpPr>
        <p:spPr>
          <a:xfrm>
            <a:off x="4320309" y="4387273"/>
            <a:ext cx="152400" cy="152400"/>
          </a:xfrm>
          <a:prstGeom prst="triangl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Rectangle 124"/>
          <p:cNvSpPr/>
          <p:nvPr/>
        </p:nvSpPr>
        <p:spPr>
          <a:xfrm>
            <a:off x="1524000" y="5105400"/>
            <a:ext cx="1828800" cy="228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Isosceles Triangle 125"/>
          <p:cNvSpPr/>
          <p:nvPr/>
        </p:nvSpPr>
        <p:spPr>
          <a:xfrm>
            <a:off x="1766455" y="5149273"/>
            <a:ext cx="152400" cy="152400"/>
          </a:xfrm>
          <a:prstGeom prst="triangl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Isosceles Triangle 126"/>
          <p:cNvSpPr/>
          <p:nvPr/>
        </p:nvSpPr>
        <p:spPr>
          <a:xfrm>
            <a:off x="2115127" y="5142345"/>
            <a:ext cx="152400" cy="152400"/>
          </a:xfrm>
          <a:prstGeom prst="triangl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8" name="Isosceles Triangle 127"/>
          <p:cNvSpPr/>
          <p:nvPr/>
        </p:nvSpPr>
        <p:spPr>
          <a:xfrm>
            <a:off x="2415309" y="5149273"/>
            <a:ext cx="152400" cy="152400"/>
          </a:xfrm>
          <a:prstGeom prst="triangl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Rectangle 128"/>
          <p:cNvSpPr/>
          <p:nvPr/>
        </p:nvSpPr>
        <p:spPr>
          <a:xfrm>
            <a:off x="1524000" y="5943600"/>
            <a:ext cx="1828800" cy="228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0" name="Isosceles Triangle 129"/>
          <p:cNvSpPr/>
          <p:nvPr/>
        </p:nvSpPr>
        <p:spPr>
          <a:xfrm>
            <a:off x="1766455" y="5987473"/>
            <a:ext cx="152400" cy="152400"/>
          </a:xfrm>
          <a:prstGeom prst="triangl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Isosceles Triangle 130"/>
          <p:cNvSpPr/>
          <p:nvPr/>
        </p:nvSpPr>
        <p:spPr>
          <a:xfrm>
            <a:off x="2115127" y="5980545"/>
            <a:ext cx="152400" cy="152400"/>
          </a:xfrm>
          <a:prstGeom prst="triangl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Isosceles Triangle 131"/>
          <p:cNvSpPr/>
          <p:nvPr/>
        </p:nvSpPr>
        <p:spPr>
          <a:xfrm>
            <a:off x="2415309" y="5987473"/>
            <a:ext cx="152400" cy="152400"/>
          </a:xfrm>
          <a:prstGeom prst="triangl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6" name="Rectangle 135"/>
          <p:cNvSpPr/>
          <p:nvPr/>
        </p:nvSpPr>
        <p:spPr>
          <a:xfrm>
            <a:off x="5867400" y="3048000"/>
            <a:ext cx="1676400" cy="15240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Isosceles Triangle 132"/>
          <p:cNvSpPr/>
          <p:nvPr/>
        </p:nvSpPr>
        <p:spPr>
          <a:xfrm>
            <a:off x="6096000" y="3276600"/>
            <a:ext cx="152400" cy="152400"/>
          </a:xfrm>
          <a:prstGeom prst="triangl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Isosceles Triangle 133"/>
          <p:cNvSpPr/>
          <p:nvPr/>
        </p:nvSpPr>
        <p:spPr>
          <a:xfrm>
            <a:off x="6096000" y="3733800"/>
            <a:ext cx="152400" cy="152400"/>
          </a:xfrm>
          <a:prstGeom prst="triangl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Isosceles Triangle 134"/>
          <p:cNvSpPr/>
          <p:nvPr/>
        </p:nvSpPr>
        <p:spPr>
          <a:xfrm>
            <a:off x="6096000" y="4191000"/>
            <a:ext cx="152400" cy="152400"/>
          </a:xfrm>
          <a:prstGeom prst="triangl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TextBox 136"/>
          <p:cNvSpPr txBox="1"/>
          <p:nvPr/>
        </p:nvSpPr>
        <p:spPr>
          <a:xfrm>
            <a:off x="6477000" y="3200400"/>
            <a:ext cx="990600" cy="369332"/>
          </a:xfrm>
          <a:prstGeom prst="rect">
            <a:avLst/>
          </a:prstGeom>
          <a:noFill/>
        </p:spPr>
        <p:txBody>
          <a:bodyPr wrap="square" rtlCol="0">
            <a:spAutoFit/>
          </a:bodyPr>
          <a:lstStyle/>
          <a:p>
            <a:r>
              <a:rPr lang="en-US" dirty="0" smtClean="0"/>
              <a:t>= SRR</a:t>
            </a:r>
          </a:p>
        </p:txBody>
      </p:sp>
      <p:sp>
        <p:nvSpPr>
          <p:cNvPr id="138" name="TextBox 137"/>
          <p:cNvSpPr txBox="1"/>
          <p:nvPr/>
        </p:nvSpPr>
        <p:spPr>
          <a:xfrm>
            <a:off x="6477000" y="3657600"/>
            <a:ext cx="990600" cy="369332"/>
          </a:xfrm>
          <a:prstGeom prst="rect">
            <a:avLst/>
          </a:prstGeom>
          <a:noFill/>
        </p:spPr>
        <p:txBody>
          <a:bodyPr wrap="square" rtlCol="0">
            <a:spAutoFit/>
          </a:bodyPr>
          <a:lstStyle/>
          <a:p>
            <a:r>
              <a:rPr lang="en-US" dirty="0" smtClean="0"/>
              <a:t>= PDR</a:t>
            </a:r>
          </a:p>
        </p:txBody>
      </p:sp>
      <p:sp>
        <p:nvSpPr>
          <p:cNvPr id="139" name="TextBox 138"/>
          <p:cNvSpPr txBox="1"/>
          <p:nvPr/>
        </p:nvSpPr>
        <p:spPr>
          <a:xfrm>
            <a:off x="6477000" y="4038600"/>
            <a:ext cx="990600" cy="369332"/>
          </a:xfrm>
          <a:prstGeom prst="rect">
            <a:avLst/>
          </a:prstGeom>
          <a:noFill/>
        </p:spPr>
        <p:txBody>
          <a:bodyPr wrap="square" rtlCol="0">
            <a:spAutoFit/>
          </a:bodyPr>
          <a:lstStyle/>
          <a:p>
            <a:r>
              <a:rPr lang="en-US" dirty="0" smtClean="0"/>
              <a:t>= CDR</a:t>
            </a:r>
          </a:p>
        </p:txBody>
      </p:sp>
      <p:sp>
        <p:nvSpPr>
          <p:cNvPr id="140" name="Title 1"/>
          <p:cNvSpPr>
            <a:spLocks noGrp="1"/>
          </p:cNvSpPr>
          <p:nvPr>
            <p:ph type="title"/>
          </p:nvPr>
        </p:nvSpPr>
        <p:spPr>
          <a:xfrm>
            <a:off x="457200" y="274638"/>
            <a:ext cx="8229600" cy="773112"/>
          </a:xfrm>
        </p:spPr>
        <p:txBody>
          <a:bodyPr/>
          <a:lstStyle/>
          <a:p>
            <a:r>
              <a:rPr lang="en-US" sz="3500" dirty="0" smtClean="0"/>
              <a:t>High Level Integrated Master Schedule</a:t>
            </a:r>
            <a:endParaRPr lang="en-US" sz="3500"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Cost Breakout</a:t>
            </a:r>
            <a:endParaRPr lang="en-US" dirty="0"/>
          </a:p>
        </p:txBody>
      </p:sp>
      <p:pic>
        <p:nvPicPr>
          <p:cNvPr id="5" name="Picture 3"/>
          <p:cNvPicPr>
            <a:picLocks noChangeAspect="1" noChangeArrowheads="1"/>
          </p:cNvPicPr>
          <p:nvPr/>
        </p:nvPicPr>
        <p:blipFill>
          <a:blip r:embed="rId2" cstate="print"/>
          <a:srcRect/>
          <a:stretch>
            <a:fillRect/>
          </a:stretch>
        </p:blipFill>
        <p:spPr bwMode="auto">
          <a:xfrm>
            <a:off x="609600" y="1371600"/>
            <a:ext cx="8000851" cy="4943475"/>
          </a:xfrm>
          <a:prstGeom prst="rect">
            <a:avLst/>
          </a:prstGeom>
          <a:noFill/>
          <a:ln w="9525">
            <a:noFill/>
            <a:miter lim="800000"/>
            <a:headEnd/>
            <a:tailEnd/>
          </a:ln>
          <a:effectLst/>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Cost Summary</a:t>
            </a:r>
            <a:endParaRPr lang="en-US" dirty="0"/>
          </a:p>
        </p:txBody>
      </p:sp>
      <p:sp>
        <p:nvSpPr>
          <p:cNvPr id="3" name="TextBox 2"/>
          <p:cNvSpPr txBox="1"/>
          <p:nvPr/>
        </p:nvSpPr>
        <p:spPr>
          <a:xfrm>
            <a:off x="762000" y="1752600"/>
            <a:ext cx="7696200" cy="2862322"/>
          </a:xfrm>
          <a:prstGeom prst="rect">
            <a:avLst/>
          </a:prstGeom>
          <a:noFill/>
        </p:spPr>
        <p:txBody>
          <a:bodyPr wrap="square" rtlCol="0">
            <a:spAutoFit/>
          </a:bodyPr>
          <a:lstStyle/>
          <a:p>
            <a:pPr>
              <a:buFont typeface="Arial" pitchFamily="34" charset="0"/>
              <a:buChar char="•"/>
            </a:pPr>
            <a:r>
              <a:rPr lang="en-US" dirty="0" smtClean="0"/>
              <a:t> Average yearly cost = $4.3B (FY10)</a:t>
            </a:r>
          </a:p>
          <a:p>
            <a:pPr>
              <a:buFont typeface="Arial" pitchFamily="34" charset="0"/>
              <a:buChar char="•"/>
            </a:pPr>
            <a:endParaRPr lang="en-US" dirty="0" smtClean="0"/>
          </a:p>
          <a:p>
            <a:pPr>
              <a:buFont typeface="Arial" pitchFamily="34" charset="0"/>
              <a:buChar char="•"/>
            </a:pPr>
            <a:r>
              <a:rPr lang="en-US" dirty="0" smtClean="0"/>
              <a:t> Development assumes a 5yr schedule for each module/LV</a:t>
            </a:r>
          </a:p>
          <a:p>
            <a:pPr lvl="1">
              <a:buFont typeface="Arial" pitchFamily="34" charset="0"/>
              <a:buChar char="•"/>
            </a:pPr>
            <a:r>
              <a:rPr lang="en-US" dirty="0" smtClean="0"/>
              <a:t> All development ends in 2020 (10 yrs after program start)</a:t>
            </a:r>
          </a:p>
          <a:p>
            <a:pPr lvl="1">
              <a:buFont typeface="Arial" pitchFamily="34" charset="0"/>
              <a:buChar char="•"/>
            </a:pPr>
            <a:endParaRPr lang="en-US" dirty="0" smtClean="0"/>
          </a:p>
          <a:p>
            <a:pPr>
              <a:buFont typeface="Arial" pitchFamily="34" charset="0"/>
              <a:buChar char="•"/>
            </a:pPr>
            <a:r>
              <a:rPr lang="en-US" dirty="0" smtClean="0"/>
              <a:t> Program costs strongly driven by launch vehicles</a:t>
            </a:r>
          </a:p>
          <a:p>
            <a:pPr lvl="1">
              <a:buFont typeface="Arial" pitchFamily="34" charset="0"/>
              <a:buChar char="•"/>
            </a:pPr>
            <a:r>
              <a:rPr lang="en-US" dirty="0" smtClean="0"/>
              <a:t>Program spending spikes come from transitions in focus of the program (testing to ISS servicing to lunar missions)</a:t>
            </a:r>
          </a:p>
          <a:p>
            <a:pPr>
              <a:buFont typeface="Arial" pitchFamily="34" charset="0"/>
              <a:buChar char="•"/>
            </a:pPr>
            <a:endParaRPr lang="en-US" dirty="0" smtClean="0"/>
          </a:p>
          <a:p>
            <a:pPr>
              <a:buFont typeface="Arial" pitchFamily="34" charset="0"/>
              <a:buChar char="•"/>
            </a:pPr>
            <a:endParaRPr lang="en-US"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Space </a:t>
            </a:r>
            <a:r>
              <a:rPr lang="en-US" dirty="0" err="1" smtClean="0"/>
              <a:t>Enviroment</a:t>
            </a:r>
            <a:endParaRPr lang="en-US" dirty="0"/>
          </a:p>
        </p:txBody>
      </p:sp>
      <p:sp>
        <p:nvSpPr>
          <p:cNvPr id="32771" name="TextBox 2"/>
          <p:cNvSpPr txBox="1">
            <a:spLocks noChangeArrowheads="1"/>
          </p:cNvSpPr>
          <p:nvPr/>
        </p:nvSpPr>
        <p:spPr bwMode="auto">
          <a:xfrm>
            <a:off x="457200" y="1524000"/>
            <a:ext cx="8077200" cy="830997"/>
          </a:xfrm>
          <a:prstGeom prst="rect">
            <a:avLst/>
          </a:prstGeom>
          <a:noFill/>
          <a:ln w="9525">
            <a:noFill/>
            <a:miter lim="800000"/>
            <a:headEnd/>
            <a:tailEnd/>
          </a:ln>
        </p:spPr>
        <p:txBody>
          <a:bodyPr>
            <a:spAutoFit/>
          </a:bodyPr>
          <a:lstStyle/>
          <a:p>
            <a:pPr>
              <a:buFont typeface="Arial" charset="0"/>
              <a:buChar char="•"/>
            </a:pPr>
            <a:r>
              <a:rPr lang="en-US" sz="2400" dirty="0" smtClean="0">
                <a:latin typeface="Calibri" pitchFamily="34" charset="0"/>
              </a:rPr>
              <a:t>Consider micrometeoroid and orbital debris risk</a:t>
            </a:r>
          </a:p>
          <a:p>
            <a:pPr>
              <a:buFont typeface="Arial" charset="0"/>
              <a:buChar char="•"/>
            </a:pPr>
            <a:r>
              <a:rPr lang="en-US" sz="2400" dirty="0" smtClean="0">
                <a:latin typeface="Calibri" pitchFamily="34" charset="0"/>
              </a:rPr>
              <a:t>Radiation concerns</a:t>
            </a:r>
            <a:endParaRPr lang="en-US" sz="2400" dirty="0">
              <a:latin typeface="Calibri" pitchFamily="34" charset="0"/>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Micrometeoroid Damage</a:t>
            </a:r>
            <a:endParaRPr lang="en-US" dirty="0"/>
          </a:p>
        </p:txBody>
      </p:sp>
      <p:sp>
        <p:nvSpPr>
          <p:cNvPr id="32771" name="TextBox 2"/>
          <p:cNvSpPr txBox="1">
            <a:spLocks noChangeArrowheads="1"/>
          </p:cNvSpPr>
          <p:nvPr/>
        </p:nvSpPr>
        <p:spPr bwMode="auto">
          <a:xfrm>
            <a:off x="457200" y="1524000"/>
            <a:ext cx="8077200" cy="2678113"/>
          </a:xfrm>
          <a:prstGeom prst="rect">
            <a:avLst/>
          </a:prstGeom>
          <a:noFill/>
          <a:ln w="9525">
            <a:noFill/>
            <a:miter lim="800000"/>
            <a:headEnd/>
            <a:tailEnd/>
          </a:ln>
        </p:spPr>
        <p:txBody>
          <a:bodyPr>
            <a:spAutoFit/>
          </a:bodyPr>
          <a:lstStyle/>
          <a:p>
            <a:pPr>
              <a:buFont typeface="Arial" charset="0"/>
              <a:buChar char="•"/>
            </a:pPr>
            <a:r>
              <a:rPr lang="en-US" sz="2400">
                <a:latin typeface="Calibri" pitchFamily="34" charset="0"/>
              </a:rPr>
              <a:t>Surface area of habitable volume: 252.38 m</a:t>
            </a:r>
            <a:r>
              <a:rPr lang="en-US" sz="2400" baseline="30000">
                <a:latin typeface="Calibri" pitchFamily="34" charset="0"/>
              </a:rPr>
              <a:t>2</a:t>
            </a:r>
          </a:p>
          <a:p>
            <a:pPr lvl="1">
              <a:buFont typeface="Arial" charset="0"/>
              <a:buChar char="•"/>
            </a:pPr>
            <a:r>
              <a:rPr lang="en-US" sz="2400">
                <a:latin typeface="Calibri" pitchFamily="34" charset="0"/>
              </a:rPr>
              <a:t>Includes both capsule and main module</a:t>
            </a:r>
          </a:p>
          <a:p>
            <a:pPr>
              <a:buFont typeface="Arial" charset="0"/>
              <a:buChar char="•"/>
            </a:pPr>
            <a:r>
              <a:rPr lang="en-US" sz="2400">
                <a:latin typeface="Calibri" pitchFamily="34" charset="0"/>
              </a:rPr>
              <a:t>Accounting for 120 day missions (NEO mission), consider once every 100 mission impact</a:t>
            </a:r>
          </a:p>
          <a:p>
            <a:pPr lvl="1">
              <a:buFont typeface="Arial" charset="0"/>
              <a:buChar char="•"/>
            </a:pPr>
            <a:r>
              <a:rPr lang="en-US" sz="2400">
                <a:latin typeface="Calibri" pitchFamily="34" charset="0"/>
              </a:rPr>
              <a:t>Corresponds to a flux of 1.2*10</a:t>
            </a:r>
            <a:r>
              <a:rPr lang="en-US" sz="2400" baseline="30000">
                <a:latin typeface="Calibri" pitchFamily="34" charset="0"/>
              </a:rPr>
              <a:t>-4</a:t>
            </a:r>
          </a:p>
          <a:p>
            <a:pPr lvl="1">
              <a:buFont typeface="Arial" charset="0"/>
              <a:buChar char="•"/>
            </a:pPr>
            <a:r>
              <a:rPr lang="en-US" sz="2400">
                <a:latin typeface="Calibri" pitchFamily="34" charset="0"/>
              </a:rPr>
              <a:t>Approximately 4mm particle would be “once every 100 mission” impact</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Radiation Environment</a:t>
            </a:r>
            <a:endParaRPr lang="en-US" dirty="0"/>
          </a:p>
        </p:txBody>
      </p:sp>
      <p:pic>
        <p:nvPicPr>
          <p:cNvPr id="33795" name="Picture 2" descr="GCR-dosage.jpg"/>
          <p:cNvPicPr>
            <a:picLocks noChangeAspect="1"/>
          </p:cNvPicPr>
          <p:nvPr/>
        </p:nvPicPr>
        <p:blipFill>
          <a:blip r:embed="rId2" cstate="print"/>
          <a:srcRect l="8000" r="8000"/>
          <a:stretch>
            <a:fillRect/>
          </a:stretch>
        </p:blipFill>
        <p:spPr bwMode="auto">
          <a:xfrm>
            <a:off x="3886200" y="1752600"/>
            <a:ext cx="5094288" cy="3962400"/>
          </a:xfrm>
          <a:prstGeom prst="rect">
            <a:avLst/>
          </a:prstGeom>
          <a:noFill/>
          <a:ln w="9525">
            <a:noFill/>
            <a:miter lim="800000"/>
            <a:headEnd/>
            <a:tailEnd/>
          </a:ln>
        </p:spPr>
      </p:pic>
      <p:sp>
        <p:nvSpPr>
          <p:cNvPr id="33796" name="TextBox 3"/>
          <p:cNvSpPr txBox="1">
            <a:spLocks noChangeArrowheads="1"/>
          </p:cNvSpPr>
          <p:nvPr/>
        </p:nvSpPr>
        <p:spPr bwMode="auto">
          <a:xfrm>
            <a:off x="381000" y="1676400"/>
            <a:ext cx="3352800" cy="2862263"/>
          </a:xfrm>
          <a:prstGeom prst="rect">
            <a:avLst/>
          </a:prstGeom>
          <a:noFill/>
          <a:ln w="9525">
            <a:noFill/>
            <a:miter lim="800000"/>
            <a:headEnd/>
            <a:tailEnd/>
          </a:ln>
        </p:spPr>
        <p:txBody>
          <a:bodyPr>
            <a:spAutoFit/>
          </a:bodyPr>
          <a:lstStyle/>
          <a:p>
            <a:pPr>
              <a:buFont typeface="Arial" charset="0"/>
              <a:buChar char="•"/>
            </a:pPr>
            <a:r>
              <a:rPr lang="en-US">
                <a:latin typeface="Calibri" pitchFamily="34" charset="0"/>
              </a:rPr>
              <a:t>Radiation dosage much higher in higher Earth Orbit, trans Lunar orbit, and interplanetary orbits (e.g., NEO, Mars)</a:t>
            </a:r>
          </a:p>
          <a:p>
            <a:pPr>
              <a:buFont typeface="Arial" charset="0"/>
              <a:buChar char="•"/>
            </a:pPr>
            <a:r>
              <a:rPr lang="en-US">
                <a:latin typeface="Calibri" pitchFamily="34" charset="0"/>
              </a:rPr>
              <a:t> Will require radiation shielding for both long duration constant radiation AND for a high energy event radiation</a:t>
            </a:r>
          </a:p>
          <a:p>
            <a:pPr>
              <a:buFont typeface="Arial" charset="0"/>
              <a:buChar char="•"/>
            </a:pPr>
            <a:r>
              <a:rPr lang="en-US">
                <a:latin typeface="Calibri" pitchFamily="34" charset="0"/>
              </a:rPr>
              <a:t>Results in excess mass carried for short duration, LEO missions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Radiation Shielding</a:t>
            </a:r>
            <a:endParaRPr lang="en-US" dirty="0"/>
          </a:p>
        </p:txBody>
      </p:sp>
      <p:pic>
        <p:nvPicPr>
          <p:cNvPr id="34819" name="Picture 2" descr="rad-shielding.jpg"/>
          <p:cNvPicPr>
            <a:picLocks noChangeAspect="1"/>
          </p:cNvPicPr>
          <p:nvPr/>
        </p:nvPicPr>
        <p:blipFill>
          <a:blip r:embed="rId2" cstate="print"/>
          <a:srcRect/>
          <a:stretch>
            <a:fillRect/>
          </a:stretch>
        </p:blipFill>
        <p:spPr bwMode="auto">
          <a:xfrm>
            <a:off x="547688" y="1414463"/>
            <a:ext cx="8048625" cy="4029075"/>
          </a:xfrm>
          <a:prstGeom prst="rect">
            <a:avLst/>
          </a:prstGeom>
          <a:noFill/>
          <a:ln w="9525">
            <a:noFill/>
            <a:miter lim="800000"/>
            <a:headEnd/>
            <a:tailEnd/>
          </a:ln>
        </p:spPr>
      </p:pic>
      <p:sp>
        <p:nvSpPr>
          <p:cNvPr id="34820" name="TextBox 3"/>
          <p:cNvSpPr txBox="1">
            <a:spLocks noChangeArrowheads="1"/>
          </p:cNvSpPr>
          <p:nvPr/>
        </p:nvSpPr>
        <p:spPr bwMode="auto">
          <a:xfrm>
            <a:off x="457200" y="5486400"/>
            <a:ext cx="8305800" cy="554038"/>
          </a:xfrm>
          <a:prstGeom prst="rect">
            <a:avLst/>
          </a:prstGeom>
          <a:noFill/>
          <a:ln w="9525">
            <a:noFill/>
            <a:miter lim="800000"/>
            <a:headEnd/>
            <a:tailEnd/>
          </a:ln>
        </p:spPr>
        <p:txBody>
          <a:bodyPr>
            <a:spAutoFit/>
          </a:bodyPr>
          <a:lstStyle/>
          <a:p>
            <a:r>
              <a:rPr lang="en-US" sz="1000">
                <a:latin typeface="Calibri" pitchFamily="34" charset="0"/>
              </a:rPr>
              <a:t>J. W. Wilson, J. L. Shinn, R. K. Tripathi, R. C. Singleterry, M. S. Clowdsley, S. A. Thibeault, F. M. Cheatwood, W. Schimmerling, F. A. Cucinotta and, G. D. Badhwar, A. K. Noor, M. Y. Kim, F. F. Badavi, J. H. Heinbockel, J. Miller, C. Zeitlin and, L. Heilbronn. </a:t>
            </a:r>
            <a:r>
              <a:rPr lang="en-US" sz="1000" b="1">
                <a:latin typeface="Calibri" pitchFamily="34" charset="0"/>
                <a:hlinkClick r:id="rId3"/>
              </a:rPr>
              <a:t>Issues in deep space radiation protection</a:t>
            </a:r>
            <a:r>
              <a:rPr lang="en-US" sz="1000" b="1">
                <a:latin typeface="Calibri" pitchFamily="34" charset="0"/>
              </a:rPr>
              <a:t>. </a:t>
            </a:r>
            <a:r>
              <a:rPr lang="en-US" sz="1000" i="1">
                <a:latin typeface="Calibri" pitchFamily="34" charset="0"/>
              </a:rPr>
              <a:t>Acta Astronautica</a:t>
            </a:r>
            <a:r>
              <a:rPr lang="en-US" sz="1000">
                <a:latin typeface="Calibri" pitchFamily="34" charset="0"/>
              </a:rPr>
              <a:t>, Volume 49, Issues 3-10, August-November 2001, Pages 289-312.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Launch to low earth orbit (LEO)</a:t>
            </a:r>
            <a:endParaRPr lang="en-US" dirty="0"/>
          </a:p>
        </p:txBody>
      </p:sp>
      <p:grpSp>
        <p:nvGrpSpPr>
          <p:cNvPr id="29699" name="Group 5"/>
          <p:cNvGrpSpPr>
            <a:grpSpLocks/>
          </p:cNvGrpSpPr>
          <p:nvPr/>
        </p:nvGrpSpPr>
        <p:grpSpPr bwMode="auto">
          <a:xfrm>
            <a:off x="304800" y="1676400"/>
            <a:ext cx="5172075" cy="3552825"/>
            <a:chOff x="381000" y="1295400"/>
            <a:chExt cx="5172075" cy="3553599"/>
          </a:xfrm>
        </p:grpSpPr>
        <p:pic>
          <p:nvPicPr>
            <p:cNvPr id="29704" name="Picture 2"/>
            <p:cNvPicPr>
              <a:picLocks noChangeAspect="1" noChangeArrowheads="1"/>
            </p:cNvPicPr>
            <p:nvPr/>
          </p:nvPicPr>
          <p:blipFill>
            <a:blip r:embed="rId2" cstate="print"/>
            <a:srcRect r="2689" b="54396"/>
            <a:stretch>
              <a:fillRect/>
            </a:stretch>
          </p:blipFill>
          <p:spPr bwMode="auto">
            <a:xfrm>
              <a:off x="381000" y="1295400"/>
              <a:ext cx="5172075" cy="3162300"/>
            </a:xfrm>
            <a:prstGeom prst="rect">
              <a:avLst/>
            </a:prstGeom>
            <a:noFill/>
            <a:ln w="9525">
              <a:noFill/>
              <a:miter lim="800000"/>
              <a:headEnd/>
              <a:tailEnd/>
            </a:ln>
          </p:spPr>
        </p:pic>
        <p:sp>
          <p:nvSpPr>
            <p:cNvPr id="29705" name="TextBox 4"/>
            <p:cNvSpPr txBox="1">
              <a:spLocks noChangeArrowheads="1"/>
            </p:cNvSpPr>
            <p:nvPr/>
          </p:nvSpPr>
          <p:spPr bwMode="auto">
            <a:xfrm>
              <a:off x="914400" y="4572000"/>
              <a:ext cx="4038600" cy="276999"/>
            </a:xfrm>
            <a:prstGeom prst="rect">
              <a:avLst/>
            </a:prstGeom>
            <a:noFill/>
            <a:ln w="9525">
              <a:noFill/>
              <a:miter lim="800000"/>
              <a:headEnd/>
              <a:tailEnd/>
            </a:ln>
          </p:spPr>
          <p:txBody>
            <a:bodyPr>
              <a:spAutoFit/>
            </a:bodyPr>
            <a:lstStyle/>
            <a:p>
              <a:r>
                <a:rPr lang="en-US" sz="1200">
                  <a:latin typeface="Calibri" pitchFamily="34" charset="0"/>
                </a:rPr>
                <a:t>Delta IV H – LEO Circular Orbit Capability (Eastern Range)</a:t>
              </a:r>
            </a:p>
          </p:txBody>
        </p:sp>
      </p:grpSp>
      <p:sp>
        <p:nvSpPr>
          <p:cNvPr id="29700" name="TextBox 6"/>
          <p:cNvSpPr txBox="1">
            <a:spLocks noChangeArrowheads="1"/>
          </p:cNvSpPr>
          <p:nvPr/>
        </p:nvSpPr>
        <p:spPr bwMode="auto">
          <a:xfrm>
            <a:off x="5486400" y="1828800"/>
            <a:ext cx="3429000" cy="2862263"/>
          </a:xfrm>
          <a:prstGeom prst="rect">
            <a:avLst/>
          </a:prstGeom>
          <a:noFill/>
          <a:ln w="9525">
            <a:noFill/>
            <a:miter lim="800000"/>
            <a:headEnd/>
            <a:tailEnd/>
          </a:ln>
        </p:spPr>
        <p:txBody>
          <a:bodyPr>
            <a:spAutoFit/>
          </a:bodyPr>
          <a:lstStyle/>
          <a:p>
            <a:r>
              <a:rPr lang="en-US">
                <a:latin typeface="Calibri" pitchFamily="34" charset="0"/>
              </a:rPr>
              <a:t>ISS docking station = 353 km</a:t>
            </a:r>
          </a:p>
          <a:p>
            <a:endParaRPr lang="en-US">
              <a:latin typeface="Calibri" pitchFamily="34" charset="0"/>
            </a:endParaRPr>
          </a:p>
          <a:p>
            <a:r>
              <a:rPr lang="en-US">
                <a:latin typeface="Calibri" pitchFamily="34" charset="0"/>
              </a:rPr>
              <a:t>Useful load mass = 22,977 kg</a:t>
            </a:r>
          </a:p>
          <a:p>
            <a:r>
              <a:rPr lang="en-US">
                <a:latin typeface="Calibri" pitchFamily="34" charset="0"/>
              </a:rPr>
              <a:t>(payload mass = useful load – PAF)</a:t>
            </a:r>
          </a:p>
          <a:p>
            <a:endParaRPr lang="en-US">
              <a:latin typeface="Calibri" pitchFamily="34" charset="0"/>
            </a:endParaRPr>
          </a:p>
          <a:p>
            <a:r>
              <a:rPr lang="en-US">
                <a:latin typeface="Calibri" pitchFamily="34" charset="0"/>
              </a:rPr>
              <a:t>PAF (1666-5) = 419 kg</a:t>
            </a:r>
          </a:p>
          <a:p>
            <a:endParaRPr lang="en-US">
              <a:latin typeface="Calibri" pitchFamily="34" charset="0"/>
            </a:endParaRPr>
          </a:p>
          <a:p>
            <a:r>
              <a:rPr lang="en-US">
                <a:latin typeface="Calibri" pitchFamily="34" charset="0"/>
              </a:rPr>
              <a:t>Payload mass = 22,558 kg</a:t>
            </a:r>
          </a:p>
          <a:p>
            <a:endParaRPr lang="en-US">
              <a:latin typeface="Calibri" pitchFamily="34" charset="0"/>
            </a:endParaRPr>
          </a:p>
          <a:p>
            <a:endParaRPr lang="en-US">
              <a:latin typeface="Calibri" pitchFamily="34" charset="0"/>
            </a:endParaRPr>
          </a:p>
        </p:txBody>
      </p:sp>
      <p:cxnSp>
        <p:nvCxnSpPr>
          <p:cNvPr id="9" name="Straight Arrow Connector 8"/>
          <p:cNvCxnSpPr/>
          <p:nvPr/>
        </p:nvCxnSpPr>
        <p:spPr>
          <a:xfrm rot="5400000">
            <a:off x="1143000" y="1752600"/>
            <a:ext cx="304800" cy="152400"/>
          </a:xfrm>
          <a:prstGeom prst="straightConnector1">
            <a:avLst/>
          </a:prstGeom>
          <a:ln w="9525">
            <a:tailEnd type="stealth"/>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1371600" y="1447800"/>
            <a:ext cx="1143000" cy="369888"/>
          </a:xfrm>
          <a:prstGeom prst="rect">
            <a:avLst/>
          </a:prstGeom>
          <a:solidFill>
            <a:schemeClr val="bg1"/>
          </a:solidFill>
          <a:ln>
            <a:solidFill>
              <a:schemeClr val="accent1">
                <a:shade val="95000"/>
                <a:satMod val="105000"/>
              </a:schemeClr>
            </a:solidFill>
          </a:ln>
        </p:spPr>
        <p:txBody>
          <a:bodyPr>
            <a:spAutoFit/>
          </a:bodyPr>
          <a:lstStyle/>
          <a:p>
            <a:pPr fontAlgn="auto">
              <a:spcBef>
                <a:spcPts val="0"/>
              </a:spcBef>
              <a:spcAft>
                <a:spcPts val="0"/>
              </a:spcAft>
              <a:defRPr/>
            </a:pPr>
            <a:r>
              <a:rPr lang="en-US" dirty="0">
                <a:solidFill>
                  <a:schemeClr val="accent1">
                    <a:lumMod val="75000"/>
                  </a:schemeClr>
                </a:solidFill>
                <a:latin typeface="+mn-lt"/>
              </a:rPr>
              <a:t>22,977 kg</a:t>
            </a:r>
          </a:p>
        </p:txBody>
      </p:sp>
      <p:sp>
        <p:nvSpPr>
          <p:cNvPr id="13" name="TextBox 12"/>
          <p:cNvSpPr txBox="1"/>
          <p:nvPr/>
        </p:nvSpPr>
        <p:spPr>
          <a:xfrm>
            <a:off x="762000" y="5334000"/>
            <a:ext cx="7543800" cy="830263"/>
          </a:xfrm>
          <a:prstGeom prst="rect">
            <a:avLst/>
          </a:prstGeom>
          <a:noFill/>
          <a:ln w="34925">
            <a:solidFill>
              <a:schemeClr val="accent1">
                <a:lumMod val="75000"/>
              </a:schemeClr>
            </a:solidFill>
          </a:ln>
        </p:spPr>
        <p:txBody>
          <a:bodyPr>
            <a:spAutoFit/>
          </a:bodyPr>
          <a:lstStyle/>
          <a:p>
            <a:pPr algn="ctr" fontAlgn="auto">
              <a:spcBef>
                <a:spcPts val="0"/>
              </a:spcBef>
              <a:spcAft>
                <a:spcPts val="0"/>
              </a:spcAft>
              <a:defRPr/>
            </a:pPr>
            <a:r>
              <a:rPr lang="en-US" sz="2400" dirty="0">
                <a:latin typeface="+mn-lt"/>
              </a:rPr>
              <a:t>A launch to LEO yields a Delta IV Heavy max payload mass of 22,558 kg.</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Radiation Shielding</a:t>
            </a:r>
            <a:endParaRPr lang="en-US" dirty="0"/>
          </a:p>
        </p:txBody>
      </p:sp>
      <p:sp>
        <p:nvSpPr>
          <p:cNvPr id="35843" name="TextBox 2"/>
          <p:cNvSpPr txBox="1">
            <a:spLocks noChangeArrowheads="1"/>
          </p:cNvSpPr>
          <p:nvPr/>
        </p:nvSpPr>
        <p:spPr bwMode="auto">
          <a:xfrm>
            <a:off x="533400" y="1524000"/>
            <a:ext cx="8305800" cy="3416300"/>
          </a:xfrm>
          <a:prstGeom prst="rect">
            <a:avLst/>
          </a:prstGeom>
          <a:noFill/>
          <a:ln w="9525">
            <a:noFill/>
            <a:miter lim="800000"/>
            <a:headEnd/>
            <a:tailEnd/>
          </a:ln>
        </p:spPr>
        <p:txBody>
          <a:bodyPr>
            <a:spAutoFit/>
          </a:bodyPr>
          <a:lstStyle/>
          <a:p>
            <a:pPr>
              <a:buFont typeface="Arial" charset="0"/>
              <a:buChar char="•"/>
            </a:pPr>
            <a:r>
              <a:rPr lang="en-US" sz="2400">
                <a:latin typeface="Calibri" pitchFamily="34" charset="0"/>
              </a:rPr>
              <a:t>In addition to overall spacecraft shielding, emergency shelter will be needed for solar particle events (SPE)</a:t>
            </a:r>
          </a:p>
          <a:p>
            <a:pPr>
              <a:buFont typeface="Arial" charset="0"/>
              <a:buChar char="•"/>
            </a:pPr>
            <a:r>
              <a:rPr lang="en-US" sz="2400">
                <a:latin typeface="Calibri" pitchFamily="34" charset="0"/>
              </a:rPr>
              <a:t>Research suggests that a shelter with 10 g/cm</a:t>
            </a:r>
            <a:r>
              <a:rPr lang="en-US" sz="2400" baseline="30000">
                <a:latin typeface="Calibri" pitchFamily="34" charset="0"/>
              </a:rPr>
              <a:t>2</a:t>
            </a:r>
            <a:r>
              <a:rPr lang="en-US" sz="2400">
                <a:latin typeface="Calibri" pitchFamily="34" charset="0"/>
              </a:rPr>
              <a:t> of shielding will significantly reduce exposure</a:t>
            </a:r>
          </a:p>
          <a:p>
            <a:pPr lvl="1">
              <a:buFont typeface="Arial" charset="0"/>
              <a:buChar char="•"/>
            </a:pPr>
            <a:r>
              <a:rPr lang="en-US" sz="2400">
                <a:latin typeface="Calibri" pitchFamily="34" charset="0"/>
              </a:rPr>
              <a:t>Suggested materials are either polyethylene or water.</a:t>
            </a:r>
          </a:p>
          <a:p>
            <a:pPr lvl="1">
              <a:buFont typeface="Arial" charset="0"/>
              <a:buChar char="•"/>
            </a:pPr>
            <a:r>
              <a:rPr lang="en-US" sz="2400">
                <a:latin typeface="Calibri" pitchFamily="34" charset="0"/>
              </a:rPr>
              <a:t>Water is advantageous b/c polyethylene is a “parasitic” shield</a:t>
            </a:r>
          </a:p>
          <a:p>
            <a:pPr>
              <a:buFont typeface="Arial" charset="0"/>
              <a:buChar char="•"/>
            </a:pPr>
            <a:r>
              <a:rPr lang="en-US" sz="2400">
                <a:latin typeface="Calibri" pitchFamily="34" charset="0"/>
              </a:rPr>
              <a:t>Main module will be designed with water wall around crew quarters as radiation shelter for serious events.</a:t>
            </a:r>
          </a:p>
        </p:txBody>
      </p:sp>
      <p:sp>
        <p:nvSpPr>
          <p:cNvPr id="35844" name="TextBox 3"/>
          <p:cNvSpPr txBox="1">
            <a:spLocks noChangeArrowheads="1"/>
          </p:cNvSpPr>
          <p:nvPr/>
        </p:nvSpPr>
        <p:spPr bwMode="auto">
          <a:xfrm>
            <a:off x="533400" y="5410200"/>
            <a:ext cx="8382000" cy="461963"/>
          </a:xfrm>
          <a:prstGeom prst="rect">
            <a:avLst/>
          </a:prstGeom>
          <a:noFill/>
          <a:ln w="9525">
            <a:noFill/>
            <a:miter lim="800000"/>
            <a:headEnd/>
            <a:tailEnd/>
          </a:ln>
        </p:spPr>
        <p:txBody>
          <a:bodyPr>
            <a:spAutoFit/>
          </a:bodyPr>
          <a:lstStyle/>
          <a:p>
            <a:r>
              <a:rPr lang="en-US" sz="1200">
                <a:latin typeface="Calibri" pitchFamily="34" charset="0"/>
              </a:rPr>
              <a:t>- Andreas Borggräfe, Michael Quatmann, Daniel Nölke. </a:t>
            </a:r>
            <a:r>
              <a:rPr lang="en-US" sz="1200" b="1">
                <a:latin typeface="Calibri" pitchFamily="34" charset="0"/>
                <a:hlinkClick r:id="rId3"/>
              </a:rPr>
              <a:t>Radiation protective structures on the base of a case study for a manned Mars mission</a:t>
            </a:r>
            <a:r>
              <a:rPr lang="en-US" sz="1200" b="1">
                <a:latin typeface="Calibri" pitchFamily="34" charset="0"/>
              </a:rPr>
              <a:t>.</a:t>
            </a:r>
            <a:r>
              <a:rPr lang="en-US" sz="1200">
                <a:latin typeface="Calibri" pitchFamily="34" charset="0"/>
              </a:rPr>
              <a:t> </a:t>
            </a:r>
            <a:r>
              <a:rPr lang="en-US" sz="1200" i="1">
                <a:latin typeface="Calibri" pitchFamily="34" charset="0"/>
              </a:rPr>
              <a:t>Acta Astronautica</a:t>
            </a:r>
            <a:r>
              <a:rPr lang="en-US" sz="1200">
                <a:latin typeface="Calibri" pitchFamily="34" charset="0"/>
              </a:rPr>
              <a:t>, Volume 65, Issues 9-10, November-December 2009, Pages 1292-1305</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Space Life Support Systems</a:t>
            </a:r>
            <a:endParaRPr lang="en-US" dirty="0"/>
          </a:p>
        </p:txBody>
      </p:sp>
      <p:sp>
        <p:nvSpPr>
          <p:cNvPr id="57347" name="TextBox 2"/>
          <p:cNvSpPr txBox="1">
            <a:spLocks noChangeArrowheads="1"/>
          </p:cNvSpPr>
          <p:nvPr/>
        </p:nvSpPr>
        <p:spPr bwMode="auto">
          <a:xfrm>
            <a:off x="533400" y="1371600"/>
            <a:ext cx="8305800" cy="2862263"/>
          </a:xfrm>
          <a:prstGeom prst="rect">
            <a:avLst/>
          </a:prstGeom>
          <a:noFill/>
          <a:ln w="9525">
            <a:noFill/>
            <a:miter lim="800000"/>
            <a:headEnd/>
            <a:tailEnd/>
          </a:ln>
        </p:spPr>
        <p:txBody>
          <a:bodyPr>
            <a:spAutoFit/>
          </a:bodyPr>
          <a:lstStyle/>
          <a:p>
            <a:pPr>
              <a:buFont typeface="Arial" charset="0"/>
              <a:buChar char="•"/>
            </a:pPr>
            <a:r>
              <a:rPr lang="en-US">
                <a:latin typeface="Calibri" pitchFamily="34" charset="0"/>
              </a:rPr>
              <a:t>Three notional missions</a:t>
            </a:r>
          </a:p>
          <a:p>
            <a:pPr lvl="1">
              <a:buFont typeface="Arial" charset="0"/>
              <a:buChar char="•"/>
            </a:pPr>
            <a:r>
              <a:rPr lang="en-US">
                <a:latin typeface="Calibri" pitchFamily="34" charset="0"/>
              </a:rPr>
              <a:t>14 day short mission</a:t>
            </a:r>
          </a:p>
          <a:p>
            <a:pPr lvl="2">
              <a:buFont typeface="Arial" charset="0"/>
              <a:buChar char="•"/>
            </a:pPr>
            <a:r>
              <a:rPr lang="en-US">
                <a:latin typeface="Calibri" pitchFamily="34" charset="0"/>
              </a:rPr>
              <a:t>ISS</a:t>
            </a:r>
          </a:p>
          <a:p>
            <a:pPr lvl="2">
              <a:buFont typeface="Arial" charset="0"/>
              <a:buChar char="•"/>
            </a:pPr>
            <a:r>
              <a:rPr lang="en-US">
                <a:latin typeface="Calibri" pitchFamily="34" charset="0"/>
              </a:rPr>
              <a:t>GEO</a:t>
            </a:r>
          </a:p>
          <a:p>
            <a:pPr lvl="2">
              <a:buFont typeface="Arial" charset="0"/>
              <a:buChar char="•"/>
            </a:pPr>
            <a:r>
              <a:rPr lang="en-US">
                <a:latin typeface="Calibri" pitchFamily="34" charset="0"/>
              </a:rPr>
              <a:t>Earth Moon Libration points</a:t>
            </a:r>
          </a:p>
          <a:p>
            <a:pPr lvl="1">
              <a:buFont typeface="Arial" charset="0"/>
              <a:buChar char="•"/>
            </a:pPr>
            <a:r>
              <a:rPr lang="en-US">
                <a:latin typeface="Calibri" pitchFamily="34" charset="0"/>
              </a:rPr>
              <a:t>120 day mission</a:t>
            </a:r>
          </a:p>
          <a:p>
            <a:pPr lvl="2">
              <a:buFont typeface="Arial" charset="0"/>
              <a:buChar char="•"/>
            </a:pPr>
            <a:r>
              <a:rPr lang="en-US">
                <a:latin typeface="Calibri" pitchFamily="34" charset="0"/>
              </a:rPr>
              <a:t>NEO </a:t>
            </a:r>
          </a:p>
          <a:p>
            <a:pPr lvl="1">
              <a:buFont typeface="Arial" charset="0"/>
              <a:buChar char="•"/>
            </a:pPr>
            <a:r>
              <a:rPr lang="en-US">
                <a:latin typeface="Calibri" pitchFamily="34" charset="0"/>
              </a:rPr>
              <a:t>650 day LONG mission</a:t>
            </a:r>
          </a:p>
          <a:p>
            <a:pPr lvl="2">
              <a:buFont typeface="Arial" charset="0"/>
              <a:buChar char="•"/>
            </a:pPr>
            <a:r>
              <a:rPr lang="en-US">
                <a:latin typeface="Calibri" pitchFamily="34" charset="0"/>
              </a:rPr>
              <a:t>~30 day Mars stay (Or Martian moon)</a:t>
            </a:r>
          </a:p>
          <a:p>
            <a:pPr lvl="2">
              <a:buFont typeface="Arial" charset="0"/>
              <a:buChar char="•"/>
            </a:pPr>
            <a:r>
              <a:rPr lang="en-US">
                <a:latin typeface="Calibri" pitchFamily="34" charset="0"/>
              </a:rPr>
              <a:t>Venus Flyby</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CO2 Scrubbing</a:t>
            </a:r>
            <a:endParaRPr lang="en-US" dirty="0"/>
          </a:p>
        </p:txBody>
      </p:sp>
      <p:graphicFrame>
        <p:nvGraphicFramePr>
          <p:cNvPr id="3" name="Chart 2"/>
          <p:cNvGraphicFramePr/>
          <p:nvPr/>
        </p:nvGraphicFramePr>
        <p:xfrm>
          <a:off x="457200" y="1295400"/>
          <a:ext cx="8229600" cy="4190999"/>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CO2 Scrubbing</a:t>
            </a:r>
            <a:endParaRPr lang="en-US" dirty="0"/>
          </a:p>
        </p:txBody>
      </p:sp>
      <p:graphicFrame>
        <p:nvGraphicFramePr>
          <p:cNvPr id="3" name="Chart 2"/>
          <p:cNvGraphicFramePr/>
          <p:nvPr/>
        </p:nvGraphicFramePr>
        <p:xfrm>
          <a:off x="228600" y="1371600"/>
          <a:ext cx="4191000" cy="33528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Chart 3"/>
          <p:cNvGraphicFramePr/>
          <p:nvPr/>
        </p:nvGraphicFramePr>
        <p:xfrm>
          <a:off x="4572000" y="2971800"/>
          <a:ext cx="4419600" cy="32004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CO2 Scrubbing</a:t>
            </a:r>
            <a:endParaRPr lang="en-US" dirty="0"/>
          </a:p>
        </p:txBody>
      </p:sp>
      <p:sp>
        <p:nvSpPr>
          <p:cNvPr id="60419" name="TextBox 3"/>
          <p:cNvSpPr txBox="1">
            <a:spLocks noChangeArrowheads="1"/>
          </p:cNvSpPr>
          <p:nvPr/>
        </p:nvSpPr>
        <p:spPr bwMode="auto">
          <a:xfrm>
            <a:off x="609600" y="1447800"/>
            <a:ext cx="7924800" cy="3046413"/>
          </a:xfrm>
          <a:prstGeom prst="rect">
            <a:avLst/>
          </a:prstGeom>
          <a:noFill/>
          <a:ln w="9525">
            <a:noFill/>
            <a:miter lim="800000"/>
            <a:headEnd/>
            <a:tailEnd/>
          </a:ln>
        </p:spPr>
        <p:txBody>
          <a:bodyPr>
            <a:spAutoFit/>
          </a:bodyPr>
          <a:lstStyle/>
          <a:p>
            <a:pPr>
              <a:buFont typeface="Arial" charset="0"/>
              <a:buChar char="•"/>
            </a:pPr>
            <a:r>
              <a:rPr lang="en-US" sz="2400">
                <a:latin typeface="Calibri" pitchFamily="34" charset="0"/>
              </a:rPr>
              <a:t>Select Solid Amine Water Desorption (SAWD) as primary system to control both CO2 and Humidity</a:t>
            </a:r>
          </a:p>
          <a:p>
            <a:pPr>
              <a:buFont typeface="Arial" charset="0"/>
              <a:buChar char="•"/>
            </a:pPr>
            <a:r>
              <a:rPr lang="en-US" sz="2400">
                <a:latin typeface="Calibri" pitchFamily="34" charset="0"/>
              </a:rPr>
              <a:t>Select 4-Bed Molecular Sieves (4BMS) as independent dissimilar backup system. </a:t>
            </a:r>
          </a:p>
          <a:p>
            <a:pPr>
              <a:buFont typeface="Arial" charset="0"/>
              <a:buChar char="•"/>
            </a:pPr>
            <a:endParaRPr lang="en-US" sz="2400">
              <a:latin typeface="Calibri" pitchFamily="34" charset="0"/>
            </a:endParaRPr>
          </a:p>
          <a:p>
            <a:pPr>
              <a:buFont typeface="Arial" charset="0"/>
              <a:buChar char="•"/>
            </a:pPr>
            <a:r>
              <a:rPr lang="en-US" sz="2400">
                <a:latin typeface="Calibri" pitchFamily="34" charset="0"/>
              </a:rPr>
              <a:t>For 3 person crew each system costs:</a:t>
            </a:r>
          </a:p>
          <a:p>
            <a:pPr lvl="1">
              <a:buFont typeface="Arial" charset="0"/>
              <a:buChar char="•"/>
            </a:pPr>
            <a:r>
              <a:rPr lang="en-US" sz="2400">
                <a:latin typeface="Calibri" pitchFamily="34" charset="0"/>
              </a:rPr>
              <a:t>SAWD – 51 kg, 450 W, 0.21 m</a:t>
            </a:r>
            <a:r>
              <a:rPr lang="en-US" sz="2400" baseline="30000">
                <a:latin typeface="Calibri" pitchFamily="34" charset="0"/>
              </a:rPr>
              <a:t>3</a:t>
            </a:r>
          </a:p>
          <a:p>
            <a:pPr lvl="1">
              <a:buFont typeface="Arial" charset="0"/>
              <a:buChar char="•"/>
            </a:pPr>
            <a:r>
              <a:rPr lang="en-US" sz="2400">
                <a:latin typeface="Calibri" pitchFamily="34" charset="0"/>
              </a:rPr>
              <a:t>4MBS – 90 kg, 510 W, 0.33 m</a:t>
            </a:r>
            <a:r>
              <a:rPr lang="en-US" sz="2400" baseline="30000">
                <a:latin typeface="Calibri" pitchFamily="34" charset="0"/>
              </a:rPr>
              <a:t>3</a:t>
            </a:r>
            <a:endParaRPr lang="en-US" sz="2400">
              <a:latin typeface="Calibri" pitchFamily="34" charset="0"/>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Oxygen/Nitrogen Needs</a:t>
            </a:r>
            <a:endParaRPr lang="en-US" dirty="0"/>
          </a:p>
        </p:txBody>
      </p:sp>
      <p:sp>
        <p:nvSpPr>
          <p:cNvPr id="61443" name="TextBox 2"/>
          <p:cNvSpPr txBox="1">
            <a:spLocks noChangeArrowheads="1"/>
          </p:cNvSpPr>
          <p:nvPr/>
        </p:nvSpPr>
        <p:spPr bwMode="auto">
          <a:xfrm>
            <a:off x="457200" y="1371600"/>
            <a:ext cx="8153400" cy="2678113"/>
          </a:xfrm>
          <a:prstGeom prst="rect">
            <a:avLst/>
          </a:prstGeom>
          <a:noFill/>
          <a:ln w="9525">
            <a:noFill/>
            <a:miter lim="800000"/>
            <a:headEnd/>
            <a:tailEnd/>
          </a:ln>
        </p:spPr>
        <p:txBody>
          <a:bodyPr>
            <a:spAutoFit/>
          </a:bodyPr>
          <a:lstStyle/>
          <a:p>
            <a:pPr>
              <a:buFont typeface="Arial" charset="0"/>
              <a:buChar char="•"/>
            </a:pPr>
            <a:r>
              <a:rPr lang="en-US" sz="2400">
                <a:latin typeface="Calibri" pitchFamily="34" charset="0"/>
              </a:rPr>
              <a:t>21% O2, 79% N2 atmosphere</a:t>
            </a:r>
          </a:p>
          <a:p>
            <a:pPr lvl="1">
              <a:buFont typeface="Arial" charset="0"/>
              <a:buChar char="•"/>
            </a:pPr>
            <a:r>
              <a:rPr lang="en-US" sz="2400">
                <a:latin typeface="Calibri" pitchFamily="34" charset="0"/>
              </a:rPr>
              <a:t>ISS compatibility</a:t>
            </a:r>
          </a:p>
          <a:p>
            <a:pPr lvl="1">
              <a:buFont typeface="Arial" charset="0"/>
              <a:buChar char="•"/>
            </a:pPr>
            <a:r>
              <a:rPr lang="en-US" sz="2400">
                <a:latin typeface="Calibri" pitchFamily="34" charset="0"/>
              </a:rPr>
              <a:t>Air cooled avionics</a:t>
            </a:r>
          </a:p>
          <a:p>
            <a:pPr>
              <a:buFont typeface="Arial" charset="0"/>
              <a:buChar char="•"/>
            </a:pPr>
            <a:r>
              <a:rPr lang="en-US" sz="2400">
                <a:latin typeface="Calibri" pitchFamily="34" charset="0"/>
              </a:rPr>
              <a:t>LOX, LN2 used to lessen tank mass</a:t>
            </a:r>
          </a:p>
          <a:p>
            <a:pPr lvl="1">
              <a:buFont typeface="Arial" charset="0"/>
              <a:buChar char="•"/>
            </a:pPr>
            <a:r>
              <a:rPr lang="en-US" sz="2400">
                <a:latin typeface="Calibri" pitchFamily="34" charset="0"/>
              </a:rPr>
              <a:t>2W / person in energy cost is acceptable</a:t>
            </a:r>
          </a:p>
          <a:p>
            <a:pPr>
              <a:buFont typeface="Arial" charset="0"/>
              <a:buChar char="•"/>
            </a:pPr>
            <a:r>
              <a:rPr lang="en-US" sz="2400">
                <a:latin typeface="Calibri" pitchFamily="34" charset="0"/>
              </a:rPr>
              <a:t>Extremely long duration missions suggest need for oxygen/nitrogen recovery systems</a:t>
            </a:r>
          </a:p>
        </p:txBody>
      </p:sp>
      <p:graphicFrame>
        <p:nvGraphicFramePr>
          <p:cNvPr id="4" name="Table 3"/>
          <p:cNvGraphicFramePr>
            <a:graphicFrameLocks noGrp="1"/>
          </p:cNvGraphicFramePr>
          <p:nvPr/>
        </p:nvGraphicFramePr>
        <p:xfrm>
          <a:off x="838200" y="4267200"/>
          <a:ext cx="6096000" cy="1752600"/>
        </p:xfrm>
        <a:graphic>
          <a:graphicData uri="http://schemas.openxmlformats.org/drawingml/2006/table">
            <a:tbl>
              <a:tblPr firstRow="1" bandRow="1">
                <a:tableStyleId>{5C22544A-7EE6-4342-B048-85BDC9FD1C3A}</a:tableStyleId>
              </a:tblPr>
              <a:tblGrid>
                <a:gridCol w="1219200"/>
                <a:gridCol w="1219200"/>
                <a:gridCol w="1219200"/>
                <a:gridCol w="1219200"/>
                <a:gridCol w="1219200"/>
              </a:tblGrid>
              <a:tr h="370840">
                <a:tc>
                  <a:txBody>
                    <a:bodyPr/>
                    <a:lstStyle/>
                    <a:p>
                      <a:r>
                        <a:rPr lang="en-US" dirty="0" smtClean="0"/>
                        <a:t>Mission</a:t>
                      </a:r>
                      <a:endParaRPr lang="en-US" dirty="0"/>
                    </a:p>
                  </a:txBody>
                  <a:tcPr/>
                </a:tc>
                <a:tc>
                  <a:txBody>
                    <a:bodyPr/>
                    <a:lstStyle/>
                    <a:p>
                      <a:r>
                        <a:rPr lang="en-US" dirty="0" smtClean="0"/>
                        <a:t>O2 Needed</a:t>
                      </a:r>
                      <a:endParaRPr lang="en-US" dirty="0"/>
                    </a:p>
                  </a:txBody>
                  <a:tcPr/>
                </a:tc>
                <a:tc>
                  <a:txBody>
                    <a:bodyPr/>
                    <a:lstStyle/>
                    <a:p>
                      <a:r>
                        <a:rPr lang="en-US" dirty="0" smtClean="0"/>
                        <a:t>O2</a:t>
                      </a:r>
                      <a:r>
                        <a:rPr lang="en-US" baseline="0" dirty="0" smtClean="0"/>
                        <a:t> Tank Mass</a:t>
                      </a:r>
                      <a:endParaRPr lang="en-US" dirty="0"/>
                    </a:p>
                  </a:txBody>
                  <a:tcPr/>
                </a:tc>
                <a:tc>
                  <a:txBody>
                    <a:bodyPr/>
                    <a:lstStyle/>
                    <a:p>
                      <a:r>
                        <a:rPr lang="en-US" dirty="0" smtClean="0"/>
                        <a:t>N2 Needed</a:t>
                      </a:r>
                      <a:endParaRPr lang="en-US" dirty="0"/>
                    </a:p>
                  </a:txBody>
                  <a:tcPr/>
                </a:tc>
                <a:tc>
                  <a:txBody>
                    <a:bodyPr/>
                    <a:lstStyle/>
                    <a:p>
                      <a:r>
                        <a:rPr lang="en-US" dirty="0" smtClean="0"/>
                        <a:t>N2 Tank Mass</a:t>
                      </a:r>
                      <a:endParaRPr lang="en-US" dirty="0"/>
                    </a:p>
                  </a:txBody>
                  <a:tcPr/>
                </a:tc>
              </a:tr>
              <a:tr h="370840">
                <a:tc>
                  <a:txBody>
                    <a:bodyPr/>
                    <a:lstStyle/>
                    <a:p>
                      <a:r>
                        <a:rPr lang="en-US" dirty="0" smtClean="0"/>
                        <a:t>14 day</a:t>
                      </a:r>
                      <a:endParaRPr lang="en-US" dirty="0"/>
                    </a:p>
                  </a:txBody>
                  <a:tcPr/>
                </a:tc>
                <a:tc>
                  <a:txBody>
                    <a:bodyPr/>
                    <a:lstStyle/>
                    <a:p>
                      <a:r>
                        <a:rPr lang="en-US" dirty="0" smtClean="0"/>
                        <a:t>35.7 kg</a:t>
                      </a:r>
                      <a:endParaRPr lang="en-US" dirty="0"/>
                    </a:p>
                  </a:txBody>
                  <a:tcPr/>
                </a:tc>
                <a:tc>
                  <a:txBody>
                    <a:bodyPr/>
                    <a:lstStyle/>
                    <a:p>
                      <a:r>
                        <a:rPr lang="en-US" dirty="0" smtClean="0"/>
                        <a:t>10.7 kg</a:t>
                      </a:r>
                      <a:endParaRPr lang="en-US" dirty="0"/>
                    </a:p>
                  </a:txBody>
                  <a:tcPr/>
                </a:tc>
                <a:tc>
                  <a:txBody>
                    <a:bodyPr/>
                    <a:lstStyle/>
                    <a:p>
                      <a:r>
                        <a:rPr lang="en-US" dirty="0" smtClean="0"/>
                        <a:t>134.3 kg</a:t>
                      </a:r>
                      <a:endParaRPr lang="en-US" dirty="0"/>
                    </a:p>
                  </a:txBody>
                  <a:tcPr/>
                </a:tc>
                <a:tc>
                  <a:txBody>
                    <a:bodyPr/>
                    <a:lstStyle/>
                    <a:p>
                      <a:r>
                        <a:rPr lang="en-US" dirty="0" smtClean="0"/>
                        <a:t>40.29 kg</a:t>
                      </a:r>
                      <a:endParaRPr lang="en-US" dirty="0"/>
                    </a:p>
                  </a:txBody>
                  <a:tcPr/>
                </a:tc>
              </a:tr>
              <a:tr h="370840">
                <a:tc>
                  <a:txBody>
                    <a:bodyPr/>
                    <a:lstStyle/>
                    <a:p>
                      <a:r>
                        <a:rPr lang="en-US" dirty="0" smtClean="0"/>
                        <a:t>120 day</a:t>
                      </a:r>
                      <a:endParaRPr lang="en-US" dirty="0"/>
                    </a:p>
                  </a:txBody>
                  <a:tcPr/>
                </a:tc>
                <a:tc>
                  <a:txBody>
                    <a:bodyPr/>
                    <a:lstStyle/>
                    <a:p>
                      <a:r>
                        <a:rPr lang="en-US" dirty="0" smtClean="0"/>
                        <a:t>306 kg</a:t>
                      </a:r>
                      <a:endParaRPr lang="en-US" dirty="0"/>
                    </a:p>
                  </a:txBody>
                  <a:tcPr/>
                </a:tc>
                <a:tc>
                  <a:txBody>
                    <a:bodyPr/>
                    <a:lstStyle/>
                    <a:p>
                      <a:r>
                        <a:rPr lang="en-US" dirty="0" smtClean="0"/>
                        <a:t>91.8 kg</a:t>
                      </a:r>
                      <a:endParaRPr lang="en-US" dirty="0"/>
                    </a:p>
                  </a:txBody>
                  <a:tcPr/>
                </a:tc>
                <a:tc>
                  <a:txBody>
                    <a:bodyPr/>
                    <a:lstStyle/>
                    <a:p>
                      <a:r>
                        <a:rPr lang="en-US" dirty="0" smtClean="0"/>
                        <a:t>1151.1 kg</a:t>
                      </a:r>
                      <a:endParaRPr lang="en-US" dirty="0"/>
                    </a:p>
                  </a:txBody>
                  <a:tcPr/>
                </a:tc>
                <a:tc>
                  <a:txBody>
                    <a:bodyPr/>
                    <a:lstStyle/>
                    <a:p>
                      <a:r>
                        <a:rPr lang="en-US" dirty="0" smtClean="0"/>
                        <a:t>345.3</a:t>
                      </a:r>
                      <a:r>
                        <a:rPr lang="en-US" baseline="0" dirty="0" smtClean="0"/>
                        <a:t> kg</a:t>
                      </a:r>
                      <a:endParaRPr lang="en-US" dirty="0"/>
                    </a:p>
                  </a:txBody>
                  <a:tcPr/>
                </a:tc>
              </a:tr>
              <a:tr h="370840">
                <a:tc>
                  <a:txBody>
                    <a:bodyPr/>
                    <a:lstStyle/>
                    <a:p>
                      <a:r>
                        <a:rPr lang="en-US" dirty="0" smtClean="0"/>
                        <a:t>650 day</a:t>
                      </a:r>
                      <a:endParaRPr lang="en-US" dirty="0"/>
                    </a:p>
                  </a:txBody>
                  <a:tcPr/>
                </a:tc>
                <a:tc>
                  <a:txBody>
                    <a:bodyPr/>
                    <a:lstStyle/>
                    <a:p>
                      <a:r>
                        <a:rPr lang="en-US" dirty="0" smtClean="0"/>
                        <a:t>1657.5 kg</a:t>
                      </a:r>
                      <a:endParaRPr lang="en-US" dirty="0"/>
                    </a:p>
                  </a:txBody>
                  <a:tcPr/>
                </a:tc>
                <a:tc>
                  <a:txBody>
                    <a:bodyPr/>
                    <a:lstStyle/>
                    <a:p>
                      <a:r>
                        <a:rPr lang="en-US" dirty="0" smtClean="0"/>
                        <a:t>497.3</a:t>
                      </a:r>
                      <a:r>
                        <a:rPr lang="en-US" baseline="0" dirty="0" smtClean="0"/>
                        <a:t> kg</a:t>
                      </a:r>
                      <a:endParaRPr lang="en-US" dirty="0"/>
                    </a:p>
                  </a:txBody>
                  <a:tcPr/>
                </a:tc>
                <a:tc>
                  <a:txBody>
                    <a:bodyPr/>
                    <a:lstStyle/>
                    <a:p>
                      <a:r>
                        <a:rPr lang="en-US" dirty="0" smtClean="0"/>
                        <a:t>6235.4 kg</a:t>
                      </a:r>
                      <a:endParaRPr lang="en-US" dirty="0"/>
                    </a:p>
                  </a:txBody>
                  <a:tcPr/>
                </a:tc>
                <a:tc>
                  <a:txBody>
                    <a:bodyPr/>
                    <a:lstStyle/>
                    <a:p>
                      <a:r>
                        <a:rPr lang="en-US" dirty="0" smtClean="0"/>
                        <a:t>1870.6 kg</a:t>
                      </a:r>
                      <a:endParaRPr lang="en-US" dirty="0"/>
                    </a:p>
                  </a:txBody>
                  <a:tcPr/>
                </a:tc>
              </a:tr>
            </a:tbl>
          </a:graphicData>
        </a:graphic>
      </p:graphicFrame>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Water Needs</a:t>
            </a:r>
            <a:endParaRPr lang="en-US" dirty="0"/>
          </a:p>
        </p:txBody>
      </p:sp>
      <p:graphicFrame>
        <p:nvGraphicFramePr>
          <p:cNvPr id="3" name="Chart 2"/>
          <p:cNvGraphicFramePr/>
          <p:nvPr/>
        </p:nvGraphicFramePr>
        <p:xfrm>
          <a:off x="1219200" y="1295400"/>
          <a:ext cx="7305676" cy="48768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Food Needs</a:t>
            </a:r>
            <a:endParaRPr lang="en-US" dirty="0"/>
          </a:p>
        </p:txBody>
      </p:sp>
      <p:graphicFrame>
        <p:nvGraphicFramePr>
          <p:cNvPr id="4" name="Chart 3"/>
          <p:cNvGraphicFramePr/>
          <p:nvPr/>
        </p:nvGraphicFramePr>
        <p:xfrm>
          <a:off x="533400" y="1295400"/>
          <a:ext cx="8229600" cy="46482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Overall Consumables </a:t>
            </a:r>
            <a:endParaRPr lang="en-US" dirty="0"/>
          </a:p>
        </p:txBody>
      </p:sp>
      <p:graphicFrame>
        <p:nvGraphicFramePr>
          <p:cNvPr id="4" name="Table 3"/>
          <p:cNvGraphicFramePr>
            <a:graphicFrameLocks noGrp="1"/>
          </p:cNvGraphicFramePr>
          <p:nvPr/>
        </p:nvGraphicFramePr>
        <p:xfrm>
          <a:off x="457200" y="1447800"/>
          <a:ext cx="4800600" cy="1483360"/>
        </p:xfrm>
        <a:graphic>
          <a:graphicData uri="http://schemas.openxmlformats.org/drawingml/2006/table">
            <a:tbl>
              <a:tblPr bandRow="1">
                <a:tableStyleId>{5C22544A-7EE6-4342-B048-85BDC9FD1C3A}</a:tableStyleId>
              </a:tblPr>
              <a:tblGrid>
                <a:gridCol w="2400300"/>
                <a:gridCol w="800101"/>
                <a:gridCol w="1600199"/>
              </a:tblGrid>
              <a:tr h="370840">
                <a:tc>
                  <a:txBody>
                    <a:bodyPr/>
                    <a:lstStyle/>
                    <a:p>
                      <a:r>
                        <a:rPr lang="en-US" dirty="0" smtClean="0"/>
                        <a:t>Water</a:t>
                      </a:r>
                      <a:endParaRPr lang="en-US" dirty="0"/>
                    </a:p>
                  </a:txBody>
                  <a:tcPr/>
                </a:tc>
                <a:tc>
                  <a:txBody>
                    <a:bodyPr/>
                    <a:lstStyle/>
                    <a:p>
                      <a:r>
                        <a:rPr lang="en-US" dirty="0" smtClean="0"/>
                        <a:t>1.8*</a:t>
                      </a:r>
                      <a:endParaRPr lang="en-US" dirty="0"/>
                    </a:p>
                  </a:txBody>
                  <a:tcPr/>
                </a:tc>
                <a:tc>
                  <a:txBody>
                    <a:bodyPr/>
                    <a:lstStyle/>
                    <a:p>
                      <a:r>
                        <a:rPr lang="en-US" dirty="0" smtClean="0"/>
                        <a:t>kg/person/day</a:t>
                      </a:r>
                    </a:p>
                  </a:txBody>
                  <a:tcPr/>
                </a:tc>
              </a:tr>
              <a:tr h="370840">
                <a:tc>
                  <a:txBody>
                    <a:bodyPr/>
                    <a:lstStyle/>
                    <a:p>
                      <a:r>
                        <a:rPr lang="en-US" dirty="0" smtClean="0"/>
                        <a:t>Food</a:t>
                      </a:r>
                      <a:endParaRPr lang="en-US" dirty="0"/>
                    </a:p>
                  </a:txBody>
                  <a:tcPr/>
                </a:tc>
                <a:tc>
                  <a:txBody>
                    <a:bodyPr/>
                    <a:lstStyle/>
                    <a:p>
                      <a:r>
                        <a:rPr lang="en-US" dirty="0" smtClean="0"/>
                        <a:t>0.62 </a:t>
                      </a:r>
                      <a:endParaRPr lang="en-US" dirty="0"/>
                    </a:p>
                  </a:txBody>
                  <a:tcPr/>
                </a:tc>
                <a:tc>
                  <a:txBody>
                    <a:bodyPr/>
                    <a:lstStyle/>
                    <a:p>
                      <a:r>
                        <a:rPr lang="en-US" dirty="0" smtClean="0"/>
                        <a:t>kg/person</a:t>
                      </a:r>
                      <a:r>
                        <a:rPr lang="en-US" baseline="0" dirty="0" smtClean="0"/>
                        <a:t>/day</a:t>
                      </a:r>
                      <a:endParaRPr lang="en-US" dirty="0" smtClean="0"/>
                    </a:p>
                  </a:txBody>
                  <a:tcPr/>
                </a:tc>
              </a:tr>
              <a:tr h="370840">
                <a:tc>
                  <a:txBody>
                    <a:bodyPr/>
                    <a:lstStyle/>
                    <a:p>
                      <a:r>
                        <a:rPr lang="en-US" dirty="0" smtClean="0"/>
                        <a:t>Clothing/Medical/Etc</a:t>
                      </a:r>
                      <a:endParaRPr lang="en-US" dirty="0"/>
                    </a:p>
                  </a:txBody>
                  <a:tcPr/>
                </a:tc>
                <a:tc>
                  <a:txBody>
                    <a:bodyPr/>
                    <a:lstStyle/>
                    <a:p>
                      <a:r>
                        <a:rPr lang="en-US" dirty="0" smtClean="0"/>
                        <a:t>0.8</a:t>
                      </a:r>
                      <a:endParaRPr lang="en-US" dirty="0"/>
                    </a:p>
                  </a:txBody>
                  <a:tcPr/>
                </a:tc>
                <a:tc>
                  <a:txBody>
                    <a:bodyPr/>
                    <a:lstStyle/>
                    <a:p>
                      <a:r>
                        <a:rPr lang="en-US" dirty="0" smtClean="0"/>
                        <a:t>kg/person/day</a:t>
                      </a:r>
                    </a:p>
                  </a:txBody>
                  <a:tcPr/>
                </a:tc>
              </a:tr>
              <a:tr h="370840">
                <a:tc>
                  <a:txBody>
                    <a:bodyPr/>
                    <a:lstStyle/>
                    <a:p>
                      <a:r>
                        <a:rPr lang="en-US" b="1" dirty="0" smtClean="0"/>
                        <a:t>Total</a:t>
                      </a:r>
                      <a:endParaRPr lang="en-US" b="1" dirty="0"/>
                    </a:p>
                  </a:txBody>
                  <a:tcPr/>
                </a:tc>
                <a:tc>
                  <a:txBody>
                    <a:bodyPr/>
                    <a:lstStyle/>
                    <a:p>
                      <a:r>
                        <a:rPr lang="en-US" b="1" dirty="0" smtClean="0"/>
                        <a:t>3.2</a:t>
                      </a:r>
                      <a:endParaRPr lang="en-US" b="1" dirty="0"/>
                    </a:p>
                  </a:txBody>
                  <a:tcPr/>
                </a:tc>
                <a:tc>
                  <a:txBody>
                    <a:bodyPr/>
                    <a:lstStyle/>
                    <a:p>
                      <a:r>
                        <a:rPr lang="en-US" b="1" dirty="0" smtClean="0"/>
                        <a:t>kg/person/day</a:t>
                      </a:r>
                    </a:p>
                  </a:txBody>
                  <a:tcPr/>
                </a:tc>
              </a:tr>
            </a:tbl>
          </a:graphicData>
        </a:graphic>
      </p:graphicFrame>
      <p:sp>
        <p:nvSpPr>
          <p:cNvPr id="64537" name="TextBox 4"/>
          <p:cNvSpPr txBox="1">
            <a:spLocks noChangeArrowheads="1"/>
          </p:cNvSpPr>
          <p:nvPr/>
        </p:nvSpPr>
        <p:spPr bwMode="auto">
          <a:xfrm>
            <a:off x="5562600" y="1447800"/>
            <a:ext cx="3048000" cy="1631950"/>
          </a:xfrm>
          <a:prstGeom prst="rect">
            <a:avLst/>
          </a:prstGeom>
          <a:noFill/>
          <a:ln w="9525">
            <a:noFill/>
            <a:miter lim="800000"/>
            <a:headEnd/>
            <a:tailEnd/>
          </a:ln>
        </p:spPr>
        <p:txBody>
          <a:bodyPr>
            <a:spAutoFit/>
          </a:bodyPr>
          <a:lstStyle/>
          <a:p>
            <a:r>
              <a:rPr lang="en-US">
                <a:latin typeface="Calibri" pitchFamily="34" charset="0"/>
              </a:rPr>
              <a:t>2.45 kg/person/day estimated by Korsmeyer et. al. (described at 15% below Mars DRA estimates)</a:t>
            </a:r>
          </a:p>
          <a:p>
            <a:endParaRPr lang="en-US" sz="1400">
              <a:latin typeface="Calibri" pitchFamily="34" charset="0"/>
            </a:endParaRPr>
          </a:p>
          <a:p>
            <a:r>
              <a:rPr lang="en-US" sz="1400">
                <a:latin typeface="Calibri" pitchFamily="34" charset="0"/>
              </a:rPr>
              <a:t>*Assuming 94% water recycling</a:t>
            </a:r>
          </a:p>
        </p:txBody>
      </p:sp>
      <p:graphicFrame>
        <p:nvGraphicFramePr>
          <p:cNvPr id="6" name="Chart 5"/>
          <p:cNvGraphicFramePr/>
          <p:nvPr/>
        </p:nvGraphicFramePr>
        <p:xfrm>
          <a:off x="1295400" y="3048000"/>
          <a:ext cx="6096000" cy="31242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Overall Consumables</a:t>
            </a:r>
            <a:endParaRPr lang="en-US" dirty="0"/>
          </a:p>
        </p:txBody>
      </p:sp>
      <p:graphicFrame>
        <p:nvGraphicFramePr>
          <p:cNvPr id="3" name="Table 2"/>
          <p:cNvGraphicFramePr>
            <a:graphicFrameLocks noGrp="1"/>
          </p:cNvGraphicFramePr>
          <p:nvPr/>
        </p:nvGraphicFramePr>
        <p:xfrm>
          <a:off x="1143000" y="3124200"/>
          <a:ext cx="6096000" cy="1483360"/>
        </p:xfrm>
        <a:graphic>
          <a:graphicData uri="http://schemas.openxmlformats.org/drawingml/2006/table">
            <a:tbl>
              <a:tblPr firstRow="1" bandRow="1">
                <a:tableStyleId>{5C22544A-7EE6-4342-B048-85BDC9FD1C3A}</a:tableStyleId>
              </a:tblPr>
              <a:tblGrid>
                <a:gridCol w="1524000"/>
                <a:gridCol w="1524000"/>
                <a:gridCol w="1524000"/>
                <a:gridCol w="1524000"/>
              </a:tblGrid>
              <a:tr h="370840">
                <a:tc>
                  <a:txBody>
                    <a:bodyPr/>
                    <a:lstStyle/>
                    <a:p>
                      <a:r>
                        <a:rPr lang="en-US" dirty="0" smtClean="0"/>
                        <a:t>Mission</a:t>
                      </a:r>
                      <a:endParaRPr lang="en-US" dirty="0"/>
                    </a:p>
                  </a:txBody>
                  <a:tcPr/>
                </a:tc>
                <a:tc>
                  <a:txBody>
                    <a:bodyPr/>
                    <a:lstStyle/>
                    <a:p>
                      <a:r>
                        <a:rPr lang="en-US" dirty="0" smtClean="0"/>
                        <a:t>Consumables</a:t>
                      </a:r>
                      <a:endParaRPr lang="en-US" dirty="0"/>
                    </a:p>
                  </a:txBody>
                  <a:tcPr/>
                </a:tc>
                <a:tc>
                  <a:txBody>
                    <a:bodyPr/>
                    <a:lstStyle/>
                    <a:p>
                      <a:r>
                        <a:rPr lang="en-US" dirty="0" smtClean="0"/>
                        <a:t>Margin</a:t>
                      </a:r>
                      <a:endParaRPr lang="en-US" dirty="0"/>
                    </a:p>
                  </a:txBody>
                  <a:tcPr/>
                </a:tc>
                <a:tc>
                  <a:txBody>
                    <a:bodyPr/>
                    <a:lstStyle/>
                    <a:p>
                      <a:r>
                        <a:rPr lang="en-US" dirty="0" smtClean="0"/>
                        <a:t>Total</a:t>
                      </a:r>
                      <a:endParaRPr lang="en-US" dirty="0"/>
                    </a:p>
                  </a:txBody>
                  <a:tcPr/>
                </a:tc>
              </a:tr>
              <a:tr h="370840">
                <a:tc>
                  <a:txBody>
                    <a:bodyPr/>
                    <a:lstStyle/>
                    <a:p>
                      <a:r>
                        <a:rPr lang="en-US" dirty="0" smtClean="0"/>
                        <a:t>14 day</a:t>
                      </a:r>
                      <a:endParaRPr lang="en-US" dirty="0"/>
                    </a:p>
                  </a:txBody>
                  <a:tcPr/>
                </a:tc>
                <a:tc>
                  <a:txBody>
                    <a:bodyPr/>
                    <a:lstStyle/>
                    <a:p>
                      <a:r>
                        <a:rPr lang="en-US" dirty="0" smtClean="0"/>
                        <a:t>134.4 kg</a:t>
                      </a:r>
                      <a:endParaRPr lang="en-US" dirty="0"/>
                    </a:p>
                  </a:txBody>
                  <a:tcPr/>
                </a:tc>
                <a:tc>
                  <a:txBody>
                    <a:bodyPr/>
                    <a:lstStyle/>
                    <a:p>
                      <a:r>
                        <a:rPr lang="en-US" dirty="0" smtClean="0"/>
                        <a:t>10 day</a:t>
                      </a:r>
                      <a:endParaRPr lang="en-US" dirty="0"/>
                    </a:p>
                  </a:txBody>
                  <a:tcPr/>
                </a:tc>
                <a:tc>
                  <a:txBody>
                    <a:bodyPr/>
                    <a:lstStyle/>
                    <a:p>
                      <a:r>
                        <a:rPr lang="en-US" dirty="0" smtClean="0"/>
                        <a:t>230.4 kg</a:t>
                      </a:r>
                      <a:endParaRPr lang="en-US" dirty="0"/>
                    </a:p>
                  </a:txBody>
                  <a:tcPr/>
                </a:tc>
              </a:tr>
              <a:tr h="370840">
                <a:tc>
                  <a:txBody>
                    <a:bodyPr/>
                    <a:lstStyle/>
                    <a:p>
                      <a:r>
                        <a:rPr lang="en-US" dirty="0" smtClean="0"/>
                        <a:t>120 day</a:t>
                      </a:r>
                      <a:endParaRPr lang="en-US" dirty="0"/>
                    </a:p>
                  </a:txBody>
                  <a:tcPr/>
                </a:tc>
                <a:tc>
                  <a:txBody>
                    <a:bodyPr/>
                    <a:lstStyle/>
                    <a:p>
                      <a:r>
                        <a:rPr lang="en-US" dirty="0" smtClean="0"/>
                        <a:t>1152 kg</a:t>
                      </a:r>
                      <a:endParaRPr lang="en-US" dirty="0"/>
                    </a:p>
                  </a:txBody>
                  <a:tcPr/>
                </a:tc>
                <a:tc>
                  <a:txBody>
                    <a:bodyPr/>
                    <a:lstStyle/>
                    <a:p>
                      <a:r>
                        <a:rPr lang="en-US" dirty="0" smtClean="0"/>
                        <a:t>35%</a:t>
                      </a:r>
                      <a:endParaRPr lang="en-US" dirty="0"/>
                    </a:p>
                  </a:txBody>
                  <a:tcPr/>
                </a:tc>
                <a:tc>
                  <a:txBody>
                    <a:bodyPr/>
                    <a:lstStyle/>
                    <a:p>
                      <a:r>
                        <a:rPr lang="en-US" dirty="0" smtClean="0"/>
                        <a:t>1555.2 kg</a:t>
                      </a:r>
                      <a:endParaRPr lang="en-US" dirty="0"/>
                    </a:p>
                  </a:txBody>
                  <a:tcPr/>
                </a:tc>
              </a:tr>
              <a:tr h="370840">
                <a:tc>
                  <a:txBody>
                    <a:bodyPr/>
                    <a:lstStyle/>
                    <a:p>
                      <a:r>
                        <a:rPr lang="en-US" dirty="0" smtClean="0"/>
                        <a:t>650 day</a:t>
                      </a:r>
                      <a:endParaRPr lang="en-US" dirty="0"/>
                    </a:p>
                  </a:txBody>
                  <a:tcPr/>
                </a:tc>
                <a:tc>
                  <a:txBody>
                    <a:bodyPr/>
                    <a:lstStyle/>
                    <a:p>
                      <a:r>
                        <a:rPr lang="en-US" dirty="0" smtClean="0"/>
                        <a:t>6240 kg</a:t>
                      </a:r>
                      <a:endParaRPr lang="en-US" dirty="0"/>
                    </a:p>
                  </a:txBody>
                  <a:tcPr/>
                </a:tc>
                <a:tc>
                  <a:txBody>
                    <a:bodyPr/>
                    <a:lstStyle/>
                    <a:p>
                      <a:r>
                        <a:rPr lang="en-US" dirty="0" smtClean="0"/>
                        <a:t>35%</a:t>
                      </a:r>
                      <a:endParaRPr lang="en-US" dirty="0"/>
                    </a:p>
                  </a:txBody>
                  <a:tcPr/>
                </a:tc>
                <a:tc>
                  <a:txBody>
                    <a:bodyPr/>
                    <a:lstStyle/>
                    <a:p>
                      <a:r>
                        <a:rPr lang="en-US" dirty="0" smtClean="0"/>
                        <a:t>8424 kg</a:t>
                      </a:r>
                      <a:endParaRPr lang="en-US" dirty="0"/>
                    </a:p>
                  </a:txBody>
                  <a:tcPr/>
                </a:tc>
              </a:tr>
            </a:tbl>
          </a:graphicData>
        </a:graphic>
      </p:graphicFrame>
      <p:sp>
        <p:nvSpPr>
          <p:cNvPr id="65566" name="TextBox 3"/>
          <p:cNvSpPr txBox="1">
            <a:spLocks noChangeArrowheads="1"/>
          </p:cNvSpPr>
          <p:nvPr/>
        </p:nvSpPr>
        <p:spPr bwMode="auto">
          <a:xfrm>
            <a:off x="914400" y="1371600"/>
            <a:ext cx="7162800" cy="1200150"/>
          </a:xfrm>
          <a:prstGeom prst="rect">
            <a:avLst/>
          </a:prstGeom>
          <a:noFill/>
          <a:ln w="9525">
            <a:noFill/>
            <a:miter lim="800000"/>
            <a:headEnd/>
            <a:tailEnd/>
          </a:ln>
        </p:spPr>
        <p:txBody>
          <a:bodyPr>
            <a:spAutoFit/>
          </a:bodyPr>
          <a:lstStyle/>
          <a:p>
            <a:pPr>
              <a:buFont typeface="Arial" charset="0"/>
              <a:buChar char="•"/>
            </a:pPr>
            <a:r>
              <a:rPr lang="en-US" sz="2400">
                <a:latin typeface="Calibri" pitchFamily="34" charset="0"/>
              </a:rPr>
              <a:t>Assume 3 person crew</a:t>
            </a:r>
          </a:p>
          <a:p>
            <a:pPr lvl="1">
              <a:buFont typeface="Arial" charset="0"/>
              <a:buChar char="•"/>
            </a:pPr>
            <a:r>
              <a:rPr lang="en-US" sz="2400">
                <a:latin typeface="Calibri" pitchFamily="34" charset="0"/>
              </a:rPr>
              <a:t>Not all the mass needs is carried in capsule – additional mass brought up in main module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Direct launch to lunar transfer orbit</a:t>
            </a:r>
            <a:endParaRPr lang="en-US" dirty="0"/>
          </a:p>
        </p:txBody>
      </p:sp>
      <p:grpSp>
        <p:nvGrpSpPr>
          <p:cNvPr id="30723" name="Group 5"/>
          <p:cNvGrpSpPr>
            <a:grpSpLocks/>
          </p:cNvGrpSpPr>
          <p:nvPr/>
        </p:nvGrpSpPr>
        <p:grpSpPr bwMode="auto">
          <a:xfrm>
            <a:off x="457200" y="1447800"/>
            <a:ext cx="4495800" cy="3733800"/>
            <a:chOff x="457200" y="1447800"/>
            <a:chExt cx="4419600" cy="3020199"/>
          </a:xfrm>
        </p:grpSpPr>
        <p:pic>
          <p:nvPicPr>
            <p:cNvPr id="30728" name="Picture 2"/>
            <p:cNvPicPr>
              <a:picLocks noChangeAspect="1" noChangeArrowheads="1"/>
            </p:cNvPicPr>
            <p:nvPr/>
          </p:nvPicPr>
          <p:blipFill>
            <a:blip r:embed="rId3" cstate="print"/>
            <a:srcRect r="2007" b="53954"/>
            <a:stretch>
              <a:fillRect/>
            </a:stretch>
          </p:blipFill>
          <p:spPr bwMode="auto">
            <a:xfrm>
              <a:off x="457200" y="1447800"/>
              <a:ext cx="4419600" cy="2763958"/>
            </a:xfrm>
            <a:prstGeom prst="rect">
              <a:avLst/>
            </a:prstGeom>
            <a:noFill/>
            <a:ln w="9525">
              <a:noFill/>
              <a:miter lim="800000"/>
              <a:headEnd/>
              <a:tailEnd/>
            </a:ln>
          </p:spPr>
        </p:pic>
        <p:sp>
          <p:nvSpPr>
            <p:cNvPr id="30729" name="TextBox 4"/>
            <p:cNvSpPr txBox="1">
              <a:spLocks noChangeArrowheads="1"/>
            </p:cNvSpPr>
            <p:nvPr/>
          </p:nvSpPr>
          <p:spPr bwMode="auto">
            <a:xfrm>
              <a:off x="609600" y="4191000"/>
              <a:ext cx="4191000" cy="276999"/>
            </a:xfrm>
            <a:prstGeom prst="rect">
              <a:avLst/>
            </a:prstGeom>
            <a:noFill/>
            <a:ln w="9525">
              <a:noFill/>
              <a:miter lim="800000"/>
              <a:headEnd/>
              <a:tailEnd/>
            </a:ln>
          </p:spPr>
          <p:txBody>
            <a:bodyPr>
              <a:spAutoFit/>
            </a:bodyPr>
            <a:lstStyle/>
            <a:p>
              <a:r>
                <a:rPr lang="en-US" sz="1200">
                  <a:latin typeface="Calibri" pitchFamily="34" charset="0"/>
                </a:rPr>
                <a:t>Delta IV H – C3 Launch Energy Capability (Eastern Range)</a:t>
              </a:r>
            </a:p>
          </p:txBody>
        </p:sp>
      </p:grpSp>
      <p:sp>
        <p:nvSpPr>
          <p:cNvPr id="30724" name="TextBox 6"/>
          <p:cNvSpPr txBox="1">
            <a:spLocks noChangeArrowheads="1"/>
          </p:cNvSpPr>
          <p:nvPr/>
        </p:nvSpPr>
        <p:spPr bwMode="auto">
          <a:xfrm>
            <a:off x="5181600" y="1524000"/>
            <a:ext cx="3429000" cy="3970338"/>
          </a:xfrm>
          <a:prstGeom prst="rect">
            <a:avLst/>
          </a:prstGeom>
          <a:noFill/>
          <a:ln w="9525">
            <a:noFill/>
            <a:miter lim="800000"/>
            <a:headEnd/>
            <a:tailEnd/>
          </a:ln>
        </p:spPr>
        <p:txBody>
          <a:bodyPr>
            <a:spAutoFit/>
          </a:bodyPr>
          <a:lstStyle/>
          <a:p>
            <a:r>
              <a:rPr lang="en-US" dirty="0" smtClean="0">
                <a:latin typeface="Calibri" pitchFamily="34" charset="0"/>
              </a:rPr>
              <a:t>Lunar orbit </a:t>
            </a:r>
            <a:r>
              <a:rPr lang="en-US" dirty="0">
                <a:latin typeface="Calibri" pitchFamily="34" charset="0"/>
              </a:rPr>
              <a:t>(approx.) around earth = 380,000 km</a:t>
            </a:r>
          </a:p>
          <a:p>
            <a:endParaRPr lang="en-US" dirty="0">
              <a:latin typeface="Calibri" pitchFamily="34" charset="0"/>
            </a:endParaRPr>
          </a:p>
          <a:p>
            <a:r>
              <a:rPr lang="en-US" dirty="0">
                <a:latin typeface="Calibri" pitchFamily="34" charset="0"/>
              </a:rPr>
              <a:t>C3 (launch energy) =0</a:t>
            </a:r>
          </a:p>
          <a:p>
            <a:endParaRPr lang="en-US" dirty="0">
              <a:latin typeface="Calibri" pitchFamily="34" charset="0"/>
            </a:endParaRPr>
          </a:p>
          <a:p>
            <a:r>
              <a:rPr lang="en-US" dirty="0">
                <a:latin typeface="Calibri" pitchFamily="34" charset="0"/>
              </a:rPr>
              <a:t>Useful load mass = 10,403 kg</a:t>
            </a:r>
          </a:p>
          <a:p>
            <a:r>
              <a:rPr lang="en-US" dirty="0">
                <a:latin typeface="Calibri" pitchFamily="34" charset="0"/>
              </a:rPr>
              <a:t>(payload mass = useful load – PAF)</a:t>
            </a:r>
          </a:p>
          <a:p>
            <a:endParaRPr lang="en-US" dirty="0">
              <a:latin typeface="Calibri" pitchFamily="34" charset="0"/>
            </a:endParaRPr>
          </a:p>
          <a:p>
            <a:r>
              <a:rPr lang="en-US" dirty="0">
                <a:latin typeface="Calibri" pitchFamily="34" charset="0"/>
              </a:rPr>
              <a:t>PAF (1666-5) = 419 kg</a:t>
            </a:r>
          </a:p>
          <a:p>
            <a:endParaRPr lang="en-US" dirty="0">
              <a:latin typeface="Calibri" pitchFamily="34" charset="0"/>
            </a:endParaRPr>
          </a:p>
          <a:p>
            <a:r>
              <a:rPr lang="en-US" dirty="0">
                <a:latin typeface="Calibri" pitchFamily="34" charset="0"/>
              </a:rPr>
              <a:t>Payload mass = 9,984 kg</a:t>
            </a:r>
          </a:p>
          <a:p>
            <a:endParaRPr lang="en-US" dirty="0">
              <a:latin typeface="Calibri" pitchFamily="34" charset="0"/>
            </a:endParaRPr>
          </a:p>
          <a:p>
            <a:endParaRPr lang="en-US" dirty="0">
              <a:latin typeface="Calibri" pitchFamily="34" charset="0"/>
            </a:endParaRPr>
          </a:p>
          <a:p>
            <a:endParaRPr lang="en-US" dirty="0">
              <a:latin typeface="Calibri" pitchFamily="34" charset="0"/>
            </a:endParaRPr>
          </a:p>
        </p:txBody>
      </p:sp>
      <p:cxnSp>
        <p:nvCxnSpPr>
          <p:cNvPr id="9" name="Straight Arrow Connector 8"/>
          <p:cNvCxnSpPr/>
          <p:nvPr/>
        </p:nvCxnSpPr>
        <p:spPr>
          <a:xfrm rot="10800000" flipV="1">
            <a:off x="1600200" y="1905000"/>
            <a:ext cx="533400" cy="228600"/>
          </a:xfrm>
          <a:prstGeom prst="straightConnector1">
            <a:avLst/>
          </a:prstGeom>
          <a:ln>
            <a:solidFill>
              <a:schemeClr val="accent1">
                <a:lumMod val="75000"/>
              </a:schemeClr>
            </a:solidFill>
            <a:tailEnd type="stealth"/>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905000" y="1600200"/>
            <a:ext cx="1143000" cy="369888"/>
          </a:xfrm>
          <a:prstGeom prst="rect">
            <a:avLst/>
          </a:prstGeom>
          <a:solidFill>
            <a:schemeClr val="bg1"/>
          </a:solidFill>
          <a:ln>
            <a:solidFill>
              <a:schemeClr val="accent1">
                <a:shade val="95000"/>
                <a:satMod val="105000"/>
              </a:schemeClr>
            </a:solidFill>
          </a:ln>
        </p:spPr>
        <p:txBody>
          <a:bodyPr>
            <a:spAutoFit/>
          </a:bodyPr>
          <a:lstStyle/>
          <a:p>
            <a:pPr fontAlgn="auto">
              <a:spcBef>
                <a:spcPts val="0"/>
              </a:spcBef>
              <a:spcAft>
                <a:spcPts val="0"/>
              </a:spcAft>
              <a:defRPr/>
            </a:pPr>
            <a:r>
              <a:rPr lang="en-US" dirty="0">
                <a:solidFill>
                  <a:schemeClr val="accent1">
                    <a:lumMod val="75000"/>
                  </a:schemeClr>
                </a:solidFill>
                <a:latin typeface="+mn-lt"/>
              </a:rPr>
              <a:t>10,403 kg</a:t>
            </a:r>
          </a:p>
        </p:txBody>
      </p:sp>
      <p:sp>
        <p:nvSpPr>
          <p:cNvPr id="15" name="TextBox 14"/>
          <p:cNvSpPr txBox="1"/>
          <p:nvPr/>
        </p:nvSpPr>
        <p:spPr>
          <a:xfrm>
            <a:off x="762000" y="5334000"/>
            <a:ext cx="7543800" cy="830263"/>
          </a:xfrm>
          <a:prstGeom prst="rect">
            <a:avLst/>
          </a:prstGeom>
          <a:noFill/>
          <a:ln w="34925">
            <a:solidFill>
              <a:schemeClr val="accent1">
                <a:lumMod val="75000"/>
              </a:schemeClr>
            </a:solidFill>
          </a:ln>
        </p:spPr>
        <p:txBody>
          <a:bodyPr>
            <a:spAutoFit/>
          </a:bodyPr>
          <a:lstStyle/>
          <a:p>
            <a:pPr algn="ctr" fontAlgn="auto">
              <a:spcBef>
                <a:spcPts val="0"/>
              </a:spcBef>
              <a:spcAft>
                <a:spcPts val="0"/>
              </a:spcAft>
              <a:defRPr/>
            </a:pPr>
            <a:r>
              <a:rPr lang="en-US" sz="2400" dirty="0">
                <a:latin typeface="+mn-lt"/>
              </a:rPr>
              <a:t>A direct launch to LTO yields a Delta IV Heavy max payload mass of 9,984 kg.</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Power Generation</a:t>
            </a:r>
            <a:endParaRPr lang="en-US" dirty="0"/>
          </a:p>
        </p:txBody>
      </p:sp>
      <p:sp>
        <p:nvSpPr>
          <p:cNvPr id="67587" name="TextBox 2"/>
          <p:cNvSpPr txBox="1">
            <a:spLocks noChangeArrowheads="1"/>
          </p:cNvSpPr>
          <p:nvPr/>
        </p:nvSpPr>
        <p:spPr bwMode="auto">
          <a:xfrm>
            <a:off x="304800" y="1447800"/>
            <a:ext cx="8458200" cy="2678113"/>
          </a:xfrm>
          <a:prstGeom prst="rect">
            <a:avLst/>
          </a:prstGeom>
          <a:noFill/>
          <a:ln w="9525">
            <a:noFill/>
            <a:miter lim="800000"/>
            <a:headEnd/>
            <a:tailEnd/>
          </a:ln>
        </p:spPr>
        <p:txBody>
          <a:bodyPr>
            <a:spAutoFit/>
          </a:bodyPr>
          <a:lstStyle/>
          <a:p>
            <a:pPr>
              <a:buFont typeface="Arial" charset="0"/>
              <a:buChar char="•"/>
            </a:pPr>
            <a:r>
              <a:rPr lang="en-US" sz="2400">
                <a:latin typeface="Calibri" pitchFamily="34" charset="0"/>
              </a:rPr>
              <a:t>Space Shuttle fuel cells generate ~21,000 W continuously</a:t>
            </a:r>
          </a:p>
          <a:p>
            <a:pPr lvl="1">
              <a:buFont typeface="Arial" charset="0"/>
              <a:buChar char="•"/>
            </a:pPr>
            <a:r>
              <a:rPr lang="en-US" sz="2400">
                <a:latin typeface="Calibri" pitchFamily="34" charset="0"/>
              </a:rPr>
              <a:t>Shuttle uses ~14,000 W, remain 7,000 W for payload</a:t>
            </a:r>
          </a:p>
          <a:p>
            <a:pPr>
              <a:buFont typeface="Arial" charset="0"/>
              <a:buChar char="•"/>
            </a:pPr>
            <a:r>
              <a:rPr lang="en-US" sz="2400">
                <a:latin typeface="Calibri" pitchFamily="34" charset="0"/>
              </a:rPr>
              <a:t>Orion CEV was planned to include 2 Ultraflex solar cells w/ total average power of 4.5 kW (sized to 12 kW)</a:t>
            </a:r>
          </a:p>
          <a:p>
            <a:pPr>
              <a:buFont typeface="Arial" charset="0"/>
              <a:buChar char="•"/>
            </a:pPr>
            <a:endParaRPr lang="en-US" sz="2400">
              <a:latin typeface="Calibri" pitchFamily="34" charset="0"/>
            </a:endParaRPr>
          </a:p>
          <a:p>
            <a:pPr>
              <a:buFont typeface="Arial" charset="0"/>
              <a:buChar char="•"/>
            </a:pPr>
            <a:r>
              <a:rPr lang="en-US" sz="2400">
                <a:latin typeface="Calibri" pitchFamily="34" charset="0"/>
              </a:rPr>
              <a:t>For comparison, the Boeing 787 generates up to 1.5 MW from 6 generators</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Power Generation</a:t>
            </a:r>
            <a:endParaRPr lang="en-US" dirty="0"/>
          </a:p>
        </p:txBody>
      </p:sp>
      <p:sp>
        <p:nvSpPr>
          <p:cNvPr id="68611" name="TextBox 2"/>
          <p:cNvSpPr txBox="1">
            <a:spLocks noChangeArrowheads="1"/>
          </p:cNvSpPr>
          <p:nvPr/>
        </p:nvSpPr>
        <p:spPr bwMode="auto">
          <a:xfrm>
            <a:off x="685800" y="1447800"/>
            <a:ext cx="7848600" cy="1938338"/>
          </a:xfrm>
          <a:prstGeom prst="rect">
            <a:avLst/>
          </a:prstGeom>
          <a:noFill/>
          <a:ln w="9525">
            <a:noFill/>
            <a:miter lim="800000"/>
            <a:headEnd/>
            <a:tailEnd/>
          </a:ln>
        </p:spPr>
        <p:txBody>
          <a:bodyPr>
            <a:spAutoFit/>
          </a:bodyPr>
          <a:lstStyle/>
          <a:p>
            <a:pPr>
              <a:buFont typeface="Arial" charset="0"/>
              <a:buChar char="•"/>
            </a:pPr>
            <a:r>
              <a:rPr lang="en-US" sz="2400">
                <a:latin typeface="Calibri" pitchFamily="34" charset="0"/>
              </a:rPr>
              <a:t>Use similar UltraFlex system for capsule</a:t>
            </a:r>
          </a:p>
          <a:p>
            <a:pPr lvl="1">
              <a:buFont typeface="Arial" charset="0"/>
              <a:buChar char="•"/>
            </a:pPr>
            <a:r>
              <a:rPr lang="en-US" sz="2400">
                <a:latin typeface="Calibri" pitchFamily="34" charset="0"/>
              </a:rPr>
              <a:t>2 5.0m diameter extended cells</a:t>
            </a:r>
          </a:p>
          <a:p>
            <a:pPr lvl="2">
              <a:buFont typeface="Arial" charset="0"/>
              <a:buChar char="•"/>
            </a:pPr>
            <a:r>
              <a:rPr lang="en-US" sz="2400">
                <a:latin typeface="Calibri" pitchFamily="34" charset="0"/>
              </a:rPr>
              <a:t>19.9 m</a:t>
            </a:r>
            <a:r>
              <a:rPr lang="en-US" sz="2400" baseline="30000">
                <a:latin typeface="Calibri" pitchFamily="34" charset="0"/>
              </a:rPr>
              <a:t>2</a:t>
            </a:r>
            <a:r>
              <a:rPr lang="en-US" sz="2400">
                <a:latin typeface="Calibri" pitchFamily="34" charset="0"/>
              </a:rPr>
              <a:t> area, sized for 7.5 kW each</a:t>
            </a:r>
          </a:p>
          <a:p>
            <a:pPr>
              <a:buFont typeface="Arial" charset="0"/>
              <a:buChar char="•"/>
            </a:pPr>
            <a:r>
              <a:rPr lang="en-US" sz="2400">
                <a:latin typeface="Calibri" pitchFamily="34" charset="0"/>
              </a:rPr>
              <a:t>Likewise, Service module will have two additional panels</a:t>
            </a:r>
          </a:p>
          <a:p>
            <a:pPr lvl="1">
              <a:buFont typeface="Arial" charset="0"/>
              <a:buChar char="•"/>
            </a:pPr>
            <a:r>
              <a:rPr lang="en-US" sz="2400">
                <a:latin typeface="Calibri" pitchFamily="34" charset="0"/>
              </a:rPr>
              <a:t>Additional 15 kW of power available</a:t>
            </a:r>
          </a:p>
        </p:txBody>
      </p:sp>
      <p:graphicFrame>
        <p:nvGraphicFramePr>
          <p:cNvPr id="4" name="Table 3"/>
          <p:cNvGraphicFramePr>
            <a:graphicFrameLocks noGrp="1"/>
          </p:cNvGraphicFramePr>
          <p:nvPr/>
        </p:nvGraphicFramePr>
        <p:xfrm>
          <a:off x="1143000" y="4114800"/>
          <a:ext cx="6096000" cy="1381760"/>
        </p:xfrm>
        <a:graphic>
          <a:graphicData uri="http://schemas.openxmlformats.org/drawingml/2006/table">
            <a:tbl>
              <a:tblPr firstRow="1" firstCol="1" bandRow="1">
                <a:tableStyleId>{5C22544A-7EE6-4342-B048-85BDC9FD1C3A}</a:tableStyleId>
              </a:tblPr>
              <a:tblGrid>
                <a:gridCol w="1524000"/>
                <a:gridCol w="1524000"/>
                <a:gridCol w="1524000"/>
                <a:gridCol w="1524000"/>
              </a:tblGrid>
              <a:tr h="370840">
                <a:tc>
                  <a:txBody>
                    <a:bodyPr/>
                    <a:lstStyle/>
                    <a:p>
                      <a:endParaRPr lang="en-US" dirty="0"/>
                    </a:p>
                  </a:txBody>
                  <a:tcPr/>
                </a:tc>
                <a:tc>
                  <a:txBody>
                    <a:bodyPr/>
                    <a:lstStyle/>
                    <a:p>
                      <a:r>
                        <a:rPr lang="en-US" dirty="0" smtClean="0"/>
                        <a:t>Power (W)</a:t>
                      </a:r>
                      <a:endParaRPr lang="en-US" dirty="0"/>
                    </a:p>
                  </a:txBody>
                  <a:tcPr/>
                </a:tc>
                <a:tc>
                  <a:txBody>
                    <a:bodyPr/>
                    <a:lstStyle/>
                    <a:p>
                      <a:r>
                        <a:rPr lang="en-US" dirty="0" smtClean="0"/>
                        <a:t>Area (</a:t>
                      </a:r>
                      <a:r>
                        <a:rPr lang="en-US" sz="1800" dirty="0" smtClean="0"/>
                        <a:t>m</a:t>
                      </a:r>
                      <a:r>
                        <a:rPr lang="en-US" sz="1800" baseline="30000" dirty="0" smtClean="0"/>
                        <a:t>2</a:t>
                      </a:r>
                      <a:r>
                        <a:rPr lang="en-US" dirty="0" smtClean="0"/>
                        <a:t>)</a:t>
                      </a:r>
                      <a:endParaRPr lang="en-US" dirty="0"/>
                    </a:p>
                  </a:txBody>
                  <a:tcPr/>
                </a:tc>
                <a:tc>
                  <a:txBody>
                    <a:bodyPr/>
                    <a:lstStyle/>
                    <a:p>
                      <a:r>
                        <a:rPr lang="en-US" dirty="0" smtClean="0"/>
                        <a:t>Mass (kg)</a:t>
                      </a:r>
                      <a:endParaRPr lang="en-US" dirty="0"/>
                    </a:p>
                  </a:txBody>
                  <a:tcPr/>
                </a:tc>
              </a:tr>
              <a:tr h="370840">
                <a:tc>
                  <a:txBody>
                    <a:bodyPr/>
                    <a:lstStyle/>
                    <a:p>
                      <a:r>
                        <a:rPr lang="en-US" dirty="0" smtClean="0"/>
                        <a:t>Capsule</a:t>
                      </a:r>
                      <a:endParaRPr lang="en-US" dirty="0"/>
                    </a:p>
                  </a:txBody>
                  <a:tcPr/>
                </a:tc>
                <a:tc>
                  <a:txBody>
                    <a:bodyPr/>
                    <a:lstStyle/>
                    <a:p>
                      <a:r>
                        <a:rPr lang="en-US" dirty="0" smtClean="0"/>
                        <a:t>15,000</a:t>
                      </a:r>
                      <a:endParaRPr lang="en-US" dirty="0"/>
                    </a:p>
                  </a:txBody>
                  <a:tcPr/>
                </a:tc>
                <a:tc>
                  <a:txBody>
                    <a:bodyPr/>
                    <a:lstStyle/>
                    <a:p>
                      <a:r>
                        <a:rPr lang="en-US" dirty="0" smtClean="0"/>
                        <a:t>39.8</a:t>
                      </a:r>
                      <a:endParaRPr lang="en-US" dirty="0"/>
                    </a:p>
                  </a:txBody>
                  <a:tcPr/>
                </a:tc>
                <a:tc>
                  <a:txBody>
                    <a:bodyPr/>
                    <a:lstStyle/>
                    <a:p>
                      <a:r>
                        <a:rPr lang="en-US" dirty="0" smtClean="0"/>
                        <a:t>100</a:t>
                      </a:r>
                      <a:endParaRPr lang="en-US" dirty="0"/>
                    </a:p>
                  </a:txBody>
                  <a:tcPr/>
                </a:tc>
              </a:tr>
              <a:tr h="370840">
                <a:tc>
                  <a:txBody>
                    <a:bodyPr/>
                    <a:lstStyle/>
                    <a:p>
                      <a:r>
                        <a:rPr lang="en-US" dirty="0" smtClean="0"/>
                        <a:t>Service Module</a:t>
                      </a:r>
                      <a:endParaRPr lang="en-US" dirty="0"/>
                    </a:p>
                  </a:txBody>
                  <a:tcPr/>
                </a:tc>
                <a:tc>
                  <a:txBody>
                    <a:bodyPr/>
                    <a:lstStyle/>
                    <a:p>
                      <a:r>
                        <a:rPr lang="en-US" dirty="0" smtClean="0"/>
                        <a:t>15,000</a:t>
                      </a:r>
                      <a:endParaRPr lang="en-US" dirty="0"/>
                    </a:p>
                  </a:txBody>
                  <a:tcPr/>
                </a:tc>
                <a:tc>
                  <a:txBody>
                    <a:bodyPr/>
                    <a:lstStyle/>
                    <a:p>
                      <a:r>
                        <a:rPr lang="en-US" dirty="0" smtClean="0"/>
                        <a:t>39.8</a:t>
                      </a:r>
                      <a:endParaRPr lang="en-US" dirty="0"/>
                    </a:p>
                  </a:txBody>
                  <a:tcPr/>
                </a:tc>
                <a:tc>
                  <a:txBody>
                    <a:bodyPr/>
                    <a:lstStyle/>
                    <a:p>
                      <a:r>
                        <a:rPr lang="en-US" dirty="0" smtClean="0"/>
                        <a:t>100</a:t>
                      </a:r>
                      <a:endParaRPr lang="en-US" dirty="0"/>
                    </a:p>
                  </a:txBody>
                  <a:tcPr/>
                </a:tc>
              </a:tr>
            </a:tbl>
          </a:graphicData>
        </a:graphic>
      </p:graphicFrame>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Power Storage</a:t>
            </a:r>
            <a:endParaRPr lang="en-US" dirty="0"/>
          </a:p>
        </p:txBody>
      </p:sp>
      <p:sp>
        <p:nvSpPr>
          <p:cNvPr id="69635" name="TextBox 2"/>
          <p:cNvSpPr txBox="1">
            <a:spLocks noChangeArrowheads="1"/>
          </p:cNvSpPr>
          <p:nvPr/>
        </p:nvSpPr>
        <p:spPr bwMode="auto">
          <a:xfrm>
            <a:off x="457200" y="1447800"/>
            <a:ext cx="8229600" cy="3416300"/>
          </a:xfrm>
          <a:prstGeom prst="rect">
            <a:avLst/>
          </a:prstGeom>
          <a:noFill/>
          <a:ln w="9525">
            <a:noFill/>
            <a:miter lim="800000"/>
            <a:headEnd/>
            <a:tailEnd/>
          </a:ln>
        </p:spPr>
        <p:txBody>
          <a:bodyPr>
            <a:spAutoFit/>
          </a:bodyPr>
          <a:lstStyle/>
          <a:p>
            <a:pPr>
              <a:buFont typeface="Arial" charset="0"/>
              <a:buChar char="•"/>
            </a:pPr>
            <a:r>
              <a:rPr lang="en-US" sz="2400">
                <a:latin typeface="Calibri" pitchFamily="34" charset="0"/>
              </a:rPr>
              <a:t>Batteries needed to store energy for night periods in LEO or LLO</a:t>
            </a:r>
          </a:p>
          <a:p>
            <a:pPr>
              <a:buFont typeface="Arial" charset="0"/>
              <a:buChar char="•"/>
            </a:pPr>
            <a:r>
              <a:rPr lang="en-US" sz="2400">
                <a:latin typeface="Calibri" pitchFamily="34" charset="0"/>
              </a:rPr>
              <a:t>Two potential battery technologies</a:t>
            </a:r>
          </a:p>
          <a:p>
            <a:pPr lvl="1">
              <a:buFont typeface="Arial" charset="0"/>
              <a:buChar char="•"/>
            </a:pPr>
            <a:r>
              <a:rPr lang="en-US" sz="2400">
                <a:latin typeface="Calibri" pitchFamily="34" charset="0"/>
              </a:rPr>
              <a:t>Nickel-Hydrogen, 27 Wh/kg , 10 Wh/L</a:t>
            </a:r>
          </a:p>
          <a:p>
            <a:pPr lvl="1">
              <a:buFont typeface="Arial" charset="0"/>
              <a:buChar char="•"/>
            </a:pPr>
            <a:r>
              <a:rPr lang="en-US" sz="2400">
                <a:latin typeface="Calibri" pitchFamily="34" charset="0"/>
              </a:rPr>
              <a:t>Nickel-Metal Hydride, 44 Wh/kg, 160 Wh/L</a:t>
            </a:r>
          </a:p>
          <a:p>
            <a:pPr lvl="1">
              <a:buFont typeface="Arial" charset="0"/>
              <a:buChar char="•"/>
            </a:pPr>
            <a:endParaRPr lang="en-US" sz="2400">
              <a:latin typeface="Calibri" pitchFamily="34" charset="0"/>
            </a:endParaRPr>
          </a:p>
          <a:p>
            <a:pPr>
              <a:buFont typeface="Arial" charset="0"/>
              <a:buChar char="•"/>
            </a:pPr>
            <a:r>
              <a:rPr lang="en-US" sz="2400">
                <a:latin typeface="Calibri" pitchFamily="34" charset="0"/>
              </a:rPr>
              <a:t>For LEO, assume 0.83 hrs of day and 0.67 hrs of night </a:t>
            </a:r>
          </a:p>
          <a:p>
            <a:pPr>
              <a:buFont typeface="Arial" charset="0"/>
              <a:buChar char="•"/>
            </a:pPr>
            <a:r>
              <a:rPr lang="en-US" sz="2400">
                <a:latin typeface="Calibri" pitchFamily="34" charset="0"/>
              </a:rPr>
              <a:t>For LLO, assume (worst case) 1 hr of day and 1 hr of night.</a:t>
            </a:r>
          </a:p>
          <a:p>
            <a:pPr>
              <a:buFont typeface="Arial" charset="0"/>
              <a:buChar char="•"/>
            </a:pPr>
            <a:endParaRPr lang="en-US" sz="2400">
              <a:latin typeface="Calibri" pitchFamily="34" charset="0"/>
            </a:endParaRPr>
          </a:p>
          <a:p>
            <a:pPr>
              <a:buFont typeface="Arial" charset="0"/>
              <a:buChar char="•"/>
            </a:pPr>
            <a:r>
              <a:rPr lang="en-US" sz="2400">
                <a:latin typeface="Calibri" pitchFamily="34" charset="0"/>
              </a:rPr>
              <a:t>Assume maximum power draw is 5,000 W </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Power Storage</a:t>
            </a:r>
            <a:endParaRPr lang="en-US" dirty="0"/>
          </a:p>
        </p:txBody>
      </p:sp>
      <p:graphicFrame>
        <p:nvGraphicFramePr>
          <p:cNvPr id="3" name="Table 2"/>
          <p:cNvGraphicFramePr>
            <a:graphicFrameLocks noGrp="1"/>
          </p:cNvGraphicFramePr>
          <p:nvPr/>
        </p:nvGraphicFramePr>
        <p:xfrm>
          <a:off x="1676400" y="1752600"/>
          <a:ext cx="5225142" cy="1737360"/>
        </p:xfrm>
        <a:graphic>
          <a:graphicData uri="http://schemas.openxmlformats.org/drawingml/2006/table">
            <a:tbl>
              <a:tblPr firstRow="1" firstCol="1" bandRow="1">
                <a:tableStyleId>{5C22544A-7EE6-4342-B048-85BDC9FD1C3A}</a:tableStyleId>
              </a:tblPr>
              <a:tblGrid>
                <a:gridCol w="870857"/>
                <a:gridCol w="870857"/>
                <a:gridCol w="870857"/>
                <a:gridCol w="870857"/>
                <a:gridCol w="870857"/>
                <a:gridCol w="870857"/>
              </a:tblGrid>
              <a:tr h="370840">
                <a:tc>
                  <a:txBody>
                    <a:bodyPr/>
                    <a:lstStyle/>
                    <a:p>
                      <a:endParaRPr lang="en-US" sz="2400" dirty="0"/>
                    </a:p>
                  </a:txBody>
                  <a:tcPr/>
                </a:tc>
                <a:tc>
                  <a:txBody>
                    <a:bodyPr/>
                    <a:lstStyle/>
                    <a:p>
                      <a:r>
                        <a:rPr lang="en-US" sz="1600" dirty="0" err="1" smtClean="0"/>
                        <a:t>WHrs</a:t>
                      </a:r>
                      <a:r>
                        <a:rPr lang="en-US" sz="1600" baseline="0" dirty="0" smtClean="0"/>
                        <a:t> Needed (Night)</a:t>
                      </a:r>
                      <a:endParaRPr lang="en-US" sz="1600" dirty="0"/>
                    </a:p>
                  </a:txBody>
                  <a:tcPr/>
                </a:tc>
                <a:tc>
                  <a:txBody>
                    <a:bodyPr/>
                    <a:lstStyle/>
                    <a:p>
                      <a:r>
                        <a:rPr lang="en-US" sz="1600" dirty="0" smtClean="0"/>
                        <a:t>Charge Power Needed</a:t>
                      </a:r>
                      <a:endParaRPr lang="en-US" sz="1600" dirty="0"/>
                    </a:p>
                  </a:txBody>
                  <a:tcPr/>
                </a:tc>
                <a:tc>
                  <a:txBody>
                    <a:bodyPr/>
                    <a:lstStyle/>
                    <a:p>
                      <a:r>
                        <a:rPr lang="en-US" sz="1600" dirty="0" smtClean="0"/>
                        <a:t>Mass (kg) </a:t>
                      </a:r>
                      <a:r>
                        <a:rPr lang="en-US" sz="1600" baseline="0" dirty="0" smtClean="0"/>
                        <a:t> (Ni-H2)</a:t>
                      </a:r>
                      <a:endParaRPr lang="en-US" sz="1600" dirty="0"/>
                    </a:p>
                  </a:txBody>
                  <a:tcPr/>
                </a:tc>
                <a:tc>
                  <a:txBody>
                    <a:bodyPr/>
                    <a:lstStyle/>
                    <a:p>
                      <a:r>
                        <a:rPr lang="en-US" sz="1600" dirty="0" smtClean="0"/>
                        <a:t>Mass (kg)</a:t>
                      </a:r>
                      <a:r>
                        <a:rPr lang="en-US" sz="1600" baseline="0" dirty="0" smtClean="0"/>
                        <a:t>  </a:t>
                      </a:r>
                      <a:r>
                        <a:rPr lang="en-US" sz="1600" dirty="0" smtClean="0"/>
                        <a:t>(Ni-MH)</a:t>
                      </a:r>
                      <a:endParaRPr lang="en-US" sz="1600" dirty="0"/>
                    </a:p>
                  </a:txBody>
                  <a:tcPr/>
                </a:tc>
                <a:tc>
                  <a:txBody>
                    <a:bodyPr/>
                    <a:lstStyle/>
                    <a:p>
                      <a:r>
                        <a:rPr lang="en-US" sz="1600" dirty="0" smtClean="0"/>
                        <a:t>Total Power Needed</a:t>
                      </a:r>
                      <a:endParaRPr lang="en-US" sz="1600" dirty="0"/>
                    </a:p>
                  </a:txBody>
                  <a:tcPr/>
                </a:tc>
              </a:tr>
              <a:tr h="370840">
                <a:tc>
                  <a:txBody>
                    <a:bodyPr/>
                    <a:lstStyle/>
                    <a:p>
                      <a:r>
                        <a:rPr lang="en-US" sz="2400" dirty="0" smtClean="0"/>
                        <a:t>LEO</a:t>
                      </a:r>
                      <a:endParaRPr lang="en-US" sz="2400" dirty="0"/>
                    </a:p>
                  </a:txBody>
                  <a:tcPr/>
                </a:tc>
                <a:tc>
                  <a:txBody>
                    <a:bodyPr/>
                    <a:lstStyle/>
                    <a:p>
                      <a:r>
                        <a:rPr lang="en-US" sz="1800" dirty="0" smtClean="0"/>
                        <a:t>3333.3</a:t>
                      </a:r>
                      <a:endParaRPr lang="en-US" sz="1800" dirty="0"/>
                    </a:p>
                  </a:txBody>
                  <a:tcPr/>
                </a:tc>
                <a:tc>
                  <a:txBody>
                    <a:bodyPr/>
                    <a:lstStyle/>
                    <a:p>
                      <a:r>
                        <a:rPr lang="en-US" sz="1800" dirty="0" smtClean="0"/>
                        <a:t>4000</a:t>
                      </a:r>
                      <a:endParaRPr lang="en-US" sz="1800" dirty="0"/>
                    </a:p>
                  </a:txBody>
                  <a:tcPr/>
                </a:tc>
                <a:tc>
                  <a:txBody>
                    <a:bodyPr/>
                    <a:lstStyle/>
                    <a:p>
                      <a:r>
                        <a:rPr lang="en-US" sz="1800" dirty="0" smtClean="0"/>
                        <a:t>123.46</a:t>
                      </a:r>
                      <a:endParaRPr lang="en-US" sz="1800" dirty="0"/>
                    </a:p>
                  </a:txBody>
                  <a:tcPr/>
                </a:tc>
                <a:tc>
                  <a:txBody>
                    <a:bodyPr/>
                    <a:lstStyle/>
                    <a:p>
                      <a:r>
                        <a:rPr lang="en-US" sz="1800" dirty="0" smtClean="0"/>
                        <a:t>75.76</a:t>
                      </a:r>
                      <a:endParaRPr lang="en-US" sz="1800" dirty="0"/>
                    </a:p>
                  </a:txBody>
                  <a:tcPr/>
                </a:tc>
                <a:tc>
                  <a:txBody>
                    <a:bodyPr/>
                    <a:lstStyle/>
                    <a:p>
                      <a:r>
                        <a:rPr lang="en-US" sz="1800" dirty="0" smtClean="0"/>
                        <a:t>9000</a:t>
                      </a:r>
                      <a:endParaRPr lang="en-US" sz="1800" dirty="0"/>
                    </a:p>
                  </a:txBody>
                  <a:tcPr/>
                </a:tc>
              </a:tr>
              <a:tr h="370840">
                <a:tc>
                  <a:txBody>
                    <a:bodyPr/>
                    <a:lstStyle/>
                    <a:p>
                      <a:r>
                        <a:rPr lang="en-US" sz="2400" dirty="0" smtClean="0"/>
                        <a:t>LLO</a:t>
                      </a:r>
                      <a:endParaRPr lang="en-US" sz="2400" dirty="0"/>
                    </a:p>
                  </a:txBody>
                  <a:tcPr/>
                </a:tc>
                <a:tc>
                  <a:txBody>
                    <a:bodyPr/>
                    <a:lstStyle/>
                    <a:p>
                      <a:r>
                        <a:rPr lang="en-US" sz="1800" dirty="0" smtClean="0"/>
                        <a:t>5000</a:t>
                      </a:r>
                      <a:endParaRPr lang="en-US" sz="1800" dirty="0"/>
                    </a:p>
                  </a:txBody>
                  <a:tcPr/>
                </a:tc>
                <a:tc>
                  <a:txBody>
                    <a:bodyPr/>
                    <a:lstStyle/>
                    <a:p>
                      <a:r>
                        <a:rPr lang="en-US" sz="1800" dirty="0" smtClean="0"/>
                        <a:t>5000</a:t>
                      </a:r>
                      <a:endParaRPr lang="en-US" sz="1800" dirty="0"/>
                    </a:p>
                  </a:txBody>
                  <a:tcPr/>
                </a:tc>
                <a:tc>
                  <a:txBody>
                    <a:bodyPr/>
                    <a:lstStyle/>
                    <a:p>
                      <a:r>
                        <a:rPr lang="en-US" sz="1800" dirty="0" smtClean="0"/>
                        <a:t>185.19</a:t>
                      </a:r>
                      <a:endParaRPr lang="en-US" sz="1800" dirty="0"/>
                    </a:p>
                  </a:txBody>
                  <a:tcPr/>
                </a:tc>
                <a:tc>
                  <a:txBody>
                    <a:bodyPr/>
                    <a:lstStyle/>
                    <a:p>
                      <a:r>
                        <a:rPr lang="en-US" sz="1800" dirty="0" smtClean="0"/>
                        <a:t>113.64</a:t>
                      </a:r>
                      <a:endParaRPr lang="en-US" sz="1800" dirty="0"/>
                    </a:p>
                  </a:txBody>
                  <a:tcPr/>
                </a:tc>
                <a:tc>
                  <a:txBody>
                    <a:bodyPr/>
                    <a:lstStyle/>
                    <a:p>
                      <a:r>
                        <a:rPr lang="en-US" sz="1800" dirty="0" smtClean="0"/>
                        <a:t>10000</a:t>
                      </a:r>
                      <a:endParaRPr lang="en-US" sz="1800" dirty="0"/>
                    </a:p>
                  </a:txBody>
                  <a:tcPr/>
                </a:tc>
              </a:tr>
            </a:tbl>
          </a:graphicData>
        </a:graphic>
      </p:graphicFrame>
      <p:sp>
        <p:nvSpPr>
          <p:cNvPr id="70689" name="TextBox 3"/>
          <p:cNvSpPr txBox="1">
            <a:spLocks noChangeArrowheads="1"/>
          </p:cNvSpPr>
          <p:nvPr/>
        </p:nvSpPr>
        <p:spPr bwMode="auto">
          <a:xfrm>
            <a:off x="609600" y="3810000"/>
            <a:ext cx="7848600" cy="1938338"/>
          </a:xfrm>
          <a:prstGeom prst="rect">
            <a:avLst/>
          </a:prstGeom>
          <a:noFill/>
          <a:ln w="9525">
            <a:noFill/>
            <a:miter lim="800000"/>
            <a:headEnd/>
            <a:tailEnd/>
          </a:ln>
        </p:spPr>
        <p:txBody>
          <a:bodyPr>
            <a:spAutoFit/>
          </a:bodyPr>
          <a:lstStyle/>
          <a:p>
            <a:pPr>
              <a:buFont typeface="Arial" charset="0"/>
              <a:buChar char="•"/>
            </a:pPr>
            <a:r>
              <a:rPr lang="en-US" sz="2400">
                <a:latin typeface="Calibri" pitchFamily="34" charset="0"/>
              </a:rPr>
              <a:t>LLO is stressing case</a:t>
            </a:r>
          </a:p>
          <a:p>
            <a:pPr>
              <a:buFont typeface="Arial" charset="0"/>
              <a:buChar char="•"/>
            </a:pPr>
            <a:r>
              <a:rPr lang="en-US" sz="2400">
                <a:latin typeface="Calibri" pitchFamily="34" charset="0"/>
              </a:rPr>
              <a:t>Don’t need to carry extra batteries when it’s not needed</a:t>
            </a:r>
          </a:p>
          <a:p>
            <a:pPr>
              <a:buFont typeface="Arial" charset="0"/>
              <a:buChar char="•"/>
            </a:pPr>
            <a:r>
              <a:rPr lang="en-US" sz="2400">
                <a:latin typeface="Calibri" pitchFamily="34" charset="0"/>
              </a:rPr>
              <a:t>Plug-n-play system to allow extra battery cells to be added when needed</a:t>
            </a:r>
          </a:p>
          <a:p>
            <a:pPr>
              <a:buFont typeface="Arial" charset="0"/>
              <a:buChar char="•"/>
            </a:pPr>
            <a:r>
              <a:rPr lang="en-US" sz="2400">
                <a:latin typeface="Calibri" pitchFamily="34" charset="0"/>
              </a:rPr>
              <a:t>Ni-MH batteries have significant mass and volume advantage</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Thermal Management</a:t>
            </a:r>
            <a:endParaRPr lang="en-US" dirty="0"/>
          </a:p>
        </p:txBody>
      </p:sp>
      <p:sp>
        <p:nvSpPr>
          <p:cNvPr id="3" name="TextBox 2"/>
          <p:cNvSpPr txBox="1"/>
          <p:nvPr/>
        </p:nvSpPr>
        <p:spPr>
          <a:xfrm>
            <a:off x="914400" y="1676400"/>
            <a:ext cx="7620000" cy="1569660"/>
          </a:xfrm>
          <a:prstGeom prst="rect">
            <a:avLst/>
          </a:prstGeom>
          <a:noFill/>
        </p:spPr>
        <p:txBody>
          <a:bodyPr wrap="square" rtlCol="0">
            <a:spAutoFit/>
          </a:bodyPr>
          <a:lstStyle/>
          <a:p>
            <a:pPr>
              <a:buFont typeface="Arial" pitchFamily="34" charset="0"/>
              <a:buChar char="•"/>
            </a:pPr>
            <a:r>
              <a:rPr lang="en-US" sz="2400" dirty="0" smtClean="0">
                <a:latin typeface="+mn-lt"/>
              </a:rPr>
              <a:t>Each habitable stage will have its own thermal management system</a:t>
            </a:r>
          </a:p>
          <a:p>
            <a:pPr lvl="1">
              <a:buFont typeface="Arial" pitchFamily="34" charset="0"/>
              <a:buChar char="•"/>
            </a:pPr>
            <a:r>
              <a:rPr lang="en-US" sz="2400" dirty="0" smtClean="0">
                <a:latin typeface="+mn-lt"/>
              </a:rPr>
              <a:t>Allows stages to be operated independently of one another</a:t>
            </a:r>
            <a:endParaRPr lang="en-US" sz="2400" dirty="0">
              <a:latin typeface="+mn-lt"/>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Thermal Management</a:t>
            </a:r>
            <a:endParaRPr lang="en-US" dirty="0"/>
          </a:p>
        </p:txBody>
      </p:sp>
      <p:sp>
        <p:nvSpPr>
          <p:cNvPr id="3" name="Rounded Rectangle 2"/>
          <p:cNvSpPr/>
          <p:nvPr/>
        </p:nvSpPr>
        <p:spPr>
          <a:xfrm>
            <a:off x="3276600" y="2590800"/>
            <a:ext cx="2971800" cy="213360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smtClean="0"/>
              <a:t>Thermal Management System</a:t>
            </a:r>
            <a:endParaRPr lang="en-US" dirty="0"/>
          </a:p>
        </p:txBody>
      </p:sp>
      <p:sp>
        <p:nvSpPr>
          <p:cNvPr id="4" name="Snip Single Corner Rectangle 3"/>
          <p:cNvSpPr/>
          <p:nvPr/>
        </p:nvSpPr>
        <p:spPr>
          <a:xfrm>
            <a:off x="533400" y="1447800"/>
            <a:ext cx="1371600" cy="685800"/>
          </a:xfrm>
          <a:prstGeom prst="snip1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smtClean="0"/>
              <a:t>Solar Load</a:t>
            </a:r>
            <a:endParaRPr lang="en-US" dirty="0"/>
          </a:p>
        </p:txBody>
      </p:sp>
      <p:sp>
        <p:nvSpPr>
          <p:cNvPr id="5" name="Snip Single Corner Rectangle 4"/>
          <p:cNvSpPr/>
          <p:nvPr/>
        </p:nvSpPr>
        <p:spPr>
          <a:xfrm>
            <a:off x="457200" y="2438400"/>
            <a:ext cx="1752600" cy="838200"/>
          </a:xfrm>
          <a:prstGeom prst="snip1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buFont typeface="Arial" pitchFamily="34" charset="0"/>
              <a:buChar char="•"/>
            </a:pPr>
            <a:r>
              <a:rPr lang="en-US" sz="1600" dirty="0" smtClean="0"/>
              <a:t>Metabolic Load</a:t>
            </a:r>
          </a:p>
          <a:p>
            <a:pPr lvl="1">
              <a:buFont typeface="Arial" pitchFamily="34" charset="0"/>
              <a:buChar char="•"/>
            </a:pPr>
            <a:r>
              <a:rPr lang="en-US" sz="1400" dirty="0" smtClean="0"/>
              <a:t>ECS </a:t>
            </a:r>
          </a:p>
          <a:p>
            <a:pPr algn="ctr"/>
            <a:endParaRPr lang="en-US" dirty="0"/>
          </a:p>
        </p:txBody>
      </p:sp>
      <p:sp>
        <p:nvSpPr>
          <p:cNvPr id="7" name="Snip Single Corner Rectangle 6"/>
          <p:cNvSpPr/>
          <p:nvPr/>
        </p:nvSpPr>
        <p:spPr>
          <a:xfrm>
            <a:off x="533400" y="3505200"/>
            <a:ext cx="1828800" cy="2438400"/>
          </a:xfrm>
          <a:prstGeom prst="snip1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buFont typeface="Arial" pitchFamily="34" charset="0"/>
              <a:buChar char="•"/>
            </a:pPr>
            <a:r>
              <a:rPr lang="en-US" dirty="0" smtClean="0"/>
              <a:t>Electrical Power Load</a:t>
            </a:r>
          </a:p>
          <a:p>
            <a:pPr lvl="1">
              <a:buFont typeface="Arial" pitchFamily="34" charset="0"/>
              <a:buChar char="•"/>
            </a:pPr>
            <a:r>
              <a:rPr lang="en-US" sz="1400" dirty="0" smtClean="0"/>
              <a:t>Avionics</a:t>
            </a:r>
          </a:p>
          <a:p>
            <a:pPr lvl="1">
              <a:buFont typeface="Arial" pitchFamily="34" charset="0"/>
              <a:buChar char="•"/>
            </a:pPr>
            <a:r>
              <a:rPr lang="en-US" sz="1400" dirty="0" err="1" smtClean="0"/>
              <a:t>Comms</a:t>
            </a:r>
            <a:endParaRPr lang="en-US" sz="1400" dirty="0" smtClean="0"/>
          </a:p>
          <a:p>
            <a:pPr lvl="1">
              <a:buFont typeface="Arial" pitchFamily="34" charset="0"/>
              <a:buChar char="•"/>
            </a:pPr>
            <a:r>
              <a:rPr lang="en-US" sz="1400" dirty="0" smtClean="0"/>
              <a:t>Science payload</a:t>
            </a:r>
          </a:p>
          <a:p>
            <a:pPr lvl="1">
              <a:buFont typeface="Arial" pitchFamily="34" charset="0"/>
              <a:buChar char="•"/>
            </a:pPr>
            <a:r>
              <a:rPr lang="en-US" sz="1400" dirty="0" smtClean="0"/>
              <a:t>Life support</a:t>
            </a:r>
          </a:p>
          <a:p>
            <a:pPr lvl="1">
              <a:buFont typeface="Arial" pitchFamily="34" charset="0"/>
              <a:buChar char="•"/>
            </a:pPr>
            <a:r>
              <a:rPr lang="en-US" sz="1400" dirty="0" smtClean="0"/>
              <a:t>Electrical actuators </a:t>
            </a:r>
          </a:p>
          <a:p>
            <a:pPr lvl="1">
              <a:buFont typeface="Arial" pitchFamily="34" charset="0"/>
              <a:buChar char="•"/>
            </a:pPr>
            <a:endParaRPr lang="en-US" sz="1400" dirty="0" smtClean="0"/>
          </a:p>
        </p:txBody>
      </p:sp>
      <p:sp>
        <p:nvSpPr>
          <p:cNvPr id="8" name="Snip Diagonal Corner Rectangle 7"/>
          <p:cNvSpPr/>
          <p:nvPr/>
        </p:nvSpPr>
        <p:spPr>
          <a:xfrm>
            <a:off x="6934200" y="3276600"/>
            <a:ext cx="2057400" cy="1143000"/>
          </a:xfrm>
          <a:prstGeom prst="snip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Heat Exchangers</a:t>
            </a:r>
            <a:endParaRPr lang="en-US" dirty="0"/>
          </a:p>
        </p:txBody>
      </p:sp>
      <p:cxnSp>
        <p:nvCxnSpPr>
          <p:cNvPr id="10" name="Curved Connector 9"/>
          <p:cNvCxnSpPr>
            <a:stCxn id="4" idx="0"/>
            <a:endCxn id="3" idx="0"/>
          </p:cNvCxnSpPr>
          <p:nvPr/>
        </p:nvCxnSpPr>
        <p:spPr>
          <a:xfrm>
            <a:off x="1905000" y="1790700"/>
            <a:ext cx="2857500" cy="800100"/>
          </a:xfrm>
          <a:prstGeom prst="curvedConnector2">
            <a:avLst/>
          </a:prstGeom>
          <a:ln w="28575">
            <a:headEnd type="arrow"/>
            <a:tailEnd type="arrow"/>
          </a:ln>
        </p:spPr>
        <p:style>
          <a:lnRef idx="1">
            <a:schemeClr val="accent1"/>
          </a:lnRef>
          <a:fillRef idx="0">
            <a:schemeClr val="accent1"/>
          </a:fillRef>
          <a:effectRef idx="0">
            <a:schemeClr val="accent1"/>
          </a:effectRef>
          <a:fontRef idx="minor">
            <a:schemeClr val="tx1"/>
          </a:fontRef>
        </p:style>
      </p:cxnSp>
      <p:cxnSp>
        <p:nvCxnSpPr>
          <p:cNvPr id="12" name="Curved Connector 9"/>
          <p:cNvCxnSpPr>
            <a:stCxn id="5" idx="0"/>
            <a:endCxn id="3" idx="1"/>
          </p:cNvCxnSpPr>
          <p:nvPr/>
        </p:nvCxnSpPr>
        <p:spPr>
          <a:xfrm>
            <a:off x="2209800" y="2857500"/>
            <a:ext cx="1066800" cy="800100"/>
          </a:xfrm>
          <a:prstGeom prst="curvedConnector3">
            <a:avLst>
              <a:gd name="adj1" fmla="val 50000"/>
            </a:avLst>
          </a:prstGeom>
          <a:ln w="28575">
            <a:headEnd type="arrow"/>
            <a:tailEnd type="arrow"/>
          </a:ln>
        </p:spPr>
        <p:style>
          <a:lnRef idx="1">
            <a:schemeClr val="accent1"/>
          </a:lnRef>
          <a:fillRef idx="0">
            <a:schemeClr val="accent1"/>
          </a:fillRef>
          <a:effectRef idx="0">
            <a:schemeClr val="accent1"/>
          </a:effectRef>
          <a:fontRef idx="minor">
            <a:schemeClr val="tx1"/>
          </a:fontRef>
        </p:style>
      </p:cxnSp>
      <p:cxnSp>
        <p:nvCxnSpPr>
          <p:cNvPr id="15" name="Curved Connector 9"/>
          <p:cNvCxnSpPr>
            <a:stCxn id="7" idx="0"/>
            <a:endCxn id="3" idx="2"/>
          </p:cNvCxnSpPr>
          <p:nvPr/>
        </p:nvCxnSpPr>
        <p:spPr>
          <a:xfrm>
            <a:off x="2362200" y="4724400"/>
            <a:ext cx="2400300" cy="1588"/>
          </a:xfrm>
          <a:prstGeom prst="curvedConnector4">
            <a:avLst>
              <a:gd name="adj1" fmla="val 32144"/>
              <a:gd name="adj2" fmla="val 25891885"/>
            </a:avLst>
          </a:prstGeom>
          <a:ln w="28575">
            <a:headEnd type="arrow"/>
            <a:tailEnd type="arrow"/>
          </a:ln>
        </p:spPr>
        <p:style>
          <a:lnRef idx="1">
            <a:schemeClr val="accent1"/>
          </a:lnRef>
          <a:fillRef idx="0">
            <a:schemeClr val="accent1"/>
          </a:fillRef>
          <a:effectRef idx="0">
            <a:schemeClr val="accent1"/>
          </a:effectRef>
          <a:fontRef idx="minor">
            <a:schemeClr val="tx1"/>
          </a:fontRef>
        </p:style>
      </p:cxnSp>
      <p:cxnSp>
        <p:nvCxnSpPr>
          <p:cNvPr id="22" name="Curved Connector 9"/>
          <p:cNvCxnSpPr>
            <a:stCxn id="3" idx="3"/>
            <a:endCxn id="8" idx="2"/>
          </p:cNvCxnSpPr>
          <p:nvPr/>
        </p:nvCxnSpPr>
        <p:spPr>
          <a:xfrm>
            <a:off x="6248400" y="3657600"/>
            <a:ext cx="685800" cy="190500"/>
          </a:xfrm>
          <a:prstGeom prst="curvedConnector3">
            <a:avLst>
              <a:gd name="adj1" fmla="val 50000"/>
            </a:avLst>
          </a:prstGeom>
          <a:ln w="28575">
            <a:headEnd type="arrow"/>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Habitable Volume</a:t>
            </a:r>
            <a:endParaRPr lang="en-US" dirty="0"/>
          </a:p>
        </p:txBody>
      </p:sp>
      <p:sp>
        <p:nvSpPr>
          <p:cNvPr id="72707" name="TextBox 2"/>
          <p:cNvSpPr txBox="1">
            <a:spLocks noChangeArrowheads="1"/>
          </p:cNvSpPr>
          <p:nvPr/>
        </p:nvSpPr>
        <p:spPr bwMode="auto">
          <a:xfrm>
            <a:off x="533400" y="1447800"/>
            <a:ext cx="8229600" cy="1446213"/>
          </a:xfrm>
          <a:prstGeom prst="rect">
            <a:avLst/>
          </a:prstGeom>
          <a:noFill/>
          <a:ln w="9525">
            <a:noFill/>
            <a:miter lim="800000"/>
            <a:headEnd/>
            <a:tailEnd/>
          </a:ln>
        </p:spPr>
        <p:txBody>
          <a:bodyPr>
            <a:spAutoFit/>
          </a:bodyPr>
          <a:lstStyle/>
          <a:p>
            <a:pPr>
              <a:buFont typeface="Arial" charset="0"/>
              <a:buChar char="•"/>
            </a:pPr>
            <a:r>
              <a:rPr lang="en-US" sz="2400">
                <a:latin typeface="Calibri" pitchFamily="34" charset="0"/>
              </a:rPr>
              <a:t>Celentano</a:t>
            </a:r>
          </a:p>
          <a:p>
            <a:pPr lvl="1">
              <a:buFont typeface="Arial" charset="0"/>
              <a:buChar char="•"/>
            </a:pPr>
            <a:r>
              <a:rPr lang="en-US" sz="2400">
                <a:latin typeface="Calibri" pitchFamily="34" charset="0"/>
              </a:rPr>
              <a:t>~20 m</a:t>
            </a:r>
            <a:r>
              <a:rPr lang="en-US" sz="2400" baseline="30000">
                <a:latin typeface="Calibri" pitchFamily="34" charset="0"/>
              </a:rPr>
              <a:t>3</a:t>
            </a:r>
            <a:r>
              <a:rPr lang="en-US" sz="2400">
                <a:latin typeface="Calibri" pitchFamily="34" charset="0"/>
              </a:rPr>
              <a:t> per crew member</a:t>
            </a:r>
          </a:p>
          <a:p>
            <a:pPr>
              <a:buFont typeface="Arial" charset="0"/>
              <a:buChar char="•"/>
            </a:pPr>
            <a:r>
              <a:rPr lang="en-US" sz="2400">
                <a:latin typeface="Calibri" pitchFamily="34" charset="0"/>
              </a:rPr>
              <a:t>NASA Historical Curve Fit</a:t>
            </a:r>
          </a:p>
          <a:p>
            <a:pPr lvl="1">
              <a:buFont typeface="Arial" charset="0"/>
              <a:buChar char="•"/>
            </a:pPr>
            <a:r>
              <a:rPr lang="en-US" sz="1600">
                <a:latin typeface="Calibri" pitchFamily="34" charset="0"/>
              </a:rPr>
              <a:t>(NASA Human Integration Design Handbook. SP-2010-3407. 27 January 2010. p.562)</a:t>
            </a:r>
            <a:endParaRPr lang="en-US">
              <a:latin typeface="Calibri" pitchFamily="34" charset="0"/>
            </a:endParaRPr>
          </a:p>
        </p:txBody>
      </p:sp>
      <p:pic>
        <p:nvPicPr>
          <p:cNvPr id="72708" name="Picture 3" descr="Historical-NASA-Volume.jpg"/>
          <p:cNvPicPr>
            <a:picLocks noChangeAspect="1"/>
          </p:cNvPicPr>
          <p:nvPr/>
        </p:nvPicPr>
        <p:blipFill>
          <a:blip r:embed="rId2" cstate="print"/>
          <a:srcRect/>
          <a:stretch>
            <a:fillRect/>
          </a:stretch>
        </p:blipFill>
        <p:spPr bwMode="auto">
          <a:xfrm>
            <a:off x="1295400" y="2819400"/>
            <a:ext cx="6172200" cy="3451225"/>
          </a:xfrm>
          <a:prstGeom prst="rect">
            <a:avLst/>
          </a:prstGeom>
          <a:noFill/>
          <a:ln w="9525">
            <a:noFill/>
            <a:miter lim="800000"/>
            <a:headEnd/>
            <a:tailEnd/>
          </a:ln>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Habitable Volume</a:t>
            </a:r>
            <a:endParaRPr lang="en-US" dirty="0"/>
          </a:p>
        </p:txBody>
      </p:sp>
      <p:sp>
        <p:nvSpPr>
          <p:cNvPr id="73731" name="TextBox 3"/>
          <p:cNvSpPr txBox="1">
            <a:spLocks noChangeArrowheads="1"/>
          </p:cNvSpPr>
          <p:nvPr/>
        </p:nvSpPr>
        <p:spPr bwMode="auto">
          <a:xfrm>
            <a:off x="685800" y="1295400"/>
            <a:ext cx="7772400" cy="1938338"/>
          </a:xfrm>
          <a:prstGeom prst="rect">
            <a:avLst/>
          </a:prstGeom>
          <a:noFill/>
          <a:ln w="9525">
            <a:noFill/>
            <a:miter lim="800000"/>
            <a:headEnd/>
            <a:tailEnd/>
          </a:ln>
        </p:spPr>
        <p:txBody>
          <a:bodyPr>
            <a:spAutoFit/>
          </a:bodyPr>
          <a:lstStyle/>
          <a:p>
            <a:pPr>
              <a:buFont typeface="Arial" charset="0"/>
              <a:buChar char="•"/>
            </a:pPr>
            <a:r>
              <a:rPr lang="en-US" sz="2400">
                <a:latin typeface="Calibri" pitchFamily="34" charset="0"/>
              </a:rPr>
              <a:t>1G analogs -- not strictly equivalent </a:t>
            </a:r>
          </a:p>
          <a:p>
            <a:pPr lvl="1">
              <a:buFont typeface="Arial" charset="0"/>
              <a:buChar char="•"/>
            </a:pPr>
            <a:r>
              <a:rPr lang="en-US" sz="2400">
                <a:latin typeface="Calibri" pitchFamily="34" charset="0"/>
              </a:rPr>
              <a:t>Some similarities in that both require additional volume for additional mission length</a:t>
            </a:r>
          </a:p>
          <a:p>
            <a:pPr lvl="1">
              <a:buFont typeface="Arial" charset="0"/>
              <a:buChar char="•"/>
            </a:pPr>
            <a:r>
              <a:rPr lang="en-US" sz="2400">
                <a:latin typeface="Calibri" pitchFamily="34" charset="0"/>
              </a:rPr>
              <a:t>Undersea habitats may be most similar to spacecraft habitats. </a:t>
            </a:r>
          </a:p>
        </p:txBody>
      </p:sp>
      <p:pic>
        <p:nvPicPr>
          <p:cNvPr id="73732" name="Picture 4" descr="Undersea.jpg"/>
          <p:cNvPicPr>
            <a:picLocks noChangeAspect="1"/>
          </p:cNvPicPr>
          <p:nvPr/>
        </p:nvPicPr>
        <p:blipFill>
          <a:blip r:embed="rId2" cstate="print"/>
          <a:srcRect/>
          <a:stretch>
            <a:fillRect/>
          </a:stretch>
        </p:blipFill>
        <p:spPr bwMode="auto">
          <a:xfrm>
            <a:off x="2819400" y="2819400"/>
            <a:ext cx="4800600" cy="3046413"/>
          </a:xfrm>
          <a:prstGeom prst="rect">
            <a:avLst/>
          </a:prstGeom>
          <a:noFill/>
          <a:ln w="9525">
            <a:noFill/>
            <a:miter lim="800000"/>
            <a:headEnd/>
            <a:tailEnd/>
          </a:ln>
        </p:spPr>
      </p:pic>
      <p:sp>
        <p:nvSpPr>
          <p:cNvPr id="73733" name="TextBox 5"/>
          <p:cNvSpPr txBox="1">
            <a:spLocks noChangeArrowheads="1"/>
          </p:cNvSpPr>
          <p:nvPr/>
        </p:nvSpPr>
        <p:spPr bwMode="auto">
          <a:xfrm>
            <a:off x="762000" y="5867400"/>
            <a:ext cx="7772400" cy="307975"/>
          </a:xfrm>
          <a:prstGeom prst="rect">
            <a:avLst/>
          </a:prstGeom>
          <a:noFill/>
          <a:ln w="9525">
            <a:noFill/>
            <a:miter lim="800000"/>
            <a:headEnd/>
            <a:tailEnd/>
          </a:ln>
        </p:spPr>
        <p:txBody>
          <a:bodyPr>
            <a:spAutoFit/>
          </a:bodyPr>
          <a:lstStyle/>
          <a:p>
            <a:r>
              <a:rPr lang="en-US" sz="1400">
                <a:latin typeface="Calibri" pitchFamily="34" charset="0"/>
              </a:rPr>
              <a:t>NASA Human Integration Design Handbook. SP-2010-3407. 27 January 2010. pp. 563, 570</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Habitable Volume</a:t>
            </a:r>
            <a:endParaRPr lang="en-US" dirty="0"/>
          </a:p>
        </p:txBody>
      </p:sp>
      <p:sp>
        <p:nvSpPr>
          <p:cNvPr id="74755" name="TextBox 2"/>
          <p:cNvSpPr txBox="1">
            <a:spLocks noChangeArrowheads="1"/>
          </p:cNvSpPr>
          <p:nvPr/>
        </p:nvSpPr>
        <p:spPr bwMode="auto">
          <a:xfrm>
            <a:off x="457200" y="1371600"/>
            <a:ext cx="8229600" cy="1816100"/>
          </a:xfrm>
          <a:prstGeom prst="rect">
            <a:avLst/>
          </a:prstGeom>
          <a:noFill/>
          <a:ln w="9525">
            <a:noFill/>
            <a:miter lim="800000"/>
            <a:headEnd/>
            <a:tailEnd/>
          </a:ln>
        </p:spPr>
        <p:txBody>
          <a:bodyPr>
            <a:spAutoFit/>
          </a:bodyPr>
          <a:lstStyle/>
          <a:p>
            <a:pPr>
              <a:buFont typeface="Arial" charset="0"/>
              <a:buChar char="•"/>
            </a:pPr>
            <a:r>
              <a:rPr lang="en-US" sz="2400">
                <a:latin typeface="Calibri" pitchFamily="34" charset="0"/>
              </a:rPr>
              <a:t>Celentano</a:t>
            </a:r>
          </a:p>
          <a:p>
            <a:pPr lvl="1">
              <a:buFont typeface="Arial" charset="0"/>
              <a:buChar char="•"/>
            </a:pPr>
            <a:r>
              <a:rPr lang="en-US" sz="2400">
                <a:latin typeface="Calibri" pitchFamily="34" charset="0"/>
              </a:rPr>
              <a:t>~20 m</a:t>
            </a:r>
            <a:r>
              <a:rPr lang="en-US" sz="2400" baseline="30000">
                <a:latin typeface="Calibri" pitchFamily="34" charset="0"/>
              </a:rPr>
              <a:t>3</a:t>
            </a:r>
            <a:r>
              <a:rPr lang="en-US" sz="2400">
                <a:latin typeface="Calibri" pitchFamily="34" charset="0"/>
              </a:rPr>
              <a:t> per crew member</a:t>
            </a:r>
          </a:p>
          <a:p>
            <a:pPr>
              <a:buFont typeface="Arial" charset="0"/>
              <a:buChar char="•"/>
            </a:pPr>
            <a:r>
              <a:rPr lang="en-US" sz="2400">
                <a:latin typeface="Calibri" pitchFamily="34" charset="0"/>
              </a:rPr>
              <a:t>Undersea Habitat analog</a:t>
            </a:r>
          </a:p>
          <a:p>
            <a:pPr lvl="1">
              <a:buFont typeface="Arial" charset="0"/>
              <a:buChar char="•"/>
            </a:pPr>
            <a:r>
              <a:rPr lang="en-US" sz="2400">
                <a:latin typeface="Calibri" pitchFamily="34" charset="0"/>
              </a:rPr>
              <a:t>Volume/Crew = 6.67*Ln(duration) – 7.79 </a:t>
            </a:r>
          </a:p>
          <a:p>
            <a:pPr lvl="2">
              <a:buFont typeface="Arial" charset="0"/>
              <a:buChar char="•"/>
            </a:pPr>
            <a:r>
              <a:rPr lang="en-US" sz="1600">
                <a:latin typeface="Calibri" pitchFamily="34" charset="0"/>
              </a:rPr>
              <a:t>(NASA Human Integration Design Handbook. SP-2010-3407. 27 January 2010. p.563)</a:t>
            </a:r>
          </a:p>
        </p:txBody>
      </p:sp>
      <p:graphicFrame>
        <p:nvGraphicFramePr>
          <p:cNvPr id="4" name="Table 3"/>
          <p:cNvGraphicFramePr>
            <a:graphicFrameLocks noGrp="1"/>
          </p:cNvGraphicFramePr>
          <p:nvPr/>
        </p:nvGraphicFramePr>
        <p:xfrm>
          <a:off x="1447800" y="3200400"/>
          <a:ext cx="6096000" cy="1752600"/>
        </p:xfrm>
        <a:graphic>
          <a:graphicData uri="http://schemas.openxmlformats.org/drawingml/2006/table">
            <a:tbl>
              <a:tblPr firstRow="1" bandRow="1">
                <a:tableStyleId>{5C22544A-7EE6-4342-B048-85BDC9FD1C3A}</a:tableStyleId>
              </a:tblPr>
              <a:tblGrid>
                <a:gridCol w="2032000"/>
                <a:gridCol w="2032000"/>
                <a:gridCol w="2032000"/>
              </a:tblGrid>
              <a:tr h="370840">
                <a:tc>
                  <a:txBody>
                    <a:bodyPr/>
                    <a:lstStyle/>
                    <a:p>
                      <a:r>
                        <a:rPr lang="en-US" dirty="0" smtClean="0"/>
                        <a:t>Duration</a:t>
                      </a:r>
                      <a:endParaRPr lang="en-US" dirty="0"/>
                    </a:p>
                  </a:txBody>
                  <a:tcPr/>
                </a:tc>
                <a:tc>
                  <a:txBody>
                    <a:bodyPr/>
                    <a:lstStyle/>
                    <a:p>
                      <a:r>
                        <a:rPr lang="en-US" dirty="0" smtClean="0"/>
                        <a:t>Volume</a:t>
                      </a:r>
                      <a:r>
                        <a:rPr lang="en-US" baseline="0" dirty="0" smtClean="0"/>
                        <a:t>/crew (Undersea)</a:t>
                      </a:r>
                      <a:endParaRPr lang="en-US" dirty="0"/>
                    </a:p>
                  </a:txBody>
                  <a:tcPr/>
                </a:tc>
                <a:tc>
                  <a:txBody>
                    <a:bodyPr/>
                    <a:lstStyle/>
                    <a:p>
                      <a:r>
                        <a:rPr lang="en-US" dirty="0" smtClean="0"/>
                        <a:t>Volume/crew</a:t>
                      </a:r>
                    </a:p>
                    <a:p>
                      <a:r>
                        <a:rPr lang="en-US" dirty="0" smtClean="0"/>
                        <a:t>(NASA Historical)</a:t>
                      </a:r>
                      <a:endParaRPr lang="en-US" dirty="0"/>
                    </a:p>
                  </a:txBody>
                  <a:tcPr/>
                </a:tc>
              </a:tr>
              <a:tr h="370840">
                <a:tc>
                  <a:txBody>
                    <a:bodyPr/>
                    <a:lstStyle/>
                    <a:p>
                      <a:r>
                        <a:rPr lang="en-US" dirty="0" smtClean="0"/>
                        <a:t>14 days</a:t>
                      </a:r>
                      <a:endParaRPr lang="en-US" dirty="0"/>
                    </a:p>
                  </a:txBody>
                  <a:tcPr/>
                </a:tc>
                <a:tc>
                  <a:txBody>
                    <a:bodyPr/>
                    <a:lstStyle/>
                    <a:p>
                      <a:r>
                        <a:rPr lang="en-US" dirty="0" smtClean="0"/>
                        <a:t>9.8 m</a:t>
                      </a:r>
                      <a:r>
                        <a:rPr lang="en-US" baseline="30000" dirty="0" smtClean="0"/>
                        <a:t>3</a:t>
                      </a:r>
                      <a:endParaRPr lang="en-US" baseline="30000" dirty="0"/>
                    </a:p>
                  </a:txBody>
                  <a:tcPr/>
                </a:tc>
                <a:tc>
                  <a:txBody>
                    <a:bodyPr/>
                    <a:lstStyle/>
                    <a:p>
                      <a:r>
                        <a:rPr lang="en-US" baseline="0" dirty="0" smtClean="0"/>
                        <a:t>9</a:t>
                      </a:r>
                      <a:r>
                        <a:rPr lang="en-US" dirty="0" smtClean="0"/>
                        <a:t> m</a:t>
                      </a:r>
                      <a:r>
                        <a:rPr lang="en-US" baseline="30000" dirty="0" smtClean="0"/>
                        <a:t>3</a:t>
                      </a:r>
                      <a:endParaRPr lang="en-US" baseline="0" dirty="0"/>
                    </a:p>
                  </a:txBody>
                  <a:tcPr/>
                </a:tc>
              </a:tr>
              <a:tr h="370840">
                <a:tc>
                  <a:txBody>
                    <a:bodyPr/>
                    <a:lstStyle/>
                    <a:p>
                      <a:r>
                        <a:rPr lang="en-US" dirty="0" smtClean="0"/>
                        <a:t>120 days</a:t>
                      </a:r>
                      <a:endParaRPr lang="en-US" dirty="0"/>
                    </a:p>
                  </a:txBody>
                  <a:tcPr/>
                </a:tc>
                <a:tc>
                  <a:txBody>
                    <a:bodyPr/>
                    <a:lstStyle/>
                    <a:p>
                      <a:r>
                        <a:rPr lang="en-US" dirty="0" smtClean="0"/>
                        <a:t>24.1 m</a:t>
                      </a:r>
                      <a:r>
                        <a:rPr lang="en-US" baseline="30000" dirty="0" smtClean="0"/>
                        <a:t>3</a:t>
                      </a:r>
                      <a:endParaRPr lang="en-US" dirty="0"/>
                    </a:p>
                  </a:txBody>
                  <a:tcPr/>
                </a:tc>
                <a:tc>
                  <a:txBody>
                    <a:bodyPr/>
                    <a:lstStyle/>
                    <a:p>
                      <a:r>
                        <a:rPr lang="en-US" baseline="0" dirty="0" smtClean="0"/>
                        <a:t>80</a:t>
                      </a:r>
                      <a:r>
                        <a:rPr lang="en-US" dirty="0" smtClean="0"/>
                        <a:t> m</a:t>
                      </a:r>
                      <a:r>
                        <a:rPr lang="en-US" baseline="30000" dirty="0" smtClean="0"/>
                        <a:t>3</a:t>
                      </a:r>
                      <a:endParaRPr lang="en-US" baseline="0" dirty="0"/>
                    </a:p>
                  </a:txBody>
                  <a:tcPr/>
                </a:tc>
              </a:tr>
              <a:tr h="370840">
                <a:tc>
                  <a:txBody>
                    <a:bodyPr/>
                    <a:lstStyle/>
                    <a:p>
                      <a:r>
                        <a:rPr lang="en-US" dirty="0" smtClean="0"/>
                        <a:t>650 days</a:t>
                      </a:r>
                      <a:endParaRPr lang="en-US" dirty="0"/>
                    </a:p>
                  </a:txBody>
                  <a:tcPr/>
                </a:tc>
                <a:tc>
                  <a:txBody>
                    <a:bodyPr/>
                    <a:lstStyle/>
                    <a:p>
                      <a:r>
                        <a:rPr lang="en-US" dirty="0" smtClean="0"/>
                        <a:t>35.4 m</a:t>
                      </a:r>
                      <a:r>
                        <a:rPr lang="en-US" baseline="30000" dirty="0" smtClean="0"/>
                        <a:t>3</a:t>
                      </a:r>
                      <a:endParaRPr lang="en-US" dirty="0"/>
                    </a:p>
                  </a:txBody>
                  <a:tcPr/>
                </a:tc>
                <a:tc>
                  <a:txBody>
                    <a:bodyPr/>
                    <a:lstStyle/>
                    <a:p>
                      <a:r>
                        <a:rPr lang="en-US" baseline="0" dirty="0" smtClean="0"/>
                        <a:t>300</a:t>
                      </a:r>
                      <a:r>
                        <a:rPr lang="en-US" dirty="0" smtClean="0"/>
                        <a:t> m</a:t>
                      </a:r>
                      <a:r>
                        <a:rPr lang="en-US" baseline="30000" dirty="0" smtClean="0"/>
                        <a:t>3</a:t>
                      </a:r>
                      <a:endParaRPr lang="en-US" baseline="0" dirty="0"/>
                    </a:p>
                  </a:txBody>
                  <a:tcPr/>
                </a:tc>
              </a:tr>
            </a:tbl>
          </a:graphicData>
        </a:graphic>
      </p:graphicFrame>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Habitable Volume</a:t>
            </a:r>
            <a:endParaRPr lang="en-US" dirty="0"/>
          </a:p>
        </p:txBody>
      </p:sp>
      <p:sp>
        <p:nvSpPr>
          <p:cNvPr id="75779" name="TextBox 2"/>
          <p:cNvSpPr txBox="1">
            <a:spLocks noChangeArrowheads="1"/>
          </p:cNvSpPr>
          <p:nvPr/>
        </p:nvSpPr>
        <p:spPr bwMode="auto">
          <a:xfrm>
            <a:off x="457200" y="1524000"/>
            <a:ext cx="8229600" cy="1570038"/>
          </a:xfrm>
          <a:prstGeom prst="rect">
            <a:avLst/>
          </a:prstGeom>
          <a:noFill/>
          <a:ln w="9525">
            <a:noFill/>
            <a:miter lim="800000"/>
            <a:headEnd/>
            <a:tailEnd/>
          </a:ln>
        </p:spPr>
        <p:txBody>
          <a:bodyPr>
            <a:spAutoFit/>
          </a:bodyPr>
          <a:lstStyle/>
          <a:p>
            <a:pPr>
              <a:buFont typeface="Arial" charset="0"/>
              <a:buChar char="•"/>
            </a:pPr>
            <a:r>
              <a:rPr lang="en-US" sz="2400" dirty="0">
                <a:latin typeface="Calibri" pitchFamily="34" charset="0"/>
              </a:rPr>
              <a:t>Matching NASA Historical Curves for extremely long duration missions would be difficult with traditional structures</a:t>
            </a:r>
          </a:p>
          <a:p>
            <a:pPr>
              <a:buFont typeface="Arial" charset="0"/>
              <a:buChar char="•"/>
            </a:pPr>
            <a:r>
              <a:rPr lang="en-US" sz="2400" dirty="0" err="1">
                <a:latin typeface="Calibri" pitchFamily="34" charset="0"/>
              </a:rPr>
              <a:t>Inflatables</a:t>
            </a:r>
            <a:r>
              <a:rPr lang="en-US" sz="2400" dirty="0">
                <a:latin typeface="Calibri" pitchFamily="34" charset="0"/>
              </a:rPr>
              <a:t> (ala </a:t>
            </a:r>
            <a:r>
              <a:rPr lang="en-US" sz="2400" dirty="0" err="1">
                <a:latin typeface="Calibri" pitchFamily="34" charset="0"/>
              </a:rPr>
              <a:t>TransHab</a:t>
            </a:r>
            <a:r>
              <a:rPr lang="en-US" sz="2400" dirty="0">
                <a:latin typeface="Calibri" pitchFamily="34" charset="0"/>
              </a:rPr>
              <a:t>) offer opportunity for greatly expanded volume</a:t>
            </a:r>
          </a:p>
        </p:txBody>
      </p:sp>
      <p:pic>
        <p:nvPicPr>
          <p:cNvPr id="75780" name="Picture 3" descr="Sundancer_in_orbit.jpg"/>
          <p:cNvPicPr>
            <a:picLocks noChangeAspect="1"/>
          </p:cNvPicPr>
          <p:nvPr/>
        </p:nvPicPr>
        <p:blipFill>
          <a:blip r:embed="rId3" cstate="print"/>
          <a:srcRect/>
          <a:stretch>
            <a:fillRect/>
          </a:stretch>
        </p:blipFill>
        <p:spPr bwMode="auto">
          <a:xfrm>
            <a:off x="5486400" y="3352800"/>
            <a:ext cx="2895600" cy="2767013"/>
          </a:xfrm>
          <a:prstGeom prst="rect">
            <a:avLst/>
          </a:prstGeom>
          <a:noFill/>
          <a:ln w="9525">
            <a:noFill/>
            <a:miter lim="800000"/>
            <a:headEnd/>
            <a:tailEnd/>
          </a:ln>
        </p:spPr>
      </p:pic>
      <p:sp>
        <p:nvSpPr>
          <p:cNvPr id="75781" name="TextBox 4"/>
          <p:cNvSpPr txBox="1">
            <a:spLocks noChangeArrowheads="1"/>
          </p:cNvSpPr>
          <p:nvPr/>
        </p:nvSpPr>
        <p:spPr bwMode="auto">
          <a:xfrm>
            <a:off x="533400" y="3276600"/>
            <a:ext cx="4724400" cy="2616200"/>
          </a:xfrm>
          <a:prstGeom prst="rect">
            <a:avLst/>
          </a:prstGeom>
          <a:noFill/>
          <a:ln w="9525">
            <a:noFill/>
            <a:miter lim="800000"/>
            <a:headEnd/>
            <a:tailEnd/>
          </a:ln>
        </p:spPr>
        <p:txBody>
          <a:bodyPr>
            <a:spAutoFit/>
          </a:bodyPr>
          <a:lstStyle/>
          <a:p>
            <a:pPr>
              <a:buFont typeface="Arial" charset="0"/>
              <a:buChar char="•"/>
            </a:pPr>
            <a:r>
              <a:rPr lang="en-US" sz="2200">
                <a:latin typeface="Calibri" pitchFamily="34" charset="0"/>
              </a:rPr>
              <a:t>Currently in-development Bigelow modules may serve purpose well</a:t>
            </a:r>
          </a:p>
          <a:p>
            <a:pPr lvl="1">
              <a:buFont typeface="Arial" charset="0"/>
              <a:buChar char="•"/>
            </a:pPr>
            <a:r>
              <a:rPr lang="en-US" sz="2200" i="1">
                <a:latin typeface="Calibri" pitchFamily="34" charset="0"/>
              </a:rPr>
              <a:t>Sundancer</a:t>
            </a:r>
            <a:r>
              <a:rPr lang="en-US" sz="2200">
                <a:latin typeface="Calibri" pitchFamily="34" charset="0"/>
              </a:rPr>
              <a:t> module </a:t>
            </a:r>
            <a:r>
              <a:rPr lang="en-US" sz="2000">
                <a:latin typeface="Calibri" pitchFamily="34" charset="0"/>
              </a:rPr>
              <a:t>– 180 m</a:t>
            </a:r>
            <a:r>
              <a:rPr lang="en-US" sz="2000" baseline="30000">
                <a:latin typeface="Calibri" pitchFamily="34" charset="0"/>
              </a:rPr>
              <a:t>3</a:t>
            </a:r>
            <a:r>
              <a:rPr lang="en-US" sz="2000">
                <a:latin typeface="Calibri" pitchFamily="34" charset="0"/>
              </a:rPr>
              <a:t> volume (pictured)</a:t>
            </a:r>
          </a:p>
          <a:p>
            <a:pPr lvl="1">
              <a:buFont typeface="Arial" charset="0"/>
              <a:buChar char="•"/>
            </a:pPr>
            <a:r>
              <a:rPr lang="en-US" sz="2000" i="1">
                <a:latin typeface="Calibri" pitchFamily="34" charset="0"/>
              </a:rPr>
              <a:t>BA 330 </a:t>
            </a:r>
            <a:r>
              <a:rPr lang="en-US" sz="2000">
                <a:latin typeface="Calibri" pitchFamily="34" charset="0"/>
              </a:rPr>
              <a:t>module – 330 m</a:t>
            </a:r>
            <a:r>
              <a:rPr lang="en-US" sz="2000" baseline="30000">
                <a:latin typeface="Calibri" pitchFamily="34" charset="0"/>
              </a:rPr>
              <a:t>3</a:t>
            </a:r>
            <a:r>
              <a:rPr lang="en-US" sz="2000">
                <a:latin typeface="Calibri" pitchFamily="34" charset="0"/>
              </a:rPr>
              <a:t> volume</a:t>
            </a:r>
          </a:p>
          <a:p>
            <a:pPr>
              <a:buFont typeface="Arial" charset="0"/>
              <a:buChar char="•"/>
            </a:pPr>
            <a:r>
              <a:rPr lang="en-US" sz="2000">
                <a:latin typeface="Calibri" pitchFamily="34" charset="0"/>
              </a:rPr>
              <a:t>Potential COTS addition to core module using standard docking adapters. </a:t>
            </a:r>
          </a:p>
          <a:p>
            <a:pPr lvl="1">
              <a:buFont typeface="Arial" charset="0"/>
              <a:buChar char="•"/>
            </a:pPr>
            <a:r>
              <a:rPr lang="en-US">
                <a:latin typeface="Calibri" pitchFamily="34" charset="0"/>
              </a:rPr>
              <a:t>Limited development costs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Delta IV Options</a:t>
            </a:r>
            <a:endParaRPr lang="en-US" dirty="0"/>
          </a:p>
        </p:txBody>
      </p:sp>
      <p:sp>
        <p:nvSpPr>
          <p:cNvPr id="31747" name="TextBox 2"/>
          <p:cNvSpPr txBox="1">
            <a:spLocks noChangeArrowheads="1"/>
          </p:cNvSpPr>
          <p:nvPr/>
        </p:nvSpPr>
        <p:spPr bwMode="auto">
          <a:xfrm>
            <a:off x="685800" y="1447800"/>
            <a:ext cx="7620000" cy="3416300"/>
          </a:xfrm>
          <a:prstGeom prst="rect">
            <a:avLst/>
          </a:prstGeom>
          <a:noFill/>
          <a:ln w="9525">
            <a:noFill/>
            <a:miter lim="800000"/>
            <a:headEnd/>
            <a:tailEnd/>
          </a:ln>
        </p:spPr>
        <p:txBody>
          <a:bodyPr>
            <a:spAutoFit/>
          </a:bodyPr>
          <a:lstStyle/>
          <a:p>
            <a:r>
              <a:rPr lang="en-US" u="sng">
                <a:latin typeface="Calibri" pitchFamily="34" charset="0"/>
              </a:rPr>
              <a:t>Medium + (5,2):</a:t>
            </a:r>
          </a:p>
          <a:p>
            <a:r>
              <a:rPr lang="en-US">
                <a:latin typeface="Calibri" pitchFamily="34" charset="0"/>
              </a:rPr>
              <a:t>5m diameter</a:t>
            </a:r>
          </a:p>
          <a:p>
            <a:r>
              <a:rPr lang="en-US">
                <a:latin typeface="Calibri" pitchFamily="34" charset="0"/>
              </a:rPr>
              <a:t>1 Common Booster Core (CBC)</a:t>
            </a:r>
          </a:p>
          <a:p>
            <a:r>
              <a:rPr lang="en-US">
                <a:latin typeface="Calibri" pitchFamily="34" charset="0"/>
              </a:rPr>
              <a:t>2 Solid Rocket Motors (SRMs) </a:t>
            </a:r>
          </a:p>
          <a:p>
            <a:r>
              <a:rPr lang="en-US">
                <a:latin typeface="Calibri" pitchFamily="34" charset="0"/>
              </a:rPr>
              <a:t>   - Graphite Epoxy Motor (GEM) - 60</a:t>
            </a:r>
          </a:p>
          <a:p>
            <a:endParaRPr lang="en-US">
              <a:latin typeface="Calibri" pitchFamily="34" charset="0"/>
            </a:endParaRPr>
          </a:p>
          <a:p>
            <a:endParaRPr lang="en-US">
              <a:latin typeface="Calibri" pitchFamily="34" charset="0"/>
            </a:endParaRPr>
          </a:p>
          <a:p>
            <a:r>
              <a:rPr lang="en-US" u="sng">
                <a:latin typeface="Calibri" pitchFamily="34" charset="0"/>
              </a:rPr>
              <a:t>Medium + (5,4):</a:t>
            </a:r>
          </a:p>
          <a:p>
            <a:r>
              <a:rPr lang="en-US">
                <a:latin typeface="Calibri" pitchFamily="34" charset="0"/>
              </a:rPr>
              <a:t>5m diameter</a:t>
            </a:r>
          </a:p>
          <a:p>
            <a:r>
              <a:rPr lang="en-US">
                <a:latin typeface="Calibri" pitchFamily="34" charset="0"/>
              </a:rPr>
              <a:t>1 Common Booster Core (CBC)</a:t>
            </a:r>
          </a:p>
          <a:p>
            <a:r>
              <a:rPr lang="en-US">
                <a:latin typeface="Calibri" pitchFamily="34" charset="0"/>
              </a:rPr>
              <a:t>4 Solid Rocket Motors (SRMs) </a:t>
            </a:r>
          </a:p>
          <a:p>
            <a:endParaRPr lang="en-US" u="sng">
              <a:latin typeface="Calibri" pitchFamily="34" charset="0"/>
            </a:endParaRPr>
          </a:p>
        </p:txBody>
      </p:sp>
      <p:sp>
        <p:nvSpPr>
          <p:cNvPr id="5" name="TextBox 4"/>
          <p:cNvSpPr txBox="1"/>
          <p:nvPr/>
        </p:nvSpPr>
        <p:spPr>
          <a:xfrm>
            <a:off x="228600" y="6019800"/>
            <a:ext cx="4800600" cy="246063"/>
          </a:xfrm>
          <a:prstGeom prst="rect">
            <a:avLst/>
          </a:prstGeom>
          <a:noFill/>
        </p:spPr>
        <p:txBody>
          <a:bodyPr>
            <a:spAutoFit/>
          </a:bodyPr>
          <a:lstStyle/>
          <a:p>
            <a:pPr fontAlgn="auto">
              <a:spcBef>
                <a:spcPts val="0"/>
              </a:spcBef>
              <a:spcAft>
                <a:spcPts val="0"/>
              </a:spcAft>
              <a:defRPr/>
            </a:pPr>
            <a:r>
              <a:rPr lang="en-US" sz="1000" dirty="0">
                <a:solidFill>
                  <a:schemeClr val="accent1">
                    <a:lumMod val="75000"/>
                  </a:schemeClr>
                </a:solidFill>
                <a:latin typeface="+mn-lt"/>
              </a:rPr>
              <a:t>*ULA Delta IV Payload Planner Guide 2007</a:t>
            </a:r>
          </a:p>
        </p:txBody>
      </p:sp>
      <p:pic>
        <p:nvPicPr>
          <p:cNvPr id="31749" name="Picture 2"/>
          <p:cNvPicPr>
            <a:picLocks noChangeAspect="1" noChangeArrowheads="1"/>
          </p:cNvPicPr>
          <p:nvPr/>
        </p:nvPicPr>
        <p:blipFill>
          <a:blip r:embed="rId2" cstate="print"/>
          <a:srcRect b="3506"/>
          <a:stretch>
            <a:fillRect/>
          </a:stretch>
        </p:blipFill>
        <p:spPr bwMode="auto">
          <a:xfrm>
            <a:off x="4495800" y="1295400"/>
            <a:ext cx="4114800" cy="3622675"/>
          </a:xfrm>
          <a:prstGeom prst="rect">
            <a:avLst/>
          </a:prstGeom>
          <a:noFill/>
          <a:ln w="9525">
            <a:noFill/>
            <a:miter lim="800000"/>
            <a:headEnd/>
            <a:tailEnd/>
          </a:ln>
        </p:spPr>
      </p:pic>
      <p:graphicFrame>
        <p:nvGraphicFramePr>
          <p:cNvPr id="7" name="Table 6"/>
          <p:cNvGraphicFramePr>
            <a:graphicFrameLocks noGrp="1"/>
          </p:cNvGraphicFramePr>
          <p:nvPr/>
        </p:nvGraphicFramePr>
        <p:xfrm>
          <a:off x="1752600" y="5029200"/>
          <a:ext cx="6096000" cy="1010920"/>
        </p:xfrm>
        <a:graphic>
          <a:graphicData uri="http://schemas.openxmlformats.org/drawingml/2006/table">
            <a:tbl>
              <a:tblPr firstRow="1" bandRow="1">
                <a:tableStyleId>{5C22544A-7EE6-4342-B048-85BDC9FD1C3A}</a:tableStyleId>
              </a:tblPr>
              <a:tblGrid>
                <a:gridCol w="1524000"/>
                <a:gridCol w="1524000"/>
                <a:gridCol w="1524000"/>
                <a:gridCol w="1524000"/>
              </a:tblGrid>
              <a:tr h="370840">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 (5,2)</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 (5,4)</a:t>
                      </a:r>
                      <a:endParaRPr lang="en-US" dirty="0"/>
                    </a:p>
                  </a:txBody>
                  <a:tcPr/>
                </a:tc>
                <a:tc>
                  <a:txBody>
                    <a:bodyPr/>
                    <a:lstStyle/>
                    <a:p>
                      <a:r>
                        <a:rPr lang="en-US" dirty="0" smtClean="0"/>
                        <a:t>Heavy</a:t>
                      </a:r>
                      <a:endParaRPr lang="en-US" dirty="0"/>
                    </a:p>
                  </a:txBody>
                  <a:tcPr/>
                </a:tc>
              </a:tr>
              <a:tr h="370840">
                <a:tc>
                  <a:txBody>
                    <a:bodyPr/>
                    <a:lstStyle/>
                    <a:p>
                      <a:r>
                        <a:rPr lang="en-US" dirty="0" smtClean="0"/>
                        <a:t>Payload mass (kg) to LEO</a:t>
                      </a:r>
                      <a:endParaRPr lang="en-US" dirty="0"/>
                    </a:p>
                  </a:txBody>
                  <a:tcPr/>
                </a:tc>
                <a:tc>
                  <a:txBody>
                    <a:bodyPr/>
                    <a:lstStyle/>
                    <a:p>
                      <a:r>
                        <a:rPr lang="en-US" dirty="0" smtClean="0"/>
                        <a:t>10,582</a:t>
                      </a:r>
                      <a:r>
                        <a:rPr lang="en-US" baseline="0" dirty="0" smtClean="0"/>
                        <a:t> </a:t>
                      </a:r>
                      <a:endParaRPr lang="en-US" dirty="0"/>
                    </a:p>
                  </a:txBody>
                  <a:tcPr/>
                </a:tc>
                <a:tc>
                  <a:txBody>
                    <a:bodyPr/>
                    <a:lstStyle/>
                    <a:p>
                      <a:r>
                        <a:rPr lang="en-US" dirty="0" smtClean="0"/>
                        <a:t>13,355</a:t>
                      </a:r>
                      <a:endParaRPr lang="en-US" dirty="0"/>
                    </a:p>
                  </a:txBody>
                  <a:tcPr/>
                </a:tc>
                <a:tc>
                  <a:txBody>
                    <a:bodyPr/>
                    <a:lstStyle/>
                    <a:p>
                      <a:r>
                        <a:rPr lang="en-US" dirty="0" smtClean="0"/>
                        <a:t>22,558</a:t>
                      </a:r>
                      <a:endParaRPr lang="en-US" dirty="0"/>
                    </a:p>
                  </a:txBody>
                  <a:tcPr/>
                </a:tc>
              </a:tr>
            </a:tbl>
          </a:graphicData>
        </a:graphic>
      </p:graphicFrame>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Avionics, </a:t>
            </a:r>
            <a:r>
              <a:rPr lang="en-US" dirty="0" err="1" smtClean="0"/>
              <a:t>Comms</a:t>
            </a:r>
            <a:r>
              <a:rPr lang="en-US" dirty="0" smtClean="0"/>
              <a:t>, and GNC</a:t>
            </a:r>
            <a:endParaRPr lang="en-US" dirty="0"/>
          </a:p>
        </p:txBody>
      </p:sp>
      <p:sp>
        <p:nvSpPr>
          <p:cNvPr id="3" name="TextBox 2"/>
          <p:cNvSpPr txBox="1">
            <a:spLocks noChangeArrowheads="1"/>
          </p:cNvSpPr>
          <p:nvPr/>
        </p:nvSpPr>
        <p:spPr bwMode="auto">
          <a:xfrm>
            <a:off x="457200" y="1524000"/>
            <a:ext cx="8229600" cy="2677656"/>
          </a:xfrm>
          <a:prstGeom prst="rect">
            <a:avLst/>
          </a:prstGeom>
          <a:noFill/>
          <a:ln w="9525">
            <a:noFill/>
            <a:miter lim="800000"/>
            <a:headEnd/>
            <a:tailEnd/>
          </a:ln>
        </p:spPr>
        <p:txBody>
          <a:bodyPr>
            <a:spAutoFit/>
          </a:bodyPr>
          <a:lstStyle/>
          <a:p>
            <a:pPr>
              <a:buFont typeface="Arial" charset="0"/>
              <a:buChar char="•"/>
            </a:pPr>
            <a:r>
              <a:rPr lang="en-US" sz="2400" dirty="0" smtClean="0">
                <a:latin typeface="Calibri" pitchFamily="34" charset="0"/>
              </a:rPr>
              <a:t>Avionics, Communications, and GNC functions are generally topics for a more detailed design document.</a:t>
            </a:r>
          </a:p>
          <a:p>
            <a:pPr lvl="1">
              <a:buFont typeface="Arial" charset="0"/>
              <a:buChar char="•"/>
            </a:pPr>
            <a:r>
              <a:rPr lang="en-US" sz="2400" dirty="0" smtClean="0">
                <a:latin typeface="Calibri" pitchFamily="34" charset="0"/>
              </a:rPr>
              <a:t>Avionics + wiring mass was accounted for in mass estimating relationship</a:t>
            </a:r>
          </a:p>
          <a:p>
            <a:pPr lvl="1">
              <a:buFont typeface="Arial" charset="0"/>
              <a:buChar char="•"/>
            </a:pPr>
            <a:r>
              <a:rPr lang="en-US" sz="2400" dirty="0" smtClean="0">
                <a:latin typeface="Calibri" pitchFamily="34" charset="0"/>
              </a:rPr>
              <a:t>Power consumption was accounted for by making design decisions commiserate with historical and contemporary spacecraft </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Capability</a:t>
            </a:r>
            <a:endParaRPr lang="en-US" dirty="0"/>
          </a:p>
        </p:txBody>
      </p:sp>
      <p:sp>
        <p:nvSpPr>
          <p:cNvPr id="3" name="TextBox 2"/>
          <p:cNvSpPr txBox="1"/>
          <p:nvPr/>
        </p:nvSpPr>
        <p:spPr>
          <a:xfrm>
            <a:off x="533400" y="1371600"/>
            <a:ext cx="8077200" cy="1692771"/>
          </a:xfrm>
          <a:prstGeom prst="rect">
            <a:avLst/>
          </a:prstGeom>
          <a:noFill/>
        </p:spPr>
        <p:txBody>
          <a:bodyPr wrap="square" rtlCol="0">
            <a:spAutoFit/>
          </a:bodyPr>
          <a:lstStyle/>
          <a:p>
            <a:pPr>
              <a:buFont typeface="Arial" pitchFamily="34" charset="0"/>
              <a:buChar char="•"/>
            </a:pPr>
            <a:r>
              <a:rPr lang="en-US" sz="2400" dirty="0" smtClean="0">
                <a:latin typeface="+mn-lt"/>
              </a:rPr>
              <a:t>Beyond mission-based design</a:t>
            </a:r>
          </a:p>
          <a:p>
            <a:pPr lvl="1">
              <a:buFont typeface="Arial" pitchFamily="34" charset="0"/>
              <a:buChar char="•"/>
            </a:pPr>
            <a:r>
              <a:rPr lang="en-US" sz="2000" dirty="0" smtClean="0">
                <a:latin typeface="+mn-lt"/>
              </a:rPr>
              <a:t>Orbital construction + maintenance system</a:t>
            </a:r>
          </a:p>
          <a:p>
            <a:pPr lvl="1">
              <a:buFont typeface="Arial" pitchFamily="34" charset="0"/>
              <a:buChar char="•"/>
            </a:pPr>
            <a:r>
              <a:rPr lang="en-US" sz="2000" dirty="0" smtClean="0">
                <a:latin typeface="+mn-lt"/>
              </a:rPr>
              <a:t>Assemble large satellites (or another other space structure)</a:t>
            </a:r>
          </a:p>
          <a:p>
            <a:pPr lvl="1">
              <a:buFont typeface="Arial" pitchFamily="34" charset="0"/>
              <a:buChar char="•"/>
            </a:pPr>
            <a:r>
              <a:rPr lang="en-US" sz="2000" dirty="0" smtClean="0">
                <a:latin typeface="+mn-lt"/>
              </a:rPr>
              <a:t>Leave Hub on station for next assembly crew</a:t>
            </a:r>
          </a:p>
          <a:p>
            <a:pPr lvl="1">
              <a:buFont typeface="Arial" pitchFamily="34" charset="0"/>
              <a:buChar char="•"/>
            </a:pPr>
            <a:r>
              <a:rPr lang="en-US" sz="2000" dirty="0" smtClean="0">
                <a:latin typeface="+mn-lt"/>
              </a:rPr>
              <a:t>2 launches to start, only 1 launch required for each future crew</a:t>
            </a:r>
          </a:p>
        </p:txBody>
      </p:sp>
      <p:grpSp>
        <p:nvGrpSpPr>
          <p:cNvPr id="4" name="Group 3"/>
          <p:cNvGrpSpPr/>
          <p:nvPr/>
        </p:nvGrpSpPr>
        <p:grpSpPr>
          <a:xfrm rot="16200000">
            <a:off x="1980683" y="3658119"/>
            <a:ext cx="508001" cy="1573766"/>
            <a:chOff x="7696200" y="1600200"/>
            <a:chExt cx="1082261" cy="3352800"/>
          </a:xfrm>
        </p:grpSpPr>
        <p:grpSp>
          <p:nvGrpSpPr>
            <p:cNvPr id="5" name="Group 3"/>
            <p:cNvGrpSpPr/>
            <p:nvPr/>
          </p:nvGrpSpPr>
          <p:grpSpPr>
            <a:xfrm>
              <a:off x="7696200" y="1600199"/>
              <a:ext cx="1058779" cy="914399"/>
              <a:chOff x="6781800" y="1371600"/>
              <a:chExt cx="1676400" cy="1447800"/>
            </a:xfrm>
          </p:grpSpPr>
          <p:sp>
            <p:nvSpPr>
              <p:cNvPr id="16" name="Trapezoid 15"/>
              <p:cNvSpPr/>
              <p:nvPr/>
            </p:nvSpPr>
            <p:spPr>
              <a:xfrm>
                <a:off x="6781800" y="1371600"/>
                <a:ext cx="1676400" cy="1066800"/>
              </a:xfrm>
              <a:prstGeom prst="trapezoid">
                <a:avLst>
                  <a:gd name="adj" fmla="val 4768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ie 16"/>
              <p:cNvSpPr/>
              <p:nvPr/>
            </p:nvSpPr>
            <p:spPr>
              <a:xfrm>
                <a:off x="6781800" y="2057400"/>
                <a:ext cx="1676400" cy="762000"/>
              </a:xfrm>
              <a:prstGeom prst="pie">
                <a:avLst>
                  <a:gd name="adj1" fmla="val 0"/>
                  <a:gd name="adj2" fmla="val 107529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6" name="Group 21"/>
            <p:cNvGrpSpPr/>
            <p:nvPr/>
          </p:nvGrpSpPr>
          <p:grpSpPr>
            <a:xfrm>
              <a:off x="7696200" y="2286000"/>
              <a:ext cx="1082259" cy="2667000"/>
              <a:chOff x="304800" y="990600"/>
              <a:chExt cx="2133600" cy="5257800"/>
            </a:xfrm>
          </p:grpSpPr>
          <p:sp>
            <p:nvSpPr>
              <p:cNvPr id="7" name="Oval 6"/>
              <p:cNvSpPr/>
              <p:nvPr/>
            </p:nvSpPr>
            <p:spPr>
              <a:xfrm>
                <a:off x="457200" y="3276600"/>
                <a:ext cx="1828800" cy="1828800"/>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Oval 7"/>
              <p:cNvSpPr/>
              <p:nvPr/>
            </p:nvSpPr>
            <p:spPr>
              <a:xfrm>
                <a:off x="609600" y="1676400"/>
                <a:ext cx="1524000" cy="1600200"/>
              </a:xfrm>
              <a:prstGeom prst="ellipse">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5400000" scaled="1"/>
                <a:tileRect/>
              </a:grad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lang="en-US" dirty="0"/>
              </a:p>
            </p:txBody>
          </p:sp>
          <p:sp>
            <p:nvSpPr>
              <p:cNvPr id="9" name="Rectangle 8"/>
              <p:cNvSpPr/>
              <p:nvPr/>
            </p:nvSpPr>
            <p:spPr>
              <a:xfrm>
                <a:off x="304800" y="990600"/>
                <a:ext cx="152400" cy="42672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0" name="Rectangle 9"/>
              <p:cNvSpPr/>
              <p:nvPr/>
            </p:nvSpPr>
            <p:spPr>
              <a:xfrm>
                <a:off x="2286000" y="990600"/>
                <a:ext cx="152400" cy="42672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1" name="Rectangle 10"/>
              <p:cNvSpPr/>
              <p:nvPr/>
            </p:nvSpPr>
            <p:spPr>
              <a:xfrm>
                <a:off x="457200" y="3200400"/>
                <a:ext cx="1828800" cy="152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2" name="Rectangle 11"/>
              <p:cNvSpPr/>
              <p:nvPr/>
            </p:nvSpPr>
            <p:spPr>
              <a:xfrm>
                <a:off x="457200" y="5105400"/>
                <a:ext cx="1828800" cy="1524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3" name="Trapezoid 12"/>
              <p:cNvSpPr/>
              <p:nvPr/>
            </p:nvSpPr>
            <p:spPr>
              <a:xfrm>
                <a:off x="914400" y="5486400"/>
                <a:ext cx="838200" cy="762000"/>
              </a:xfrm>
              <a:prstGeom prst="trapezoid">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endParaRPr lang="en-US"/>
              </a:p>
            </p:txBody>
          </p:sp>
          <p:sp>
            <p:nvSpPr>
              <p:cNvPr id="14" name="Rectangle 13"/>
              <p:cNvSpPr/>
              <p:nvPr/>
            </p:nvSpPr>
            <p:spPr>
              <a:xfrm>
                <a:off x="304800" y="5257800"/>
                <a:ext cx="21336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p>
            </p:txBody>
          </p:sp>
          <p:sp>
            <p:nvSpPr>
              <p:cNvPr id="15" name="Rectangle 14"/>
              <p:cNvSpPr/>
              <p:nvPr/>
            </p:nvSpPr>
            <p:spPr>
              <a:xfrm>
                <a:off x="304800" y="990600"/>
                <a:ext cx="2133600" cy="7620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grpSp>
      </p:grpSp>
      <p:grpSp>
        <p:nvGrpSpPr>
          <p:cNvPr id="18" name="Group 17"/>
          <p:cNvGrpSpPr/>
          <p:nvPr/>
        </p:nvGrpSpPr>
        <p:grpSpPr>
          <a:xfrm>
            <a:off x="685801" y="3406582"/>
            <a:ext cx="824818" cy="2935919"/>
            <a:chOff x="3657600" y="1447800"/>
            <a:chExt cx="1295400" cy="4610945"/>
          </a:xfrm>
        </p:grpSpPr>
        <p:grpSp>
          <p:nvGrpSpPr>
            <p:cNvPr id="19" name="Group 18"/>
            <p:cNvGrpSpPr>
              <a:grpSpLocks/>
            </p:cNvGrpSpPr>
            <p:nvPr/>
          </p:nvGrpSpPr>
          <p:grpSpPr bwMode="auto">
            <a:xfrm>
              <a:off x="3657604" y="1447804"/>
              <a:ext cx="1295402" cy="4610951"/>
              <a:chOff x="1905000" y="2286000"/>
              <a:chExt cx="838200" cy="2983827"/>
            </a:xfrm>
          </p:grpSpPr>
          <p:sp>
            <p:nvSpPr>
              <p:cNvPr id="21" name="Oval 20"/>
              <p:cNvSpPr/>
              <p:nvPr/>
            </p:nvSpPr>
            <p:spPr>
              <a:xfrm>
                <a:off x="2514133" y="4419703"/>
                <a:ext cx="229067" cy="228061"/>
              </a:xfrm>
              <a:prstGeom prst="ellipse">
                <a:avLst/>
              </a:prstGeom>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400" dirty="0"/>
              </a:p>
            </p:txBody>
          </p:sp>
          <p:sp>
            <p:nvSpPr>
              <p:cNvPr id="22" name="Trapezoid 21"/>
              <p:cNvSpPr/>
              <p:nvPr/>
            </p:nvSpPr>
            <p:spPr>
              <a:xfrm>
                <a:off x="2150660" y="4988508"/>
                <a:ext cx="337400" cy="281319"/>
              </a:xfrm>
              <a:prstGeom prst="trapezoid">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spcBef>
                    <a:spcPts val="0"/>
                  </a:spcBef>
                  <a:spcAft>
                    <a:spcPts val="0"/>
                  </a:spcAft>
                  <a:defRPr/>
                </a:pPr>
                <a:endParaRPr lang="en-US"/>
              </a:p>
            </p:txBody>
          </p:sp>
          <p:sp>
            <p:nvSpPr>
              <p:cNvPr id="23" name="Rectangle 22"/>
              <p:cNvSpPr/>
              <p:nvPr/>
            </p:nvSpPr>
            <p:spPr>
              <a:xfrm>
                <a:off x="1905000" y="4647763"/>
                <a:ext cx="838200" cy="3811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p>
            </p:txBody>
          </p:sp>
          <p:sp>
            <p:nvSpPr>
              <p:cNvPr id="24" name="Oval 23"/>
              <p:cNvSpPr/>
              <p:nvPr/>
            </p:nvSpPr>
            <p:spPr>
              <a:xfrm>
                <a:off x="1905000" y="4419703"/>
                <a:ext cx="229067" cy="228061"/>
              </a:xfrm>
              <a:prstGeom prst="ellipse">
                <a:avLst/>
              </a:prstGeom>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400" dirty="0" smtClean="0"/>
                  <a:t>N</a:t>
                </a:r>
                <a:endParaRPr lang="en-US" sz="400" dirty="0"/>
              </a:p>
            </p:txBody>
          </p:sp>
          <p:sp>
            <p:nvSpPr>
              <p:cNvPr id="25" name="Oval 24"/>
              <p:cNvSpPr/>
              <p:nvPr/>
            </p:nvSpPr>
            <p:spPr>
              <a:xfrm>
                <a:off x="2286094" y="4495723"/>
                <a:ext cx="152026" cy="152040"/>
              </a:xfrm>
              <a:prstGeom prst="ellipse">
                <a:avLst/>
              </a:prstGeom>
              <a:solidFill>
                <a:schemeClr val="accent2">
                  <a:lumMod val="75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400" dirty="0"/>
              </a:p>
            </p:txBody>
          </p:sp>
          <p:sp>
            <p:nvSpPr>
              <p:cNvPr id="26" name="Freeform 25"/>
              <p:cNvSpPr/>
              <p:nvPr/>
            </p:nvSpPr>
            <p:spPr>
              <a:xfrm>
                <a:off x="1981013" y="2286000"/>
                <a:ext cx="686174" cy="838277"/>
              </a:xfrm>
              <a:custGeom>
                <a:avLst/>
                <a:gdLst>
                  <a:gd name="connsiteX0" fmla="*/ 0 w 685800"/>
                  <a:gd name="connsiteY0" fmla="*/ 838200 h 838200"/>
                  <a:gd name="connsiteX1" fmla="*/ 246463 w 685800"/>
                  <a:gd name="connsiteY1" fmla="*/ 0 h 838200"/>
                  <a:gd name="connsiteX2" fmla="*/ 439337 w 685800"/>
                  <a:gd name="connsiteY2" fmla="*/ 0 h 838200"/>
                  <a:gd name="connsiteX3" fmla="*/ 685800 w 685800"/>
                  <a:gd name="connsiteY3" fmla="*/ 838200 h 838200"/>
                  <a:gd name="connsiteX4" fmla="*/ 0 w 685800"/>
                  <a:gd name="connsiteY4" fmla="*/ 838200 h 838200"/>
                  <a:gd name="connsiteX0" fmla="*/ 0 w 685800"/>
                  <a:gd name="connsiteY0" fmla="*/ 838200 h 838200"/>
                  <a:gd name="connsiteX1" fmla="*/ 246463 w 685800"/>
                  <a:gd name="connsiteY1" fmla="*/ 0 h 838200"/>
                  <a:gd name="connsiteX2" fmla="*/ 439337 w 685800"/>
                  <a:gd name="connsiteY2" fmla="*/ 0 h 838200"/>
                  <a:gd name="connsiteX3" fmla="*/ 685800 w 685800"/>
                  <a:gd name="connsiteY3" fmla="*/ 838200 h 838200"/>
                  <a:gd name="connsiteX4" fmla="*/ 0 w 685800"/>
                  <a:gd name="connsiteY4" fmla="*/ 838200 h 838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 h="838200">
                    <a:moveTo>
                      <a:pt x="0" y="838200"/>
                    </a:moveTo>
                    <a:lnTo>
                      <a:pt x="246463" y="0"/>
                    </a:lnTo>
                    <a:lnTo>
                      <a:pt x="439337" y="0"/>
                    </a:lnTo>
                    <a:lnTo>
                      <a:pt x="685800" y="838200"/>
                    </a:lnTo>
                    <a:lnTo>
                      <a:pt x="0" y="838200"/>
                    </a:lnTo>
                    <a:close/>
                  </a:path>
                </a:pathLst>
              </a:cu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27" name="Rectangle 26"/>
              <p:cNvSpPr/>
              <p:nvPr/>
            </p:nvSpPr>
            <p:spPr>
              <a:xfrm>
                <a:off x="1981013" y="3124277"/>
                <a:ext cx="686174" cy="129542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28" name="Oval 27"/>
              <p:cNvSpPr/>
              <p:nvPr/>
            </p:nvSpPr>
            <p:spPr>
              <a:xfrm>
                <a:off x="1981013" y="3200297"/>
                <a:ext cx="76013" cy="2290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9" name="Oval 28"/>
              <p:cNvSpPr/>
              <p:nvPr/>
            </p:nvSpPr>
            <p:spPr>
              <a:xfrm>
                <a:off x="2591174" y="3200297"/>
                <a:ext cx="76013" cy="2290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 name="Oval 29"/>
              <p:cNvSpPr/>
              <p:nvPr/>
            </p:nvSpPr>
            <p:spPr>
              <a:xfrm>
                <a:off x="2210080" y="2286000"/>
                <a:ext cx="228040" cy="760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1" name="Rounded Rectangle 30"/>
              <p:cNvSpPr/>
              <p:nvPr/>
            </p:nvSpPr>
            <p:spPr>
              <a:xfrm>
                <a:off x="2286094" y="3200297"/>
                <a:ext cx="152026" cy="305108"/>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lang="en-US"/>
              </a:p>
            </p:txBody>
          </p:sp>
          <p:sp>
            <p:nvSpPr>
              <p:cNvPr id="32" name="Rectangle 31"/>
              <p:cNvSpPr/>
              <p:nvPr/>
            </p:nvSpPr>
            <p:spPr>
              <a:xfrm>
                <a:off x="2667187" y="3429385"/>
                <a:ext cx="45197" cy="99031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Rectangle 32"/>
              <p:cNvSpPr/>
              <p:nvPr/>
            </p:nvSpPr>
            <p:spPr>
              <a:xfrm>
                <a:off x="1981013" y="3429385"/>
                <a:ext cx="46225" cy="99031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20" name="Trapezoid 19"/>
            <p:cNvSpPr/>
            <p:nvPr/>
          </p:nvSpPr>
          <p:spPr>
            <a:xfrm>
              <a:off x="4191000" y="3657600"/>
              <a:ext cx="304800" cy="914400"/>
            </a:xfrm>
            <a:prstGeom prst="trapezoid">
              <a:avLst/>
            </a:prstGeom>
          </p:spPr>
          <p:style>
            <a:lnRef idx="0">
              <a:schemeClr val="accent5"/>
            </a:lnRef>
            <a:fillRef idx="3">
              <a:schemeClr val="accent5"/>
            </a:fillRef>
            <a:effectRef idx="3">
              <a:schemeClr val="accent5"/>
            </a:effectRef>
            <a:fontRef idx="minor">
              <a:schemeClr val="lt1"/>
            </a:fontRef>
          </p:style>
          <p:txBody>
            <a:bodyPr anchor="ctr"/>
            <a:lstStyle/>
            <a:p>
              <a:pPr algn="ctr" fontAlgn="auto">
                <a:spcBef>
                  <a:spcPts val="0"/>
                </a:spcBef>
                <a:spcAft>
                  <a:spcPts val="0"/>
                </a:spcAft>
                <a:defRPr/>
              </a:pPr>
              <a:endParaRPr lang="en-US"/>
            </a:p>
          </p:txBody>
        </p:sp>
      </p:grpSp>
      <p:pic>
        <p:nvPicPr>
          <p:cNvPr id="34" name="Picture 33" descr="Satellite.gif"/>
          <p:cNvPicPr>
            <a:picLocks noChangeAspect="1"/>
          </p:cNvPicPr>
          <p:nvPr/>
        </p:nvPicPr>
        <p:blipFill>
          <a:blip r:embed="rId3" cstate="print"/>
          <a:stretch>
            <a:fillRect/>
          </a:stretch>
        </p:blipFill>
        <p:spPr>
          <a:xfrm>
            <a:off x="5029200" y="3656541"/>
            <a:ext cx="2667000" cy="2296583"/>
          </a:xfrm>
          <a:prstGeom prst="rect">
            <a:avLst/>
          </a:prstGeom>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
        <p:nvSpPr>
          <p:cNvPr id="3" name="Rectangle 2"/>
          <p:cNvSpPr/>
          <p:nvPr/>
        </p:nvSpPr>
        <p:spPr>
          <a:xfrm>
            <a:off x="3429000" y="1447800"/>
            <a:ext cx="2304365" cy="4708981"/>
          </a:xfrm>
          <a:prstGeom prst="rect">
            <a:avLst/>
          </a:prstGeom>
          <a:noFill/>
        </p:spPr>
        <p:txBody>
          <a:bodyPr wrap="square" lIns="91440" tIns="45720" rIns="91440" bIns="45720">
            <a:spAutoFit/>
          </a:bodyPr>
          <a:lstStyle/>
          <a:p>
            <a:pPr algn="ctr"/>
            <a:r>
              <a:rPr lang="en-US" sz="300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a:t>
            </a:r>
            <a:endParaRPr lang="en-US" sz="300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TextBox 2"/>
          <p:cNvSpPr txBox="1"/>
          <p:nvPr/>
        </p:nvSpPr>
        <p:spPr>
          <a:xfrm>
            <a:off x="762000" y="1371600"/>
            <a:ext cx="7772400" cy="4939814"/>
          </a:xfrm>
          <a:prstGeom prst="rect">
            <a:avLst/>
          </a:prstGeom>
          <a:noFill/>
        </p:spPr>
        <p:txBody>
          <a:bodyPr wrap="square" rtlCol="0">
            <a:spAutoFit/>
          </a:bodyPr>
          <a:lstStyle/>
          <a:p>
            <a:pPr>
              <a:spcAft>
                <a:spcPts val="600"/>
              </a:spcAft>
              <a:buFont typeface="Arial" pitchFamily="34" charset="0"/>
              <a:buChar char="•"/>
            </a:pPr>
            <a:r>
              <a:rPr lang="en-US" sz="1400" dirty="0" smtClean="0"/>
              <a:t>Aerozine­50 Specifications &amp; DOT Shipping Information. NASA. 5 October 2006.</a:t>
            </a:r>
          </a:p>
          <a:p>
            <a:pPr>
              <a:spcAft>
                <a:spcPts val="600"/>
              </a:spcAft>
              <a:buFont typeface="Arial" pitchFamily="34" charset="0"/>
              <a:buChar char="•"/>
            </a:pPr>
            <a:r>
              <a:rPr lang="en-US" sz="1400" dirty="0" smtClean="0"/>
              <a:t>Akin, David L. (2010). In-Space Operations: Developing a Path to </a:t>
            </a:r>
            <a:r>
              <a:rPr lang="en-US" sz="1400" dirty="0" err="1" smtClean="0"/>
              <a:t>Aﬀordable</a:t>
            </a:r>
            <a:r>
              <a:rPr lang="en-US" sz="1400" dirty="0" smtClean="0"/>
              <a:t>, Evolutionary Space Exploration. </a:t>
            </a:r>
            <a:r>
              <a:rPr lang="en-US" sz="1400" i="1" dirty="0" err="1" smtClean="0"/>
              <a:t>SpaceOps</a:t>
            </a:r>
            <a:r>
              <a:rPr lang="en-US" sz="1400" i="1" dirty="0" smtClean="0"/>
              <a:t> 2010 Conference</a:t>
            </a:r>
            <a:r>
              <a:rPr lang="en-US" sz="1400" dirty="0" smtClean="0"/>
              <a:t>. 25-30 April 2010, Huntsville, Alabama. AIAA 2010-2293. </a:t>
            </a:r>
          </a:p>
          <a:p>
            <a:pPr>
              <a:spcAft>
                <a:spcPts val="600"/>
              </a:spcAft>
              <a:buFont typeface="Arial" pitchFamily="34" charset="0"/>
              <a:buChar char="•"/>
            </a:pPr>
            <a:r>
              <a:rPr lang="en-US" sz="1400" dirty="0" smtClean="0"/>
              <a:t>Augustine, Norman R (2009). SPACEFLIGHT PROGRAM WORTHY OF A GREAT NATION. Review of U.S. Human Spaceflight Plans Committee.</a:t>
            </a:r>
          </a:p>
          <a:p>
            <a:pPr>
              <a:spcAft>
                <a:spcPts val="600"/>
              </a:spcAft>
              <a:buFont typeface="Arial" pitchFamily="34" charset="0"/>
              <a:buChar char="•"/>
            </a:pPr>
            <a:r>
              <a:rPr lang="en-US" sz="1400" dirty="0" err="1" smtClean="0"/>
              <a:t>Borggräfe</a:t>
            </a:r>
            <a:r>
              <a:rPr lang="en-US" sz="1400" dirty="0" smtClean="0"/>
              <a:t>, Andreas, </a:t>
            </a:r>
            <a:r>
              <a:rPr lang="en-US" sz="1400" dirty="0" err="1" smtClean="0"/>
              <a:t>Quatmann</a:t>
            </a:r>
            <a:r>
              <a:rPr lang="en-US" sz="1400" dirty="0" smtClean="0"/>
              <a:t>, Michael, </a:t>
            </a:r>
            <a:r>
              <a:rPr lang="en-US" sz="1400" dirty="0" err="1" smtClean="0"/>
              <a:t>Nölke</a:t>
            </a:r>
            <a:r>
              <a:rPr lang="en-US" sz="1400" dirty="0" smtClean="0"/>
              <a:t>, Daniel (2009). Radiation protective structures on the base of a case study for a manned Mars mission. </a:t>
            </a:r>
            <a:r>
              <a:rPr lang="en-US" sz="1400" i="1" dirty="0" err="1" smtClean="0"/>
              <a:t>Acta</a:t>
            </a:r>
            <a:r>
              <a:rPr lang="en-US" sz="1400" i="1" dirty="0" smtClean="0"/>
              <a:t> </a:t>
            </a:r>
            <a:r>
              <a:rPr lang="en-US" sz="1400" i="1" dirty="0" err="1" smtClean="0"/>
              <a:t>Astronautica</a:t>
            </a:r>
            <a:r>
              <a:rPr lang="en-US" sz="1400" dirty="0" smtClean="0"/>
              <a:t> 65 (2009) 1292 – 1305. 23 April 2009. </a:t>
            </a:r>
          </a:p>
          <a:p>
            <a:pPr>
              <a:spcAft>
                <a:spcPts val="600"/>
              </a:spcAft>
              <a:buFont typeface="Arial" pitchFamily="34" charset="0"/>
              <a:buChar char="•"/>
            </a:pPr>
            <a:r>
              <a:rPr lang="en-US" sz="1400" dirty="0" err="1" smtClean="0"/>
              <a:t>DragonLab</a:t>
            </a:r>
            <a:r>
              <a:rPr lang="en-US" sz="1400" dirty="0" smtClean="0"/>
              <a:t> Datasheet v2.1. </a:t>
            </a:r>
            <a:r>
              <a:rPr lang="en-US" sz="1400" dirty="0" err="1" smtClean="0"/>
              <a:t>SpaceX</a:t>
            </a:r>
            <a:r>
              <a:rPr lang="en-US" sz="1400" dirty="0" smtClean="0"/>
              <a:t>. </a:t>
            </a:r>
          </a:p>
          <a:p>
            <a:pPr>
              <a:spcAft>
                <a:spcPts val="600"/>
              </a:spcAft>
              <a:buFont typeface="Arial" pitchFamily="34" charset="0"/>
              <a:buChar char="•"/>
            </a:pPr>
            <a:r>
              <a:rPr lang="en-US" sz="1400" dirty="0" smtClean="0"/>
              <a:t>Drake, Bret G. (2007). Decadal Planning Team Mars Mission Analysis Summary. NASA TM-2007-214762.</a:t>
            </a:r>
          </a:p>
          <a:p>
            <a:pPr>
              <a:spcAft>
                <a:spcPts val="600"/>
              </a:spcAft>
              <a:buFont typeface="Arial" pitchFamily="34" charset="0"/>
              <a:buChar char="•"/>
            </a:pPr>
            <a:r>
              <a:rPr lang="en-US" sz="1400" dirty="0" smtClean="0"/>
              <a:t>Drake, Bret G. (ed.) (2009). Human Exploration of Mars Design Reference Architecture 5.0. NASA SP-2009-566. July 2009.</a:t>
            </a:r>
          </a:p>
          <a:p>
            <a:pPr>
              <a:buFont typeface="Arial" pitchFamily="34" charset="0"/>
              <a:buChar char="•"/>
            </a:pPr>
            <a:r>
              <a:rPr lang="en-US" sz="1400" dirty="0" smtClean="0"/>
              <a:t>Drake, Bret G. (ed.) (2009). Human Exploration of Mars Design Reference Architecture 5.0. NASA SP-2009-566. July 2009.</a:t>
            </a:r>
          </a:p>
          <a:p>
            <a:endParaRPr lang="en-US" sz="1400" dirty="0" smtClean="0"/>
          </a:p>
          <a:p>
            <a:pPr>
              <a:buFont typeface="Arial" pitchFamily="34" charset="0"/>
              <a:buChar char="•"/>
            </a:pPr>
            <a:r>
              <a:rPr lang="en-US" sz="1400" dirty="0" smtClean="0"/>
              <a:t>Guest, Arthur N., </a:t>
            </a:r>
            <a:r>
              <a:rPr lang="en-US" sz="1400" dirty="0" err="1" smtClean="0"/>
              <a:t>Hofstetter</a:t>
            </a:r>
            <a:r>
              <a:rPr lang="en-US" sz="1400" dirty="0" smtClean="0"/>
              <a:t>, </a:t>
            </a:r>
            <a:r>
              <a:rPr lang="en-US" sz="1400" dirty="0" err="1" smtClean="0"/>
              <a:t>Wilfried</a:t>
            </a:r>
            <a:r>
              <a:rPr lang="en-US" sz="1400" dirty="0" smtClean="0"/>
              <a:t> K., Cooper, Chase, Crawley, Edward F. (2009). Architectures for an Integrated Human Space Exploration Program. </a:t>
            </a:r>
            <a:r>
              <a:rPr lang="en-US" sz="1400" i="1" dirty="0" smtClean="0"/>
              <a:t>AIAA SPACE 2009 Conference &amp; Exposition</a:t>
            </a:r>
            <a:r>
              <a:rPr lang="en-US" sz="1400" dirty="0" smtClean="0"/>
              <a:t>. 14 - 17 September 2009, Pasadena, California. AIAA 2009-6604.</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TextBox 2"/>
          <p:cNvSpPr txBox="1"/>
          <p:nvPr/>
        </p:nvSpPr>
        <p:spPr>
          <a:xfrm>
            <a:off x="762000" y="1371600"/>
            <a:ext cx="7772400" cy="4216539"/>
          </a:xfrm>
          <a:prstGeom prst="rect">
            <a:avLst/>
          </a:prstGeom>
          <a:noFill/>
        </p:spPr>
        <p:txBody>
          <a:bodyPr wrap="square" rtlCol="0">
            <a:spAutoFit/>
          </a:bodyPr>
          <a:lstStyle/>
          <a:p>
            <a:pPr>
              <a:spcAft>
                <a:spcPts val="600"/>
              </a:spcAft>
              <a:buFont typeface="Arial" pitchFamily="34" charset="0"/>
              <a:buChar char="•"/>
            </a:pPr>
            <a:r>
              <a:rPr lang="en-US" sz="1400" dirty="0" smtClean="0"/>
              <a:t>International Docking System Standard (IDSS) Interface Definition Document (IDD). 21 September 2010.</a:t>
            </a:r>
            <a:endParaRPr lang="en-US" sz="1400" b="1" dirty="0" smtClean="0"/>
          </a:p>
          <a:p>
            <a:pPr>
              <a:spcAft>
                <a:spcPts val="600"/>
              </a:spcAft>
              <a:buFont typeface="Arial" pitchFamily="34" charset="0"/>
              <a:buChar char="•"/>
            </a:pPr>
            <a:r>
              <a:rPr lang="en-US" sz="1400" dirty="0" err="1" smtClean="0"/>
              <a:t>Korsmeyer</a:t>
            </a:r>
            <a:r>
              <a:rPr lang="en-US" sz="1400" dirty="0" smtClean="0"/>
              <a:t>, David J. Landis, Rob R., </a:t>
            </a:r>
            <a:r>
              <a:rPr lang="en-US" sz="1400" dirty="0" err="1" smtClean="0"/>
              <a:t>Abell</a:t>
            </a:r>
            <a:r>
              <a:rPr lang="en-US" sz="1400" dirty="0" smtClean="0"/>
              <a:t>, Paul A. (2008). Into the beyond: A crewed mission to a near-Earth object. </a:t>
            </a:r>
            <a:r>
              <a:rPr lang="en-US" sz="1400" i="1" dirty="0" err="1" smtClean="0"/>
              <a:t>Acta</a:t>
            </a:r>
            <a:r>
              <a:rPr lang="en-US" sz="1400" i="1" dirty="0" smtClean="0"/>
              <a:t> </a:t>
            </a:r>
            <a:r>
              <a:rPr lang="en-US" sz="1400" i="1" dirty="0" err="1" smtClean="0"/>
              <a:t>Astronautica</a:t>
            </a:r>
            <a:r>
              <a:rPr lang="en-US" sz="1400" dirty="0" smtClean="0"/>
              <a:t> 63 (2008) 213 – 220. 18 April 2008.</a:t>
            </a:r>
          </a:p>
          <a:p>
            <a:pPr>
              <a:spcAft>
                <a:spcPts val="600"/>
              </a:spcAft>
              <a:buFont typeface="Arial" pitchFamily="34" charset="0"/>
              <a:buChar char="•"/>
            </a:pPr>
            <a:r>
              <a:rPr lang="en-US" sz="1400" dirty="0" smtClean="0"/>
              <a:t>Landis, Rob, </a:t>
            </a:r>
            <a:r>
              <a:rPr lang="en-US" sz="1400" dirty="0" err="1" smtClean="0"/>
              <a:t>Korsmeyer</a:t>
            </a:r>
            <a:r>
              <a:rPr lang="en-US" sz="1400" dirty="0" smtClean="0"/>
              <a:t>, David, </a:t>
            </a:r>
            <a:r>
              <a:rPr lang="en-US" sz="1400" dirty="0" err="1" smtClean="0"/>
              <a:t>Abell</a:t>
            </a:r>
            <a:r>
              <a:rPr lang="en-US" sz="1400" dirty="0" smtClean="0"/>
              <a:t>, Paul, </a:t>
            </a:r>
            <a:r>
              <a:rPr lang="en-US" sz="1400" dirty="0" err="1" smtClean="0"/>
              <a:t>Adamo</a:t>
            </a:r>
            <a:r>
              <a:rPr lang="en-US" sz="1400" dirty="0" smtClean="0"/>
              <a:t>, Daniel, Jones, Thomas (2008). A Piloted Orion Flight to a Near-Earth Object: A Feasibility Study. </a:t>
            </a:r>
            <a:r>
              <a:rPr lang="en-US" sz="1400" i="1" dirty="0" err="1" smtClean="0"/>
              <a:t>SpaceOps</a:t>
            </a:r>
            <a:r>
              <a:rPr lang="en-US" sz="1400" i="1" dirty="0" smtClean="0"/>
              <a:t> 2008 Conference</a:t>
            </a:r>
            <a:r>
              <a:rPr lang="en-US" sz="1400" dirty="0" smtClean="0"/>
              <a:t>. AIAA 2008-3550.</a:t>
            </a:r>
          </a:p>
          <a:p>
            <a:pPr>
              <a:spcAft>
                <a:spcPts val="600"/>
              </a:spcAft>
              <a:buFont typeface="Arial" pitchFamily="34" charset="0"/>
              <a:buChar char="•"/>
            </a:pPr>
            <a:r>
              <a:rPr lang="en-US" sz="1400" dirty="0" err="1" smtClean="0"/>
              <a:t>LeCompte</a:t>
            </a:r>
            <a:r>
              <a:rPr lang="en-US" sz="1400" dirty="0" smtClean="0"/>
              <a:t>, M. A., Meyer, T. R., McKay C. P., </a:t>
            </a:r>
            <a:r>
              <a:rPr lang="en-US" sz="1400" dirty="0" err="1" smtClean="0"/>
              <a:t>Durda</a:t>
            </a:r>
            <a:r>
              <a:rPr lang="en-US" sz="1400" dirty="0" smtClean="0"/>
              <a:t>,  D. D., (2007). Near-Earth Asteroid Rendezvous Missions with the Orion Crew Exploration Vehicle. </a:t>
            </a:r>
            <a:r>
              <a:rPr lang="en-US" sz="1400" i="1" dirty="0" smtClean="0"/>
              <a:t>38th Lunar and Planetary Science Conference, (Lunar and Planetary Science XXXVIII)</a:t>
            </a:r>
            <a:r>
              <a:rPr lang="en-US" sz="1400" dirty="0" smtClean="0"/>
              <a:t>. March 12-16, 2007 in League City, Texas. LPI Contribution No. 1338, p.2083.</a:t>
            </a:r>
          </a:p>
          <a:p>
            <a:pPr>
              <a:spcAft>
                <a:spcPts val="600"/>
              </a:spcAft>
              <a:buFont typeface="Arial" pitchFamily="34" charset="0"/>
              <a:buChar char="•"/>
            </a:pPr>
            <a:r>
              <a:rPr lang="en-US" sz="1400" dirty="0" smtClean="0"/>
              <a:t>Patton, Jeff A. and Barr, Jonathon D. (2009). Atlas and Delta Capabilities to Launch Crew to Low Earth Orbit. </a:t>
            </a:r>
            <a:r>
              <a:rPr lang="en-US" sz="1400" i="1" dirty="0" smtClean="0"/>
              <a:t>AIAA Proceedings</a:t>
            </a:r>
            <a:r>
              <a:rPr lang="en-US" sz="1400" dirty="0" smtClean="0"/>
              <a:t>. 14-17 September 2009. </a:t>
            </a:r>
          </a:p>
          <a:p>
            <a:pPr>
              <a:spcAft>
                <a:spcPts val="600"/>
              </a:spcAft>
              <a:buFont typeface="Arial" pitchFamily="34" charset="0"/>
              <a:buChar char="•"/>
            </a:pPr>
            <a:r>
              <a:rPr lang="en-US" sz="1400" dirty="0" smtClean="0"/>
              <a:t>Phipps, Andy, </a:t>
            </a:r>
            <a:r>
              <a:rPr lang="en-US" sz="1400" dirty="0" err="1" smtClean="0"/>
              <a:t>Meerman</a:t>
            </a:r>
            <a:r>
              <a:rPr lang="en-US" sz="1400" dirty="0" smtClean="0"/>
              <a:t>, Max, Wilhelm, James, et. al. (2006). An ‘entry level’ mission to a near Earth object. </a:t>
            </a:r>
            <a:r>
              <a:rPr lang="en-US" sz="1400" i="1" dirty="0" err="1" smtClean="0"/>
              <a:t>Acta</a:t>
            </a:r>
            <a:r>
              <a:rPr lang="en-US" sz="1400" i="1" dirty="0" smtClean="0"/>
              <a:t> </a:t>
            </a:r>
            <a:r>
              <a:rPr lang="en-US" sz="1400" i="1" dirty="0" err="1" smtClean="0"/>
              <a:t>Astronautica</a:t>
            </a:r>
            <a:r>
              <a:rPr lang="en-US" sz="1400" dirty="0" smtClean="0"/>
              <a:t> 59 (2006) 845 – 857. 13 September 2006. </a:t>
            </a:r>
            <a:endParaRPr lang="en-US" sz="1400" b="1" dirty="0" smtClean="0"/>
          </a:p>
          <a:p>
            <a:pPr>
              <a:spcAft>
                <a:spcPts val="600"/>
              </a:spcAft>
              <a:buFont typeface="Arial" pitchFamily="34" charset="0"/>
              <a:buChar char="•"/>
            </a:pPr>
            <a:r>
              <a:rPr lang="en-US" sz="1400" dirty="0" smtClean="0"/>
              <a:t>Shoemaker, E. M.; </a:t>
            </a:r>
            <a:r>
              <a:rPr lang="en-US" sz="1400" dirty="0" err="1" smtClean="0"/>
              <a:t>Helin</a:t>
            </a:r>
            <a:r>
              <a:rPr lang="en-US" sz="1400" dirty="0" smtClean="0"/>
              <a:t>, E. F. (1978). </a:t>
            </a:r>
            <a:r>
              <a:rPr lang="en-US" sz="1400" dirty="0" smtClean="0">
                <a:hlinkClick r:id="rId2" tooltip="Earth-Approaching Asteroids as Targets for Exploration"/>
              </a:rPr>
              <a:t>Earth-Approaching Asteroids as Targets for Exploration</a:t>
            </a:r>
            <a:r>
              <a:rPr lang="en-US" sz="1400" dirty="0" smtClean="0"/>
              <a:t>. NASA N78-29022.</a:t>
            </a:r>
            <a:endParaRPr lang="en-US" sz="1400" dirty="0"/>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TextBox 2"/>
          <p:cNvSpPr txBox="1"/>
          <p:nvPr/>
        </p:nvSpPr>
        <p:spPr>
          <a:xfrm>
            <a:off x="762000" y="1371600"/>
            <a:ext cx="7772400" cy="2262158"/>
          </a:xfrm>
          <a:prstGeom prst="rect">
            <a:avLst/>
          </a:prstGeom>
          <a:noFill/>
        </p:spPr>
        <p:txBody>
          <a:bodyPr wrap="square" rtlCol="0">
            <a:spAutoFit/>
          </a:bodyPr>
          <a:lstStyle/>
          <a:p>
            <a:pPr>
              <a:spcAft>
                <a:spcPts val="600"/>
              </a:spcAft>
              <a:buFont typeface="Arial" pitchFamily="34" charset="0"/>
              <a:buChar char="•"/>
            </a:pPr>
            <a:r>
              <a:rPr lang="en-US" sz="1400" dirty="0" err="1" smtClean="0"/>
              <a:t>Szatkowski</a:t>
            </a:r>
            <a:r>
              <a:rPr lang="en-US" sz="1400" dirty="0" smtClean="0"/>
              <a:t>, Gerard, Holguin, Mike, </a:t>
            </a:r>
            <a:r>
              <a:rPr lang="en-US" sz="1400" dirty="0" err="1" smtClean="0"/>
              <a:t>Kutter</a:t>
            </a:r>
            <a:r>
              <a:rPr lang="en-US" sz="1400" dirty="0" smtClean="0"/>
              <a:t>, Bernard, et. al. (2006). Centaur Extensibility For Long Duration. </a:t>
            </a:r>
            <a:r>
              <a:rPr lang="en-US" sz="1400" i="1" dirty="0" smtClean="0"/>
              <a:t>AIAA Space 2006</a:t>
            </a:r>
            <a:r>
              <a:rPr lang="en-US" sz="1400" dirty="0" smtClean="0"/>
              <a:t>. 19 - 21 September 2006, San Jose, California. AIAA 2006-7270</a:t>
            </a:r>
          </a:p>
          <a:p>
            <a:pPr>
              <a:spcAft>
                <a:spcPts val="600"/>
              </a:spcAft>
              <a:buFont typeface="Arial" pitchFamily="34" charset="0"/>
              <a:buChar char="•"/>
            </a:pPr>
            <a:r>
              <a:rPr lang="en-US" sz="1400" dirty="0" err="1" smtClean="0"/>
              <a:t>Thunnissen</a:t>
            </a:r>
            <a:r>
              <a:rPr lang="en-US" sz="1400" dirty="0" smtClean="0"/>
              <a:t>, Daniel P., Guernsey, Carl S., Baker, Raymond S., Miyake, Robert N. (2004). Advanced space storable propellants for outer planet exploration. </a:t>
            </a:r>
            <a:r>
              <a:rPr lang="en-US" sz="1400" i="1" dirty="0" smtClean="0"/>
              <a:t>40th AIAA/ASME/SAE/ASEE Joint Propulsion Conference and Exhibit</a:t>
            </a:r>
            <a:r>
              <a:rPr lang="en-US" sz="1400" dirty="0" smtClean="0"/>
              <a:t>, Ft. Lauderdale, FL, July 11-14, 2004. </a:t>
            </a:r>
          </a:p>
          <a:p>
            <a:pPr>
              <a:spcAft>
                <a:spcPts val="600"/>
              </a:spcAft>
              <a:buFont typeface="Arial" pitchFamily="34" charset="0"/>
              <a:buChar char="•"/>
            </a:pPr>
            <a:r>
              <a:rPr lang="en-US" sz="1400" dirty="0" smtClean="0"/>
              <a:t>United Launch Alliance (2007). Delta IV Payload Planners Guide. 06H0233. September 2007.</a:t>
            </a:r>
          </a:p>
          <a:p>
            <a:pPr>
              <a:spcAft>
                <a:spcPts val="600"/>
              </a:spcAft>
              <a:buFont typeface="Arial" pitchFamily="34" charset="0"/>
              <a:buChar char="•"/>
            </a:pPr>
            <a:r>
              <a:rPr lang="en-US" sz="1400" dirty="0" smtClean="0"/>
              <a:t>Wilson, J. W., Shinn, J.L., </a:t>
            </a:r>
            <a:r>
              <a:rPr lang="en-US" sz="1400" dirty="0" err="1" smtClean="0"/>
              <a:t>Tripathi</a:t>
            </a:r>
            <a:r>
              <a:rPr lang="en-US" sz="1400" dirty="0" smtClean="0"/>
              <a:t>, R.C., et. al. (2001). ISSUES IN DEEP SPACE RADIATION PROTECTION. </a:t>
            </a:r>
            <a:r>
              <a:rPr lang="en-US" sz="1400" i="1" dirty="0" err="1" smtClean="0"/>
              <a:t>Acta</a:t>
            </a:r>
            <a:r>
              <a:rPr lang="en-US" sz="1400" i="1" dirty="0" smtClean="0"/>
              <a:t> </a:t>
            </a:r>
            <a:r>
              <a:rPr lang="en-US" sz="1400" i="1" dirty="0" err="1" smtClean="0"/>
              <a:t>Astronautica</a:t>
            </a:r>
            <a:r>
              <a:rPr lang="en-US" sz="1400" dirty="0" smtClean="0"/>
              <a:t> Vol. 49, No. 3-10, pp. 289-312, 2001.</a:t>
            </a:r>
            <a:endParaRPr lang="en-US" sz="14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3548</TotalTime>
  <Words>6433</Words>
  <Application>Microsoft Office PowerPoint</Application>
  <PresentationFormat>On-screen Show (4:3)</PresentationFormat>
  <Paragraphs>1296</Paragraphs>
  <Slides>95</Slides>
  <Notes>37</Notes>
  <HiddenSlides>0</HiddenSlides>
  <MMClips>0</MMClips>
  <ScaleCrop>false</ScaleCrop>
  <HeadingPairs>
    <vt:vector size="4" baseType="variant">
      <vt:variant>
        <vt:lpstr>Theme</vt:lpstr>
      </vt:variant>
      <vt:variant>
        <vt:i4>2</vt:i4>
      </vt:variant>
      <vt:variant>
        <vt:lpstr>Slide Titles</vt:lpstr>
      </vt:variant>
      <vt:variant>
        <vt:i4>95</vt:i4>
      </vt:variant>
    </vt:vector>
  </HeadingPairs>
  <TitlesOfParts>
    <vt:vector size="97" baseType="lpstr">
      <vt:lpstr>Office Theme</vt:lpstr>
      <vt:lpstr>Custom Design</vt:lpstr>
      <vt:lpstr>CAVS: Common Adaptable Vehicle System</vt:lpstr>
      <vt:lpstr>Philosophy</vt:lpstr>
      <vt:lpstr>Launch Vehicles</vt:lpstr>
      <vt:lpstr>Delta IV Heavy</vt:lpstr>
      <vt:lpstr>Delta IV Heavy Human-Rating</vt:lpstr>
      <vt:lpstr>Payload Fairing Options</vt:lpstr>
      <vt:lpstr>Launch to low earth orbit (LEO)</vt:lpstr>
      <vt:lpstr>Direct launch to lunar transfer orbit</vt:lpstr>
      <vt:lpstr>Delta IV Options</vt:lpstr>
      <vt:lpstr>Payload Envelope</vt:lpstr>
      <vt:lpstr>Spacecraft</vt:lpstr>
      <vt:lpstr>Crew Module </vt:lpstr>
      <vt:lpstr>Crew Module</vt:lpstr>
      <vt:lpstr>Reference Crew Module</vt:lpstr>
      <vt:lpstr>Hub Module</vt:lpstr>
      <vt:lpstr>Hub Module</vt:lpstr>
      <vt:lpstr>Hub Module</vt:lpstr>
      <vt:lpstr>Hub Module</vt:lpstr>
      <vt:lpstr>Hub Module</vt:lpstr>
      <vt:lpstr>Mass Estimating</vt:lpstr>
      <vt:lpstr>Propulsion and Propellant Module (PnP Module)</vt:lpstr>
      <vt:lpstr>Spacecraft Propulsion Sources</vt:lpstr>
      <vt:lpstr>Hypergolic Propellants</vt:lpstr>
      <vt:lpstr>Efficiency</vt:lpstr>
      <vt:lpstr>Hub Module / Propulsion – Propellant Module Engine</vt:lpstr>
      <vt:lpstr>PnP Module to LEO</vt:lpstr>
      <vt:lpstr>PnP Module</vt:lpstr>
      <vt:lpstr>PnP Module</vt:lpstr>
      <vt:lpstr>Lander Module</vt:lpstr>
      <vt:lpstr>Potential Missions</vt:lpstr>
      <vt:lpstr>Orbital Mechanics</vt:lpstr>
      <vt:lpstr>LEO Mission Profile</vt:lpstr>
      <vt:lpstr>LEO Mission Profile</vt:lpstr>
      <vt:lpstr>Ground to ISS/LEO</vt:lpstr>
      <vt:lpstr>Earth-Moon Libration Point Mission</vt:lpstr>
      <vt:lpstr>E-M Libration Point Mission</vt:lpstr>
      <vt:lpstr>LEO to Near Earth Object</vt:lpstr>
      <vt:lpstr>LEO to NEO</vt:lpstr>
      <vt:lpstr>NEO Mission</vt:lpstr>
      <vt:lpstr>Other Possible NEO Targets</vt:lpstr>
      <vt:lpstr>Lunar Exploration</vt:lpstr>
      <vt:lpstr>Low Lunar Orbit</vt:lpstr>
      <vt:lpstr>LTO to LLO</vt:lpstr>
      <vt:lpstr>LLO Mission</vt:lpstr>
      <vt:lpstr>LLO to Earth re-entry</vt:lpstr>
      <vt:lpstr>Lunar Landing</vt:lpstr>
      <vt:lpstr>Lunar Mission</vt:lpstr>
      <vt:lpstr>Lunar Surface Mission</vt:lpstr>
      <vt:lpstr>LEO to GEO</vt:lpstr>
      <vt:lpstr>LEO to Earth-Sun Libration Points</vt:lpstr>
      <vt:lpstr>LEO to Low Mars Orbit</vt:lpstr>
      <vt:lpstr>LEO to Deimos</vt:lpstr>
      <vt:lpstr>Mars / Deimos Mission</vt:lpstr>
      <vt:lpstr>Mars Mission Challenges</vt:lpstr>
      <vt:lpstr>Mars Mission Considerations</vt:lpstr>
      <vt:lpstr>Mission Breakout</vt:lpstr>
      <vt:lpstr>Spares</vt:lpstr>
      <vt:lpstr>Spares</vt:lpstr>
      <vt:lpstr>Resiliency</vt:lpstr>
      <vt:lpstr>Resiliency</vt:lpstr>
      <vt:lpstr>Module/Flight Breakout</vt:lpstr>
      <vt:lpstr>Item Costs</vt:lpstr>
      <vt:lpstr>High Level Integrated Master Schedule</vt:lpstr>
      <vt:lpstr>Cost Breakout</vt:lpstr>
      <vt:lpstr>Cost Summary</vt:lpstr>
      <vt:lpstr>Space Enviroment</vt:lpstr>
      <vt:lpstr>Micrometeoroid Damage</vt:lpstr>
      <vt:lpstr>Radiation Environment</vt:lpstr>
      <vt:lpstr>Radiation Shielding</vt:lpstr>
      <vt:lpstr>Radiation Shielding</vt:lpstr>
      <vt:lpstr>Space Life Support Systems</vt:lpstr>
      <vt:lpstr>CO2 Scrubbing</vt:lpstr>
      <vt:lpstr>CO2 Scrubbing</vt:lpstr>
      <vt:lpstr>CO2 Scrubbing</vt:lpstr>
      <vt:lpstr>Oxygen/Nitrogen Needs</vt:lpstr>
      <vt:lpstr>Water Needs</vt:lpstr>
      <vt:lpstr>Food Needs</vt:lpstr>
      <vt:lpstr>Overall Consumables </vt:lpstr>
      <vt:lpstr>Overall Consumables</vt:lpstr>
      <vt:lpstr>Power Generation</vt:lpstr>
      <vt:lpstr>Power Generation</vt:lpstr>
      <vt:lpstr>Power Storage</vt:lpstr>
      <vt:lpstr>Power Storage</vt:lpstr>
      <vt:lpstr>Thermal Management</vt:lpstr>
      <vt:lpstr>Thermal Management</vt:lpstr>
      <vt:lpstr>Habitable Volume</vt:lpstr>
      <vt:lpstr>Habitable Volume</vt:lpstr>
      <vt:lpstr>Habitable Volume</vt:lpstr>
      <vt:lpstr>Habitable Volume</vt:lpstr>
      <vt:lpstr>Avionics, Comms, and GNC</vt:lpstr>
      <vt:lpstr>System Capability</vt:lpstr>
      <vt:lpstr>Questions?</vt:lpstr>
      <vt:lpstr>References</vt:lpstr>
      <vt:lpstr>References</vt:lpstr>
      <vt:lpstr>References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David</dc:creator>
  <cp:lastModifiedBy>David</cp:lastModifiedBy>
  <cp:revision>334</cp:revision>
  <dcterms:created xsi:type="dcterms:W3CDTF">2010-11-30T23:42:14Z</dcterms:created>
  <dcterms:modified xsi:type="dcterms:W3CDTF">2010-12-07T06:40:17Z</dcterms:modified>
</cp:coreProperties>
</file>