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2" r:id="rId2"/>
  </p:sldMasterIdLst>
  <p:notesMasterIdLst>
    <p:notesMasterId r:id="rId54"/>
  </p:notesMasterIdLst>
  <p:sldIdLst>
    <p:sldId id="256" r:id="rId3"/>
    <p:sldId id="332" r:id="rId4"/>
    <p:sldId id="310" r:id="rId5"/>
    <p:sldId id="311" r:id="rId6"/>
    <p:sldId id="312" r:id="rId7"/>
    <p:sldId id="344" r:id="rId8"/>
    <p:sldId id="319" r:id="rId9"/>
    <p:sldId id="339" r:id="rId10"/>
    <p:sldId id="365" r:id="rId11"/>
    <p:sldId id="402" r:id="rId12"/>
    <p:sldId id="347" r:id="rId13"/>
    <p:sldId id="374" r:id="rId14"/>
    <p:sldId id="343" r:id="rId15"/>
    <p:sldId id="392" r:id="rId16"/>
    <p:sldId id="350" r:id="rId17"/>
    <p:sldId id="360" r:id="rId18"/>
    <p:sldId id="362" r:id="rId19"/>
    <p:sldId id="352" r:id="rId20"/>
    <p:sldId id="386" r:id="rId21"/>
    <p:sldId id="354" r:id="rId22"/>
    <p:sldId id="364" r:id="rId23"/>
    <p:sldId id="409" r:id="rId24"/>
    <p:sldId id="356" r:id="rId25"/>
    <p:sldId id="383" r:id="rId26"/>
    <p:sldId id="384" r:id="rId27"/>
    <p:sldId id="385" r:id="rId28"/>
    <p:sldId id="351" r:id="rId29"/>
    <p:sldId id="371" r:id="rId30"/>
    <p:sldId id="359" r:id="rId31"/>
    <p:sldId id="403" r:id="rId32"/>
    <p:sldId id="262" r:id="rId33"/>
    <p:sldId id="393" r:id="rId34"/>
    <p:sldId id="410" r:id="rId35"/>
    <p:sldId id="406" r:id="rId36"/>
    <p:sldId id="407" r:id="rId37"/>
    <p:sldId id="401" r:id="rId38"/>
    <p:sldId id="267" r:id="rId39"/>
    <p:sldId id="307" r:id="rId40"/>
    <p:sldId id="309" r:id="rId41"/>
    <p:sldId id="289" r:id="rId42"/>
    <p:sldId id="301" r:id="rId43"/>
    <p:sldId id="302" r:id="rId44"/>
    <p:sldId id="395" r:id="rId45"/>
    <p:sldId id="268" r:id="rId46"/>
    <p:sldId id="294" r:id="rId47"/>
    <p:sldId id="270" r:id="rId48"/>
    <p:sldId id="382" r:id="rId49"/>
    <p:sldId id="378" r:id="rId50"/>
    <p:sldId id="379" r:id="rId51"/>
    <p:sldId id="380" r:id="rId52"/>
    <p:sldId id="381" r:id="rId5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3" autoAdjust="0"/>
    <p:restoredTop sz="85190" autoAdjust="0"/>
  </p:normalViewPr>
  <p:slideViewPr>
    <p:cSldViewPr>
      <p:cViewPr>
        <p:scale>
          <a:sx n="100" d="100"/>
          <a:sy n="100" d="100"/>
        </p:scale>
        <p:origin x="-1860" y="-78"/>
      </p:cViewPr>
      <p:guideLst>
        <p:guide orient="horz" pos="2160"/>
        <p:guide pos="2880"/>
      </p:guideLst>
    </p:cSldViewPr>
  </p:slideViewPr>
  <p:outlineViewPr>
    <p:cViewPr>
      <p:scale>
        <a:sx n="33" d="100"/>
        <a:sy n="33" d="100"/>
      </p:scale>
      <p:origin x="0" y="3198"/>
    </p:cViewPr>
  </p:outlineViewPr>
  <p:notesTextViewPr>
    <p:cViewPr>
      <p:scale>
        <a:sx n="100" d="100"/>
        <a:sy n="100" d="100"/>
      </p:scale>
      <p:origin x="0" y="0"/>
    </p:cViewPr>
  </p:notesTextViewPr>
  <p:sorterViewPr>
    <p:cViewPr>
      <p:scale>
        <a:sx n="66" d="100"/>
        <a:sy n="66" d="100"/>
      </p:scale>
      <p:origin x="0" y="594"/>
    </p:cViewPr>
  </p:sorterViewPr>
  <p:notesViewPr>
    <p:cSldViewPr>
      <p:cViewPr varScale="1">
        <p:scale>
          <a:sx n="86" d="100"/>
          <a:sy n="86" d="100"/>
        </p:scale>
        <p:origin x="-1974"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avid\Documents\UMD\ENAE788D-AdvSpace\Project\CostEstimate_r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 of Flights Between Failure vs Surge Rate for Resilient System</a:t>
            </a:r>
          </a:p>
        </c:rich>
      </c:tx>
      <c:layout/>
    </c:title>
    <c:plotArea>
      <c:layout/>
      <c:scatterChart>
        <c:scatterStyle val="lineMarker"/>
        <c:ser>
          <c:idx val="0"/>
          <c:order val="0"/>
          <c:spPr>
            <a:ln w="28575">
              <a:noFill/>
            </a:ln>
          </c:spPr>
          <c:xVal>
            <c:numRef>
              <c:f>Resiliency!$G$11:$G$17</c:f>
              <c:numCache>
                <c:formatCode>General</c:formatCode>
                <c:ptCount val="7"/>
                <c:pt idx="0">
                  <c:v>30</c:v>
                </c:pt>
                <c:pt idx="1">
                  <c:v>35</c:v>
                </c:pt>
                <c:pt idx="2">
                  <c:v>40</c:v>
                </c:pt>
                <c:pt idx="3">
                  <c:v>45</c:v>
                </c:pt>
                <c:pt idx="4">
                  <c:v>50</c:v>
                </c:pt>
                <c:pt idx="5">
                  <c:v>55</c:v>
                </c:pt>
                <c:pt idx="6">
                  <c:v>60</c:v>
                </c:pt>
              </c:numCache>
            </c:numRef>
          </c:xVal>
          <c:yVal>
            <c:numRef>
              <c:f>Resiliency!$H$11:$H$17</c:f>
              <c:numCache>
                <c:formatCode>General</c:formatCode>
                <c:ptCount val="7"/>
                <c:pt idx="0">
                  <c:v>5.74</c:v>
                </c:pt>
                <c:pt idx="1">
                  <c:v>3.4139999999999997</c:v>
                </c:pt>
                <c:pt idx="2">
                  <c:v>2.62</c:v>
                </c:pt>
                <c:pt idx="3">
                  <c:v>2.2200000000000002</c:v>
                </c:pt>
                <c:pt idx="4">
                  <c:v>1.9800000000000002</c:v>
                </c:pt>
                <c:pt idx="5">
                  <c:v>1.82</c:v>
                </c:pt>
                <c:pt idx="6">
                  <c:v>1.7</c:v>
                </c:pt>
              </c:numCache>
            </c:numRef>
          </c:yVal>
        </c:ser>
        <c:axId val="185516416"/>
        <c:axId val="185518336"/>
      </c:scatterChart>
      <c:valAx>
        <c:axId val="185516416"/>
        <c:scaling>
          <c:orientation val="minMax"/>
          <c:max val="65"/>
          <c:min val="25"/>
        </c:scaling>
        <c:axPos val="b"/>
        <c:title>
          <c:tx>
            <c:rich>
              <a:bodyPr/>
              <a:lstStyle/>
              <a:p>
                <a:pPr>
                  <a:defRPr/>
                </a:pPr>
                <a:r>
                  <a:rPr lang="en-US" sz="1600" dirty="0"/>
                  <a:t>Expected Number of Flights</a:t>
                </a:r>
                <a:r>
                  <a:rPr lang="en-US" sz="1600" baseline="0" dirty="0"/>
                  <a:t> between Failures </a:t>
                </a:r>
                <a:endParaRPr lang="en-US" sz="1600" dirty="0"/>
              </a:p>
            </c:rich>
          </c:tx>
          <c:layout/>
        </c:title>
        <c:numFmt formatCode="General" sourceLinked="1"/>
        <c:tickLblPos val="nextTo"/>
        <c:crossAx val="185518336"/>
        <c:crosses val="autoZero"/>
        <c:crossBetween val="midCat"/>
      </c:valAx>
      <c:valAx>
        <c:axId val="185518336"/>
        <c:scaling>
          <c:orientation val="minMax"/>
        </c:scaling>
        <c:axPos val="l"/>
        <c:majorGridlines/>
        <c:title>
          <c:tx>
            <c:rich>
              <a:bodyPr rot="-5400000" vert="horz"/>
              <a:lstStyle/>
              <a:p>
                <a:pPr>
                  <a:defRPr/>
                </a:pPr>
                <a:r>
                  <a:rPr lang="en-US" sz="1600" dirty="0"/>
                  <a:t>Surge Rate</a:t>
                </a:r>
              </a:p>
            </c:rich>
          </c:tx>
          <c:layout/>
        </c:title>
        <c:numFmt formatCode="General" sourceLinked="1"/>
        <c:tickLblPos val="nextTo"/>
        <c:crossAx val="185516416"/>
        <c:crosses val="autoZero"/>
        <c:crossBetween val="midCat"/>
      </c:valAx>
    </c:plotArea>
    <c:plotVisOnly val="1"/>
  </c:chart>
  <c:spPr>
    <a:solidFill>
      <a:schemeClr val="bg1"/>
    </a:solidFill>
  </c:sp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12EE61B-B69C-492A-BF00-FAA711EA64CB}" type="datetimeFigureOut">
              <a:rPr lang="en-US"/>
              <a:pPr>
                <a:defRPr/>
              </a:pPr>
              <a:t>12/7/2010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3DDC20E-5058-4817-9341-86F68AF6BE7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we had established</a:t>
            </a:r>
            <a:r>
              <a:rPr lang="en-US" baseline="0" dirty="0" smtClean="0"/>
              <a:t> our core functionality of NEO exploration, we wanted to examine a strenuous “adaptive” case for our architecture to be able to handle. We chose manned lunar exploration, including lunar landings as that case.</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Low NRG transfers to EML1, EML2, ESL2, etc.</a:t>
            </a:r>
          </a:p>
          <a:p>
            <a:pPr>
              <a:spcBef>
                <a:spcPct val="0"/>
              </a:spcBef>
            </a:pPr>
            <a:endParaRPr lang="en-US" dirty="0" smtClean="0"/>
          </a:p>
          <a:p>
            <a:pPr>
              <a:spcBef>
                <a:spcPct val="0"/>
              </a:spcBef>
            </a:pPr>
            <a:r>
              <a:rPr lang="en-US" dirty="0" smtClean="0"/>
              <a:t>-Need to analyze!</a:t>
            </a:r>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5459B5-A9D8-4339-8E74-8927787F69F4}" type="slidenum">
              <a:rPr lang="en-US"/>
              <a:pPr fontAlgn="base">
                <a:spcBef>
                  <a:spcPct val="0"/>
                </a:spcBef>
                <a:spcAft>
                  <a:spcPct val="0"/>
                </a:spcAft>
              </a:pPr>
              <a:t>18</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~10 sec</a:t>
            </a:r>
            <a:r>
              <a:rPr lang="en-US" baseline="0" dirty="0" smtClean="0"/>
              <a:t> </a:t>
            </a:r>
            <a:r>
              <a:rPr lang="en-US" baseline="0" dirty="0" err="1" smtClean="0"/>
              <a:t>comms</a:t>
            </a:r>
            <a:r>
              <a:rPr lang="en-US" baseline="0" dirty="0" smtClean="0"/>
              <a:t> delay IIRC</a:t>
            </a:r>
          </a:p>
          <a:p>
            <a:endParaRPr lang="en-US" baseline="0" dirty="0" smtClean="0"/>
          </a:p>
          <a:p>
            <a:r>
              <a:rPr lang="en-US" baseline="0" dirty="0" smtClean="0"/>
              <a:t>Core functional mission</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 – launch  crew module + propellant modules for trip to LLO</a:t>
            </a:r>
          </a:p>
          <a:p>
            <a:r>
              <a:rPr lang="en-US" dirty="0" smtClean="0"/>
              <a:t>2</a:t>
            </a:r>
            <a:r>
              <a:rPr lang="en-US" baseline="0" dirty="0" smtClean="0"/>
              <a:t> – Launch </a:t>
            </a:r>
            <a:r>
              <a:rPr lang="en-US" baseline="0" dirty="0" err="1" smtClean="0"/>
              <a:t>lander</a:t>
            </a:r>
            <a:r>
              <a:rPr lang="en-US" baseline="0" dirty="0" smtClean="0"/>
              <a:t> and propellant modules directly to TLI, brake them into LLO</a:t>
            </a:r>
          </a:p>
          <a:p>
            <a:r>
              <a:rPr lang="en-US" baseline="0" dirty="0" smtClean="0"/>
              <a:t>3 – Rendezvous crew module w/ </a:t>
            </a:r>
            <a:r>
              <a:rPr lang="en-US" baseline="0" dirty="0" err="1" smtClean="0"/>
              <a:t>lander</a:t>
            </a:r>
            <a:r>
              <a:rPr lang="en-US" baseline="0" dirty="0" smtClean="0"/>
              <a:t> module, transfer crew</a:t>
            </a:r>
          </a:p>
          <a:p>
            <a:r>
              <a:rPr lang="en-US" baseline="0" dirty="0" smtClean="0"/>
              <a:t>4 – Land on moon</a:t>
            </a:r>
          </a:p>
          <a:p>
            <a:r>
              <a:rPr lang="en-US" baseline="0" dirty="0" smtClean="0"/>
              <a:t>5 – Use ascent stage to rendezvous with crew module</a:t>
            </a:r>
          </a:p>
          <a:p>
            <a:r>
              <a:rPr lang="en-US" baseline="0" dirty="0" smtClean="0"/>
              <a:t>6 – Eject empty ascent stage, TEI to for direct entry </a:t>
            </a:r>
          </a:p>
          <a:p>
            <a:r>
              <a:rPr lang="en-US" baseline="0" dirty="0" smtClean="0"/>
              <a:t>7 – Eject last propellant module, Earth entry</a:t>
            </a:r>
          </a:p>
          <a:p>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Should this be analyzed?</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Couldn’t find / calculate delta-V</a:t>
            </a:r>
            <a:r>
              <a:rPr lang="en-US" baseline="0" dirty="0" smtClean="0"/>
              <a:t> numbers</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Mention</a:t>
            </a:r>
            <a:r>
              <a:rPr lang="en-US" baseline="0" dirty="0" smtClean="0"/>
              <a:t> that this is only an potential example of a mar’s mission </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Didn’t look at regenerative systems at outside the scope </a:t>
            </a:r>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454FC8-BA78-4905-89C8-840DA21B94D0}" type="slidenum">
              <a:rPr lang="en-US"/>
              <a:pPr fontAlgn="base">
                <a:spcBef>
                  <a:spcPct val="0"/>
                </a:spcBef>
                <a:spcAft>
                  <a:spcPct val="0"/>
                </a:spcAft>
              </a:pPr>
              <a:t>39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days for margin on short duration / Earth Vicinity operations as Earth return is short and missions could be reasonably extended. Used percentages on long duration missions because mission durations are </a:t>
            </a:r>
            <a:r>
              <a:rPr lang="en-US" dirty="0" err="1" smtClean="0"/>
              <a:t>necessarely</a:t>
            </a:r>
            <a:r>
              <a:rPr lang="en-US" dirty="0" smtClean="0"/>
              <a:t> dependent on orbital mechanics. Margin accounts for days of strenuous activity, not extended margin. </a:t>
            </a:r>
          </a:p>
          <a:p>
            <a:pPr>
              <a:spcBef>
                <a:spcPct val="0"/>
              </a:spcBef>
            </a:pPr>
            <a:endParaRPr 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Food, water, clothing, medical supplies, etc. </a:t>
            </a:r>
          </a:p>
          <a:p>
            <a:pPr>
              <a:spcBef>
                <a:spcPct val="0"/>
              </a:spcBef>
            </a:pPr>
            <a:endParaRPr lang="en-US" dirty="0" smtClean="0"/>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55AD25-F339-4677-B77A-C6C0DCBE8FAC}" type="slidenum">
              <a:rPr lang="en-US"/>
              <a:pPr fontAlgn="base">
                <a:spcBef>
                  <a:spcPct val="0"/>
                </a:spcBef>
                <a:spcAft>
                  <a:spcPct val="0"/>
                </a:spcAft>
              </a:pPr>
              <a:t>40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Similar to Orion, newer </a:t>
            </a:r>
            <a:r>
              <a:rPr lang="en-US" dirty="0" err="1" smtClean="0"/>
              <a:t>ultraflex</a:t>
            </a:r>
            <a:r>
              <a:rPr lang="en-US" dirty="0" smtClean="0"/>
              <a:t> cells are higher efficiency, 27% claimed, used to reduced diameter/mass</a:t>
            </a:r>
          </a:p>
          <a:p>
            <a:pPr>
              <a:spcBef>
                <a:spcPct val="0"/>
              </a:spcBef>
            </a:pPr>
            <a:endParaRPr lang="en-US" dirty="0" smtClean="0"/>
          </a:p>
          <a:p>
            <a:pPr>
              <a:spcBef>
                <a:spcPct val="0"/>
              </a:spcBef>
            </a:pPr>
            <a:r>
              <a:rPr lang="en-US" dirty="0" smtClean="0"/>
              <a:t>Used historical and </a:t>
            </a:r>
            <a:r>
              <a:rPr lang="en-US" dirty="0" err="1" smtClean="0"/>
              <a:t>contemperary</a:t>
            </a:r>
            <a:r>
              <a:rPr lang="en-US" baseline="0" dirty="0" smtClean="0"/>
              <a:t> comparisons for this</a:t>
            </a:r>
            <a:endParaRPr lang="en-US" dirty="0" smtClean="0"/>
          </a:p>
        </p:txBody>
      </p:sp>
      <p:sp>
        <p:nvSpPr>
          <p:cNvPr id="107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32F1B9-2B56-489E-B899-6A8FE85B411E}" type="slidenum">
              <a:rPr lang="en-US"/>
              <a:pPr fontAlgn="base">
                <a:spcBef>
                  <a:spcPct val="0"/>
                </a:spcBef>
                <a:spcAft>
                  <a:spcPct val="0"/>
                </a:spcAft>
              </a:pPr>
              <a:t>41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Discount Li-Ion batteries for safety concerns</a:t>
            </a:r>
          </a:p>
        </p:txBody>
      </p:sp>
      <p:sp>
        <p:nvSpPr>
          <p:cNvPr id="1085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3299A1-A83B-490B-8578-914A9C9DE0FF}" type="slidenum">
              <a:rPr lang="en-US"/>
              <a:pPr fontAlgn="base">
                <a:spcBef>
                  <a:spcPct val="0"/>
                </a:spcBef>
                <a:spcAft>
                  <a:spcPct val="0"/>
                </a:spcAft>
              </a:pPr>
              <a:t>42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ECS – Environmental Control System</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43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Undersea Habitat method – by experience (as opposed to by task)</a:t>
            </a:r>
          </a:p>
        </p:txBody>
      </p:sp>
      <p:sp>
        <p:nvSpPr>
          <p:cNvPr id="1095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25E835-57AB-408B-BFF6-5F48B90BE64E}" type="slidenum">
              <a:rPr lang="en-US"/>
              <a:pPr fontAlgn="base">
                <a:spcBef>
                  <a:spcPct val="0"/>
                </a:spcBef>
                <a:spcAft>
                  <a:spcPct val="0"/>
                </a:spcAft>
              </a:pPr>
              <a:t>44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Both Bigelow Module use standard docking adaptors – potential for COTS additions for longer duration flights</a:t>
            </a:r>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559D6F-24B1-4463-8E8C-3D9BD041D05A}" type="slidenum">
              <a:rPr lang="en-US"/>
              <a:pPr fontAlgn="base">
                <a:spcBef>
                  <a:spcPct val="0"/>
                </a:spcBef>
                <a:spcAft>
                  <a:spcPct val="0"/>
                </a:spcAft>
              </a:pPr>
              <a:t>45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our Hub module as mini-space</a:t>
            </a:r>
            <a:r>
              <a:rPr lang="en-US" baseline="0" dirty="0" smtClean="0"/>
              <a:t> station for construction project – “Construction trailer” analogy</a:t>
            </a:r>
          </a:p>
          <a:p>
            <a:endParaRPr lang="en-US" baseline="0" dirty="0" smtClean="0"/>
          </a:p>
          <a:p>
            <a:r>
              <a:rPr lang="en-US" baseline="0" dirty="0" smtClean="0"/>
              <a:t>-- Our goal for the project was to developed a flexible exploration architecture – A cost efficient, development-light, system that would allow us to follow a “flexible path” in both destination and capability. We have shown that our system, while sized for an NEO mission, can be adapted to meet a wide range of missions including Lunar exploration.</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47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Obviously,</a:t>
            </a:r>
            <a:r>
              <a:rPr lang="en-US" baseline="0" dirty="0" smtClean="0"/>
              <a:t> crew modules of different masses will result in different Delta-V capabilities for total system</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propellant tanks are arranged around the rocket </a:t>
            </a:r>
          </a:p>
          <a:p>
            <a:pPr>
              <a:spcBef>
                <a:spcPct val="0"/>
              </a:spcBef>
            </a:pPr>
            <a:r>
              <a:rPr lang="en-US" dirty="0" smtClean="0"/>
              <a:t>*Key fact – sized as return</a:t>
            </a:r>
            <a:r>
              <a:rPr lang="en-US" baseline="0" dirty="0" smtClean="0"/>
              <a:t> stage from NEO mission, not sized as max capability for DIVH</a:t>
            </a:r>
          </a:p>
          <a:p>
            <a:pPr>
              <a:spcBef>
                <a:spcPct val="0"/>
              </a:spcBef>
            </a:pPr>
            <a:endParaRPr lang="en-US" baseline="0" dirty="0" smtClean="0"/>
          </a:p>
          <a:p>
            <a:pPr>
              <a:buFont typeface="Arial" pitchFamily="34" charset="0"/>
              <a:buChar char="•"/>
            </a:pPr>
            <a:r>
              <a:rPr lang="en-US" sz="2400" dirty="0" smtClean="0">
                <a:latin typeface="+mn-lt"/>
              </a:rPr>
              <a:t>Core Module needed for long duration and/or servicing (EVA – required) missions</a:t>
            </a:r>
          </a:p>
          <a:p>
            <a:pPr>
              <a:buFont typeface="Arial" pitchFamily="34" charset="0"/>
              <a:buChar char="•"/>
            </a:pPr>
            <a:r>
              <a:rPr lang="en-US" sz="2400" dirty="0" smtClean="0">
                <a:latin typeface="+mn-lt"/>
              </a:rPr>
              <a:t>Additional habitable volume (crew quarters, galley, exercise, etc.)</a:t>
            </a:r>
          </a:p>
          <a:p>
            <a:pPr>
              <a:buFont typeface="Arial" pitchFamily="34" charset="0"/>
              <a:buChar char="•"/>
            </a:pPr>
            <a:r>
              <a:rPr lang="en-US" sz="2400" dirty="0" smtClean="0">
                <a:latin typeface="+mn-lt"/>
              </a:rPr>
              <a:t>Propulsion capability</a:t>
            </a:r>
          </a:p>
          <a:p>
            <a:pPr>
              <a:buFont typeface="Arial" pitchFamily="34" charset="0"/>
              <a:buChar char="•"/>
            </a:pPr>
            <a:r>
              <a:rPr lang="en-US" sz="2400" dirty="0" smtClean="0">
                <a:latin typeface="+mn-lt"/>
              </a:rPr>
              <a:t>Multiple (3) docking ports to accommodate additional modules </a:t>
            </a:r>
          </a:p>
          <a:p>
            <a:pPr lvl="1">
              <a:buFont typeface="Arial" pitchFamily="34" charset="0"/>
              <a:buChar char="•"/>
            </a:pPr>
            <a:r>
              <a:rPr lang="en-US" sz="2400" dirty="0" smtClean="0">
                <a:latin typeface="+mn-lt"/>
              </a:rPr>
              <a:t>More capsules</a:t>
            </a:r>
          </a:p>
          <a:p>
            <a:pPr lvl="1">
              <a:buFont typeface="Arial" pitchFamily="34" charset="0"/>
              <a:buChar char="•"/>
            </a:pPr>
            <a:r>
              <a:rPr lang="en-US" sz="2400" dirty="0" smtClean="0">
                <a:latin typeface="+mn-lt"/>
              </a:rPr>
              <a:t>Large inflatable's (for extremely long duration missions)</a:t>
            </a:r>
          </a:p>
          <a:p>
            <a:pPr>
              <a:buFont typeface="Arial" pitchFamily="34" charset="0"/>
              <a:buChar char="•"/>
            </a:pPr>
            <a:r>
              <a:rPr lang="en-US" sz="2400" dirty="0" smtClean="0">
                <a:latin typeface="+mn-lt"/>
              </a:rPr>
              <a:t>Airlock for EVAs (“landing” on NEOs, servicing, orbital assembly missions)</a:t>
            </a:r>
          </a:p>
          <a:p>
            <a:pPr>
              <a:spcBef>
                <a:spcPct val="0"/>
              </a:spcBef>
            </a:pPr>
            <a:endParaRPr lang="en-US" dirty="0" smtClean="0"/>
          </a:p>
        </p:txBody>
      </p:sp>
      <p:sp>
        <p:nvSpPr>
          <p:cNvPr id="1116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1D7BF8-D396-46D2-9918-D60FCFA5769C}" type="slidenum">
              <a:rPr lang="en-US"/>
              <a:pPr fontAlgn="base">
                <a:spcBef>
                  <a:spcPct val="0"/>
                </a:spcBef>
                <a:spcAft>
                  <a:spcPct val="0"/>
                </a:spcAft>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Interior Diagrams</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MMH is more stable and gives the best performance when freezing point is an issue, such as spacecraft propulsion applications. </a:t>
            </a:r>
          </a:p>
          <a:p>
            <a:pPr>
              <a:spcBef>
                <a:spcPct val="0"/>
              </a:spcBef>
            </a:pPr>
            <a:endParaRPr lang="en-US" smtClean="0"/>
          </a:p>
          <a:p>
            <a:pPr>
              <a:spcBef>
                <a:spcPct val="0"/>
              </a:spcBef>
            </a:pPr>
            <a:r>
              <a:rPr lang="en-US" smtClean="0"/>
              <a:t>UDMH has the lowest freezing point and has enough thermal stability to be used in large regeneratively cooled engines. Consequently, UDMH is often used in launch vehicle applications even though it is the least efficient of the hydrazine derivatives. </a:t>
            </a:r>
          </a:p>
          <a:p>
            <a:pPr>
              <a:spcBef>
                <a:spcPct val="0"/>
              </a:spcBef>
            </a:pPr>
            <a:endParaRPr lang="en-US" smtClean="0"/>
          </a:p>
          <a:p>
            <a:pPr>
              <a:spcBef>
                <a:spcPct val="0"/>
              </a:spcBef>
            </a:pPr>
            <a:r>
              <a:rPr lang="en-US" smtClean="0"/>
              <a:t>Aerozine 50 – used on Apollo</a:t>
            </a:r>
          </a:p>
          <a:p>
            <a:pPr>
              <a:spcBef>
                <a:spcPct val="0"/>
              </a:spcBef>
            </a:pPr>
            <a:endParaRPr lang="en-US" smtClean="0"/>
          </a:p>
          <a:p>
            <a:pPr>
              <a:spcBef>
                <a:spcPct val="0"/>
              </a:spcBef>
            </a:pPr>
            <a:r>
              <a:rPr lang="en-US" smtClean="0"/>
              <a:t>The oxidizer is usually nitrogen tetroxide (NTO) or nitric acid. Nitrogen tetroxide is less corrosive than nitric acid and provides better performance, but it has a higher freezing point.</a:t>
            </a:r>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A1D18D-5D09-4280-8BAB-C0A6A739DDB6}" type="slidenum">
              <a:rPr lang="en-US"/>
              <a:pPr fontAlgn="base">
                <a:spcBef>
                  <a:spcPct val="0"/>
                </a:spcBef>
                <a:spcAft>
                  <a:spcPct val="0"/>
                </a:spcAft>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“for example” of lightened PnP model</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Lander for Constellation</a:t>
            </a:r>
          </a:p>
          <a:p>
            <a:pPr>
              <a:spcBef>
                <a:spcPct val="0"/>
              </a:spcBef>
            </a:pPr>
            <a:r>
              <a:rPr lang="en-US" dirty="0" smtClean="0"/>
              <a:t>Integrated with Orion spacecraft</a:t>
            </a:r>
          </a:p>
          <a:p>
            <a:pPr>
              <a:spcBef>
                <a:spcPct val="0"/>
              </a:spcBef>
            </a:pPr>
            <a:endParaRPr lang="en-US" dirty="0" smtClean="0"/>
          </a:p>
          <a:p>
            <a:pPr>
              <a:spcBef>
                <a:spcPct val="0"/>
              </a:spcBef>
            </a:pPr>
            <a:r>
              <a:rPr lang="en-US" dirty="0" smtClean="0"/>
              <a:t>Highlighted statement was previously on the wrong slide/section.</a:t>
            </a:r>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4D0E78-E336-4AA2-B4D0-0D7920C81CF5}" type="slidenum">
              <a:rPr lang="en-US"/>
              <a:pPr fontAlgn="base">
                <a:spcBef>
                  <a:spcPct val="0"/>
                </a:spcBef>
                <a:spcAft>
                  <a:spcPct val="0"/>
                </a:spcAft>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Excess</a:t>
            </a:r>
            <a:r>
              <a:rPr lang="en-US" baseline="0" dirty="0" smtClean="0"/>
              <a:t> inert mass for stage, but adds capability – image not to scale</a:t>
            </a:r>
          </a:p>
          <a:p>
            <a:endParaRPr lang="en-US" baseline="0" dirty="0" smtClean="0"/>
          </a:p>
          <a:p>
            <a:r>
              <a:rPr lang="en-US" baseline="0" dirty="0" smtClean="0"/>
              <a:t>-Mention considered </a:t>
            </a:r>
            <a:r>
              <a:rPr lang="en-US" baseline="0" dirty="0" err="1" smtClean="0"/>
              <a:t>Centuar</a:t>
            </a:r>
            <a:r>
              <a:rPr lang="en-US" baseline="0" dirty="0" smtClean="0"/>
              <a:t> upper stage</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45381A0E-484D-4EFA-9E65-A34201981A2A}"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881088E6-E238-4A0C-9709-920809C594C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1EA2227E-2F0E-4285-92D2-3013D93C520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62832D66-5CF7-4444-A0E3-749DE32F134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1</a:t>
            </a:r>
          </a:p>
        </p:txBody>
      </p:sp>
      <p:sp>
        <p:nvSpPr>
          <p:cNvPr id="7" name="Slide Number Placeholder 5"/>
          <p:cNvSpPr>
            <a:spLocks noGrp="1"/>
          </p:cNvSpPr>
          <p:nvPr>
            <p:ph type="sldNum" sz="quarter" idx="12"/>
          </p:nvPr>
        </p:nvSpPr>
        <p:spPr/>
        <p:txBody>
          <a:bodyPr/>
          <a:lstStyle>
            <a:lvl1pPr>
              <a:defRPr/>
            </a:lvl1pPr>
          </a:lstStyle>
          <a:p>
            <a:pPr>
              <a:defRPr/>
            </a:pPr>
            <a:fld id="{97BDCF97-0DE2-492D-A3C5-AEFBE06B879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1</a:t>
            </a:r>
          </a:p>
        </p:txBody>
      </p:sp>
      <p:sp>
        <p:nvSpPr>
          <p:cNvPr id="9" name="Slide Number Placeholder 5"/>
          <p:cNvSpPr>
            <a:spLocks noGrp="1"/>
          </p:cNvSpPr>
          <p:nvPr>
            <p:ph type="sldNum" sz="quarter" idx="12"/>
          </p:nvPr>
        </p:nvSpPr>
        <p:spPr/>
        <p:txBody>
          <a:bodyPr/>
          <a:lstStyle>
            <a:lvl1pPr>
              <a:defRPr/>
            </a:lvl1pPr>
          </a:lstStyle>
          <a:p>
            <a:pPr>
              <a:defRPr/>
            </a:pPr>
            <a:fld id="{AE10D572-9AE2-446A-883E-AE1FD5C2BDB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1</a:t>
            </a:r>
          </a:p>
        </p:txBody>
      </p:sp>
      <p:sp>
        <p:nvSpPr>
          <p:cNvPr id="5" name="Slide Number Placeholder 5"/>
          <p:cNvSpPr>
            <a:spLocks noGrp="1"/>
          </p:cNvSpPr>
          <p:nvPr>
            <p:ph type="sldNum" sz="quarter" idx="12"/>
          </p:nvPr>
        </p:nvSpPr>
        <p:spPr/>
        <p:txBody>
          <a:bodyPr/>
          <a:lstStyle>
            <a:lvl1pPr>
              <a:defRPr/>
            </a:lvl1pPr>
          </a:lstStyle>
          <a:p>
            <a:pPr>
              <a:defRPr/>
            </a:pPr>
            <a:fld id="{0099ED94-1358-4D80-B94E-818EBB862F8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1</a:t>
            </a:r>
          </a:p>
        </p:txBody>
      </p:sp>
      <p:sp>
        <p:nvSpPr>
          <p:cNvPr id="4" name="Slide Number Placeholder 5"/>
          <p:cNvSpPr>
            <a:spLocks noGrp="1"/>
          </p:cNvSpPr>
          <p:nvPr>
            <p:ph type="sldNum" sz="quarter" idx="12"/>
          </p:nvPr>
        </p:nvSpPr>
        <p:spPr/>
        <p:txBody>
          <a:bodyPr/>
          <a:lstStyle>
            <a:lvl1pPr>
              <a:defRPr/>
            </a:lvl1pPr>
          </a:lstStyle>
          <a:p>
            <a:pPr>
              <a:defRPr/>
            </a:pPr>
            <a:fld id="{60DFCC97-7845-4159-B9A6-06456283EC20}"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1</a:t>
            </a:r>
          </a:p>
        </p:txBody>
      </p:sp>
      <p:sp>
        <p:nvSpPr>
          <p:cNvPr id="7" name="Slide Number Placeholder 5"/>
          <p:cNvSpPr>
            <a:spLocks noGrp="1"/>
          </p:cNvSpPr>
          <p:nvPr>
            <p:ph type="sldNum" sz="quarter" idx="12"/>
          </p:nvPr>
        </p:nvSpPr>
        <p:spPr/>
        <p:txBody>
          <a:bodyPr/>
          <a:lstStyle>
            <a:lvl1pPr>
              <a:defRPr/>
            </a:lvl1pPr>
          </a:lstStyle>
          <a:p>
            <a:pPr>
              <a:defRPr/>
            </a:pPr>
            <a:fld id="{821ED903-2177-417C-8FDA-2326BF877AB4}"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1</a:t>
            </a:r>
          </a:p>
        </p:txBody>
      </p:sp>
      <p:sp>
        <p:nvSpPr>
          <p:cNvPr id="7" name="Slide Number Placeholder 5"/>
          <p:cNvSpPr>
            <a:spLocks noGrp="1"/>
          </p:cNvSpPr>
          <p:nvPr>
            <p:ph type="sldNum" sz="quarter" idx="12"/>
          </p:nvPr>
        </p:nvSpPr>
        <p:spPr/>
        <p:txBody>
          <a:bodyPr/>
          <a:lstStyle>
            <a:lvl1pPr>
              <a:defRPr/>
            </a:lvl1pPr>
          </a:lstStyle>
          <a:p>
            <a:pPr>
              <a:defRPr/>
            </a:pPr>
            <a:fld id="{D175ADBA-DE06-4217-BAD0-92BFB1AF6D8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1B5D9E67-C9BB-4CBB-A1D1-ED4649BF8FD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3E76D385-4FAA-414B-9A28-97023753E04C}"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A0E6BD58-EEC6-4B6A-A4B5-8B01DEC7A99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TextBox 6"/>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51754ADF-F1C8-4BA0-8A79-711BF09AAC8F}"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 name="TextBox 3"/>
          <p:cNvSpPr txBox="1"/>
          <p:nvPr userDrawn="1"/>
        </p:nvSpPr>
        <p:spPr>
          <a:xfrm>
            <a:off x="5257800" y="6273800"/>
            <a:ext cx="3886200" cy="584200"/>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ENAE 788D – Principles of Space System Design</a:t>
            </a:r>
          </a:p>
          <a:p>
            <a:pPr fontAlgn="auto">
              <a:spcBef>
                <a:spcPts val="0"/>
              </a:spcBef>
              <a:spcAft>
                <a:spcPts val="0"/>
              </a:spcAft>
              <a:defRPr/>
            </a:pPr>
            <a:endParaRPr lang="en-US" dirty="0">
              <a:latin typeface="+mn-lt"/>
            </a:endParaRPr>
          </a:p>
        </p:txBody>
      </p:sp>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24D52782-1B29-484E-BCBE-34EA361C35A9}"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lvl1pPr>
              <a:defRPr>
                <a:solidFill>
                  <a:schemeClr val="accent1">
                    <a:lumMod val="75000"/>
                  </a:schemeClr>
                </a:solidFill>
              </a:defRPr>
            </a:lvl1pPr>
          </a:lstStyle>
          <a:p>
            <a:r>
              <a:rPr lang="en-US" dirty="0"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304800" y="6324600"/>
            <a:ext cx="1828800" cy="307975"/>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11/30/2010</a:t>
            </a:r>
          </a:p>
        </p:txBody>
      </p:sp>
      <p:sp>
        <p:nvSpPr>
          <p:cNvPr id="3" name="TextBox 2"/>
          <p:cNvSpPr txBox="1"/>
          <p:nvPr userDrawn="1"/>
        </p:nvSpPr>
        <p:spPr>
          <a:xfrm>
            <a:off x="5257800" y="6273800"/>
            <a:ext cx="3886200" cy="584200"/>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ENAE 788D – Principles of Space System Design</a:t>
            </a:r>
          </a:p>
          <a:p>
            <a:pPr fontAlgn="auto">
              <a:spcBef>
                <a:spcPts val="0"/>
              </a:spcBef>
              <a:spcAft>
                <a:spcPts val="0"/>
              </a:spcAft>
              <a:defRPr/>
            </a:pPr>
            <a:endParaRPr lang="en-US" dirty="0">
              <a:latin typeface="+mn-lt"/>
            </a:endParaRPr>
          </a:p>
        </p:txBody>
      </p:sp>
      <p:sp>
        <p:nvSpPr>
          <p:cNvPr id="4" name="TextBox 3"/>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EFA02907-8A6E-41DE-BBA9-D87D9AC9740B}"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704A98B6-1451-4A2F-82BD-9222A5B97BB8}"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7A34618F-F3CC-483E-A3BF-2FCA179B5416}"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TextBox 3"/>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658AC166-615A-4247-98CE-D027B3E15D2F}"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TextBox 3"/>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FB511139-86C6-4225-85BF-47A13544DDFE}"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alphaModFix amt="17000"/>
            <a:lum/>
          </a:blip>
          <a:srcRect/>
          <a:stretch>
            <a:fillRect l="-42000" t="-1000" r="-2000" b="-1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731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3581400" y="6324600"/>
            <a:ext cx="1371600" cy="365125"/>
          </a:xfrm>
          <a:prstGeom prst="rect">
            <a:avLst/>
          </a:prstGeom>
        </p:spPr>
        <p:txBody>
          <a:bodyPr vert="horz" lIns="91440" tIns="45720" rIns="91440" bIns="45720" rtlCol="0" anchor="ctr"/>
          <a:lstStyle>
            <a:lvl1pPr algn="ctr" fontAlgn="auto">
              <a:spcBef>
                <a:spcPts val="0"/>
              </a:spcBef>
              <a:spcAft>
                <a:spcPts val="0"/>
              </a:spcAft>
              <a:defRPr sz="1200" b="1" smtClean="0">
                <a:solidFill>
                  <a:schemeClr val="accent1">
                    <a:lumMod val="75000"/>
                  </a:schemeClr>
                </a:solidFill>
                <a:latin typeface="+mn-lt"/>
              </a:defRPr>
            </a:lvl1pPr>
          </a:lstStyle>
          <a:p>
            <a:pPr>
              <a:defRPr/>
            </a:pPr>
            <a:r>
              <a:rPr lang="en-US"/>
              <a:t>1</a:t>
            </a:r>
            <a:endParaRPr lang="en-US" dirty="0"/>
          </a:p>
        </p:txBody>
      </p:sp>
      <p:sp>
        <p:nvSpPr>
          <p:cNvPr id="12" name="Rectangle 11"/>
          <p:cNvSpPr/>
          <p:nvPr userDrawn="1"/>
        </p:nvSpPr>
        <p:spPr>
          <a:xfrm>
            <a:off x="1" y="1200150"/>
            <a:ext cx="9144000" cy="45719"/>
          </a:xfrm>
          <a:prstGeom prst="rect">
            <a:avLst/>
          </a:prstGeom>
          <a:gradFill flip="none" rotWithShape="1">
            <a:gsLst>
              <a:gs pos="0">
                <a:srgbClr val="FFF200">
                  <a:alpha val="0"/>
                </a:srgbClr>
              </a:gs>
              <a:gs pos="45000">
                <a:srgbClr val="FF7A00">
                  <a:alpha val="33000"/>
                </a:srgbClr>
              </a:gs>
              <a:gs pos="70000">
                <a:srgbClr val="FF0300">
                  <a:alpha val="28000"/>
                </a:srgbClr>
              </a:gs>
              <a:gs pos="100000">
                <a:srgbClr val="4D0808">
                  <a:alpha val="48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TextBox 12"/>
          <p:cNvSpPr txBox="1"/>
          <p:nvPr userDrawn="1"/>
        </p:nvSpPr>
        <p:spPr>
          <a:xfrm>
            <a:off x="304800" y="6324600"/>
            <a:ext cx="1828800" cy="307975"/>
          </a:xfrm>
          <a:prstGeom prst="rect">
            <a:avLst/>
          </a:prstGeom>
          <a:noFill/>
        </p:spPr>
        <p:txBody>
          <a:bodyPr>
            <a:spAutoFit/>
          </a:bodyPr>
          <a:lstStyle/>
          <a:p>
            <a:pPr fontAlgn="auto">
              <a:spcBef>
                <a:spcPts val="0"/>
              </a:spcBef>
              <a:spcAft>
                <a:spcPts val="0"/>
              </a:spcAft>
              <a:defRPr/>
            </a:pPr>
            <a:r>
              <a:rPr lang="en-US" sz="1400" b="1" dirty="0" smtClean="0">
                <a:solidFill>
                  <a:schemeClr val="accent1">
                    <a:lumMod val="75000"/>
                  </a:schemeClr>
                </a:solidFill>
                <a:latin typeface="+mn-lt"/>
              </a:rPr>
              <a:t>12/7/2010</a:t>
            </a:r>
            <a:endParaRPr lang="en-US" sz="1400" b="1" dirty="0">
              <a:solidFill>
                <a:schemeClr val="accent1">
                  <a:lumMod val="75000"/>
                </a:schemeClr>
              </a:solidFill>
              <a:latin typeface="+mn-lt"/>
            </a:endParaRPr>
          </a:p>
        </p:txBody>
      </p:sp>
      <p:sp>
        <p:nvSpPr>
          <p:cNvPr id="14" name="TextBox 13"/>
          <p:cNvSpPr txBox="1"/>
          <p:nvPr userDrawn="1"/>
        </p:nvSpPr>
        <p:spPr>
          <a:xfrm>
            <a:off x="5257800" y="6273800"/>
            <a:ext cx="3886200" cy="584200"/>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ENAE 788D – Principles of Space System Design</a:t>
            </a:r>
          </a:p>
          <a:p>
            <a:pPr fontAlgn="auto">
              <a:spcBef>
                <a:spcPts val="0"/>
              </a:spcBef>
              <a:spcAft>
                <a:spcPts val="0"/>
              </a:spcAft>
              <a:defRPr/>
            </a:pPr>
            <a:endParaRPr lang="en-US" dirty="0">
              <a:latin typeface="+mn-lt"/>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r>
              <a:rPr lang="en-US"/>
              <a:t>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D3FB80C-23CB-41D1-86FE-C39E5F26BB9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hyperlink" Target="http://ntrs.nasa.gov/?R=910436&amp;id=1&amp;as=false&amp;or=false&amp;qs=Ntt=earth-approaching&amp;Ntk=all&amp;Ntx=mode+matchall&amp;Ns=HarvestDate%7c1&amp;N=0" TargetMode="Externa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ctrTitle"/>
          </p:nvPr>
        </p:nvSpPr>
        <p:spPr>
          <a:xfrm>
            <a:off x="609600" y="1524000"/>
            <a:ext cx="7772400" cy="1851025"/>
          </a:xfrm>
        </p:spPr>
        <p:txBody>
          <a:bodyPr rtlCol="0">
            <a:normAutofit/>
          </a:bodyPr>
          <a:lstStyle/>
          <a:p>
            <a:pPr fontAlgn="auto">
              <a:spcAft>
                <a:spcPts val="0"/>
              </a:spcAft>
              <a:defRPr/>
            </a:pPr>
            <a:r>
              <a:rPr lang="en-US" sz="5500" b="1" dirty="0" smtClean="0">
                <a:solidFill>
                  <a:schemeClr val="accent1">
                    <a:lumMod val="75000"/>
                  </a:schemeClr>
                </a:solidFill>
              </a:rPr>
              <a:t>CAVS:</a:t>
            </a:r>
            <a:r>
              <a:rPr lang="en-US" dirty="0" smtClean="0">
                <a:solidFill>
                  <a:schemeClr val="accent1">
                    <a:lumMod val="75000"/>
                  </a:schemeClr>
                </a:solidFill>
              </a:rPr>
              <a:t/>
            </a:r>
            <a:br>
              <a:rPr lang="en-US" dirty="0" smtClean="0">
                <a:solidFill>
                  <a:schemeClr val="accent1">
                    <a:lumMod val="75000"/>
                  </a:schemeClr>
                </a:solidFill>
              </a:rPr>
            </a:br>
            <a:r>
              <a:rPr lang="en-US" sz="3000" dirty="0" smtClean="0">
                <a:solidFill>
                  <a:schemeClr val="accent1">
                    <a:lumMod val="75000"/>
                  </a:schemeClr>
                </a:solidFill>
              </a:rPr>
              <a:t>Common Adaptable Vehicle System</a:t>
            </a:r>
            <a:endParaRPr lang="en-US" dirty="0">
              <a:solidFill>
                <a:schemeClr val="accent1">
                  <a:lumMod val="75000"/>
                </a:schemeClr>
              </a:solidFill>
            </a:endParaRPr>
          </a:p>
        </p:txBody>
      </p:sp>
      <p:sp>
        <p:nvSpPr>
          <p:cNvPr id="23" name="Subtitle 22"/>
          <p:cNvSpPr>
            <a:spLocks noGrp="1"/>
          </p:cNvSpPr>
          <p:nvPr>
            <p:ph type="subTitle" idx="1"/>
          </p:nvPr>
        </p:nvSpPr>
        <p:spPr>
          <a:xfrm>
            <a:off x="304800" y="3429000"/>
            <a:ext cx="4419600" cy="2743200"/>
          </a:xfrm>
        </p:spPr>
        <p:txBody>
          <a:bodyPr rtlCol="0">
            <a:normAutofit/>
          </a:bodyPr>
          <a:lstStyle/>
          <a:p>
            <a:pPr fontAlgn="auto">
              <a:spcAft>
                <a:spcPts val="0"/>
              </a:spcAft>
              <a:buFont typeface="Arial" pitchFamily="34" charset="0"/>
              <a:buNone/>
              <a:defRPr/>
            </a:pPr>
            <a:r>
              <a:rPr lang="en-US" dirty="0" smtClean="0">
                <a:solidFill>
                  <a:schemeClr val="accent1">
                    <a:lumMod val="75000"/>
                  </a:schemeClr>
                </a:solidFill>
              </a:rPr>
              <a:t>Scott Fry</a:t>
            </a:r>
          </a:p>
          <a:p>
            <a:pPr lvl="0" fontAlgn="auto">
              <a:spcAft>
                <a:spcPts val="0"/>
              </a:spcAft>
              <a:defRPr/>
            </a:pPr>
            <a:r>
              <a:rPr lang="en-US" sz="1600" dirty="0" smtClean="0">
                <a:solidFill>
                  <a:schemeClr val="accent1">
                    <a:lumMod val="75000"/>
                  </a:schemeClr>
                </a:solidFill>
              </a:rPr>
              <a:t>Naval Air Systems Command, </a:t>
            </a:r>
            <a:r>
              <a:rPr lang="en-US" sz="1600" dirty="0" err="1" smtClean="0">
                <a:solidFill>
                  <a:schemeClr val="accent1">
                    <a:lumMod val="75000"/>
                  </a:schemeClr>
                </a:solidFill>
              </a:rPr>
              <a:t>Patuxent</a:t>
            </a:r>
            <a:r>
              <a:rPr lang="en-US" sz="1600" dirty="0" smtClean="0">
                <a:solidFill>
                  <a:schemeClr val="accent1">
                    <a:lumMod val="75000"/>
                  </a:schemeClr>
                </a:solidFill>
              </a:rPr>
              <a:t> River NAS</a:t>
            </a:r>
          </a:p>
          <a:p>
            <a:pPr lvl="0" fontAlgn="auto">
              <a:spcAft>
                <a:spcPts val="0"/>
              </a:spcAft>
              <a:defRPr/>
            </a:pPr>
            <a:r>
              <a:rPr lang="en-US" sz="1600" b="1" dirty="0" smtClean="0">
                <a:solidFill>
                  <a:schemeClr val="accent1">
                    <a:lumMod val="75000"/>
                  </a:schemeClr>
                </a:solidFill>
              </a:rPr>
              <a:t>PMA-280 Tomahawk Weapons System</a:t>
            </a:r>
          </a:p>
          <a:p>
            <a:pPr lvl="0" fontAlgn="auto">
              <a:spcAft>
                <a:spcPts val="0"/>
              </a:spcAft>
              <a:defRPr/>
            </a:pPr>
            <a:r>
              <a:rPr lang="en-US" sz="1600" dirty="0" smtClean="0">
                <a:solidFill>
                  <a:schemeClr val="accent1">
                    <a:lumMod val="75000"/>
                  </a:schemeClr>
                </a:solidFill>
              </a:rPr>
              <a:t>Propulsion IPT</a:t>
            </a:r>
          </a:p>
          <a:p>
            <a:pPr fontAlgn="auto">
              <a:spcAft>
                <a:spcPts val="0"/>
              </a:spcAft>
              <a:buFont typeface="Arial" pitchFamily="34" charset="0"/>
              <a:buNone/>
              <a:defRPr/>
            </a:pPr>
            <a:endParaRPr lang="en-US" sz="1800" dirty="0">
              <a:solidFill>
                <a:schemeClr val="accent1">
                  <a:lumMod val="75000"/>
                </a:schemeClr>
              </a:solidFill>
            </a:endParaRPr>
          </a:p>
        </p:txBody>
      </p:sp>
      <p:sp>
        <p:nvSpPr>
          <p:cNvPr id="4" name="Subtitle 22"/>
          <p:cNvSpPr txBox="1">
            <a:spLocks/>
          </p:cNvSpPr>
          <p:nvPr/>
        </p:nvSpPr>
        <p:spPr bwMode="auto">
          <a:xfrm>
            <a:off x="4648200" y="3429000"/>
            <a:ext cx="4267200" cy="28194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1">
                    <a:lumMod val="75000"/>
                  </a:schemeClr>
                </a:solidFill>
                <a:effectLst/>
                <a:uLnTx/>
                <a:uFillTx/>
                <a:latin typeface="+mn-lt"/>
                <a:ea typeface="+mn-ea"/>
                <a:cs typeface="+mn-cs"/>
              </a:rPr>
              <a:t>David </a:t>
            </a:r>
            <a:r>
              <a:rPr kumimoji="0" lang="en-US" sz="32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Petkofsky</a:t>
            </a:r>
            <a:endParaRPr kumimoji="0" lang="en-US" sz="3200" b="0" i="0" u="none" strike="noStrike" kern="1200" cap="none" spc="0" normalizeH="0" baseline="0" noProof="0" dirty="0" smtClean="0">
              <a:ln>
                <a:noFill/>
              </a:ln>
              <a:solidFill>
                <a:schemeClr val="accent1">
                  <a:lumMod val="75000"/>
                </a:schemeClr>
              </a:solidFill>
              <a:effectLst/>
              <a:uLnTx/>
              <a:uFillTx/>
              <a:latin typeface="+mn-lt"/>
              <a:ea typeface="+mn-ea"/>
              <a:cs typeface="+mn-cs"/>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1600" dirty="0" smtClean="0">
                <a:solidFill>
                  <a:schemeClr val="accent1">
                    <a:lumMod val="75000"/>
                  </a:schemeClr>
                </a:solidFill>
                <a:latin typeface="+mn-lt"/>
              </a:rPr>
              <a:t>Naval Air Systems Command, Patuxent River NAS</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1600" dirty="0" smtClean="0">
                <a:solidFill>
                  <a:schemeClr val="accent1">
                    <a:lumMod val="75000"/>
                  </a:schemeClr>
                </a:solidFill>
                <a:latin typeface="+mn-lt"/>
              </a:rPr>
              <a:t>	</a:t>
            </a:r>
            <a:r>
              <a:rPr lang="en-US" sz="1600" b="1" dirty="0" smtClean="0">
                <a:solidFill>
                  <a:schemeClr val="accent1">
                    <a:lumMod val="75000"/>
                  </a:schemeClr>
                </a:solidFill>
                <a:latin typeface="+mn-lt"/>
              </a:rPr>
              <a:t>PMA-262 Persistent Maritime 	Unmanned Surveillance Systems</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0" i="0" u="none" strike="noStrike" kern="1200" cap="none" spc="0" normalizeH="0" baseline="0" noProof="0" dirty="0" smtClean="0">
                <a:ln>
                  <a:noFill/>
                </a:ln>
                <a:solidFill>
                  <a:schemeClr val="accent1">
                    <a:lumMod val="75000"/>
                  </a:schemeClr>
                </a:solidFill>
                <a:effectLst/>
                <a:uLnTx/>
                <a:uFillTx/>
                <a:latin typeface="+mn-lt"/>
                <a:ea typeface="+mn-ea"/>
                <a:cs typeface="+mn-cs"/>
              </a:rPr>
              <a:t>	Airspace Integration IPT</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Hub Module</a:t>
            </a:r>
            <a:endParaRPr lang="en-US" dirty="0"/>
          </a:p>
        </p:txBody>
      </p:sp>
      <p:pic>
        <p:nvPicPr>
          <p:cNvPr id="3" name="Picture 2" descr="Interior-2.jpg"/>
          <p:cNvPicPr>
            <a:picLocks noChangeAspect="1"/>
          </p:cNvPicPr>
          <p:nvPr/>
        </p:nvPicPr>
        <p:blipFill>
          <a:blip r:embed="rId2" cstate="print"/>
          <a:stretch>
            <a:fillRect/>
          </a:stretch>
        </p:blipFill>
        <p:spPr>
          <a:xfrm>
            <a:off x="2514600" y="1371600"/>
            <a:ext cx="2588142" cy="5257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Propulsion and Propellant Module (PnP Module)</a:t>
            </a:r>
            <a:endParaRPr lang="en-US" sz="3200" dirty="0"/>
          </a:p>
        </p:txBody>
      </p:sp>
      <p:sp>
        <p:nvSpPr>
          <p:cNvPr id="3" name="TextBox 22"/>
          <p:cNvSpPr txBox="1">
            <a:spLocks noChangeArrowheads="1"/>
          </p:cNvSpPr>
          <p:nvPr/>
        </p:nvSpPr>
        <p:spPr bwMode="auto">
          <a:xfrm>
            <a:off x="685800" y="1295400"/>
            <a:ext cx="8077200" cy="3046988"/>
          </a:xfrm>
          <a:prstGeom prst="rect">
            <a:avLst/>
          </a:prstGeom>
          <a:noFill/>
          <a:ln w="9525">
            <a:noFill/>
            <a:miter lim="800000"/>
            <a:headEnd/>
            <a:tailEnd/>
          </a:ln>
        </p:spPr>
        <p:txBody>
          <a:bodyPr wrap="square">
            <a:spAutoFit/>
          </a:bodyPr>
          <a:lstStyle/>
          <a:p>
            <a:pPr>
              <a:buFont typeface="Arial" charset="0"/>
              <a:buChar char="•"/>
            </a:pPr>
            <a:r>
              <a:rPr lang="en-US" sz="2400" dirty="0" smtClean="0">
                <a:latin typeface="Calibri" pitchFamily="34" charset="0"/>
              </a:rPr>
              <a:t>Modular propulsion unit that can dock to crew module, hub module, or  itself (daisy chaining)</a:t>
            </a:r>
          </a:p>
          <a:p>
            <a:pPr>
              <a:buFont typeface="Arial" charset="0"/>
              <a:buChar char="•"/>
            </a:pPr>
            <a:r>
              <a:rPr lang="en-US" sz="2400" dirty="0" smtClean="0">
                <a:latin typeface="Calibri" pitchFamily="34" charset="0"/>
              </a:rPr>
              <a:t>Designed to max Delta IV Heavy LEO launch capability</a:t>
            </a:r>
          </a:p>
          <a:p>
            <a:pPr lvl="1">
              <a:buFont typeface="Arial" charset="0"/>
              <a:buChar char="•"/>
            </a:pPr>
            <a:r>
              <a:rPr lang="en-US" sz="2400" dirty="0" smtClean="0">
                <a:latin typeface="Calibri" pitchFamily="34" charset="0"/>
              </a:rPr>
              <a:t>Sized for NEO mission</a:t>
            </a:r>
          </a:p>
          <a:p>
            <a:pPr>
              <a:buFont typeface="Arial" charset="0"/>
              <a:buChar char="•"/>
            </a:pPr>
            <a:r>
              <a:rPr lang="en-US" sz="2400" dirty="0" smtClean="0">
                <a:latin typeface="Calibri" pitchFamily="34" charset="0"/>
              </a:rPr>
              <a:t>PnP module used for several other missions with varying fuel levels</a:t>
            </a:r>
          </a:p>
          <a:p>
            <a:pPr lvl="1">
              <a:buFont typeface="Arial" charset="0"/>
              <a:buChar char="•"/>
            </a:pPr>
            <a:r>
              <a:rPr lang="en-US" sz="2400" dirty="0" smtClean="0">
                <a:latin typeface="Calibri" pitchFamily="34" charset="0"/>
              </a:rPr>
              <a:t>Same module, same inert mass</a:t>
            </a:r>
          </a:p>
          <a:p>
            <a:pPr>
              <a:buFont typeface="Arial" charset="0"/>
              <a:buChar char="•"/>
            </a:pPr>
            <a:endParaRPr lang="en-US" sz="2400" dirty="0">
              <a:latin typeface="Calibri"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Hypergolic Propellants</a:t>
            </a:r>
            <a:endParaRPr lang="en-US" dirty="0"/>
          </a:p>
        </p:txBody>
      </p:sp>
      <p:sp>
        <p:nvSpPr>
          <p:cNvPr id="48131" name="TextBox 4"/>
          <p:cNvSpPr txBox="1">
            <a:spLocks noChangeArrowheads="1"/>
          </p:cNvSpPr>
          <p:nvPr/>
        </p:nvSpPr>
        <p:spPr bwMode="auto">
          <a:xfrm>
            <a:off x="609600" y="1600200"/>
            <a:ext cx="8077200" cy="4524375"/>
          </a:xfrm>
          <a:prstGeom prst="rect">
            <a:avLst/>
          </a:prstGeom>
          <a:noFill/>
          <a:ln w="9525">
            <a:noFill/>
            <a:miter lim="800000"/>
            <a:headEnd/>
            <a:tailEnd/>
          </a:ln>
        </p:spPr>
        <p:txBody>
          <a:bodyPr>
            <a:spAutoFit/>
          </a:bodyPr>
          <a:lstStyle/>
          <a:p>
            <a:r>
              <a:rPr lang="en-US" u="sng">
                <a:latin typeface="Calibri" pitchFamily="34" charset="0"/>
              </a:rPr>
              <a:t>Advantages</a:t>
            </a:r>
            <a:r>
              <a:rPr lang="en-US">
                <a:latin typeface="Calibri" pitchFamily="34" charset="0"/>
              </a:rPr>
              <a:t>:</a:t>
            </a:r>
          </a:p>
          <a:p>
            <a:r>
              <a:rPr lang="en-US">
                <a:latin typeface="Calibri" pitchFamily="34" charset="0"/>
              </a:rPr>
              <a:t>The two propellants spontaneous combust on contact .</a:t>
            </a:r>
          </a:p>
          <a:p>
            <a:r>
              <a:rPr lang="en-US">
                <a:latin typeface="Calibri" pitchFamily="34" charset="0"/>
              </a:rPr>
              <a:t>Liquid at ordinary temperatures.</a:t>
            </a:r>
          </a:p>
          <a:p>
            <a:r>
              <a:rPr lang="en-US">
                <a:latin typeface="Calibri" pitchFamily="34" charset="0"/>
              </a:rPr>
              <a:t>Suitable for space missions &gt; 1 year.</a:t>
            </a:r>
          </a:p>
          <a:p>
            <a:r>
              <a:rPr lang="en-US">
                <a:latin typeface="Calibri" pitchFamily="34" charset="0"/>
              </a:rPr>
              <a:t>Can start/restart as needed per mission requirements. </a:t>
            </a:r>
          </a:p>
          <a:p>
            <a:endParaRPr lang="en-US">
              <a:latin typeface="Calibri" pitchFamily="34" charset="0"/>
            </a:endParaRPr>
          </a:p>
          <a:p>
            <a:r>
              <a:rPr lang="en-US">
                <a:latin typeface="Calibri" pitchFamily="34" charset="0"/>
              </a:rPr>
              <a:t>Most commonly used oxidizer:  nitrogen tetroxide (N2O4 or NTO)</a:t>
            </a:r>
          </a:p>
          <a:p>
            <a:endParaRPr lang="en-US">
              <a:latin typeface="Calibri" pitchFamily="34" charset="0"/>
            </a:endParaRPr>
          </a:p>
          <a:p>
            <a:r>
              <a:rPr lang="en-US">
                <a:latin typeface="Calibri" pitchFamily="34" charset="0"/>
              </a:rPr>
              <a:t>Common fuels: </a:t>
            </a:r>
          </a:p>
          <a:p>
            <a:r>
              <a:rPr lang="en-US">
                <a:latin typeface="Calibri" pitchFamily="34" charset="0"/>
              </a:rPr>
              <a:t>	- Monomethylhydrazine (MMH)</a:t>
            </a:r>
          </a:p>
          <a:p>
            <a:r>
              <a:rPr lang="en-US">
                <a:latin typeface="Calibri" pitchFamily="34" charset="0"/>
              </a:rPr>
              <a:t>	- Hydrazine (N2H4)</a:t>
            </a:r>
          </a:p>
          <a:p>
            <a:r>
              <a:rPr lang="en-US">
                <a:latin typeface="Calibri" pitchFamily="34" charset="0"/>
              </a:rPr>
              <a:t>	- Unsymmetrical dimethylhydrazine (UDMH)</a:t>
            </a:r>
          </a:p>
          <a:p>
            <a:r>
              <a:rPr lang="en-US">
                <a:latin typeface="Calibri" pitchFamily="34" charset="0"/>
              </a:rPr>
              <a:t>	- Aerozine 50 (50/50 mix of N2H4 and UDMH)</a:t>
            </a:r>
          </a:p>
          <a:p>
            <a:endParaRPr lang="en-US">
              <a:latin typeface="Calibri" pitchFamily="34" charset="0"/>
            </a:endParaRPr>
          </a:p>
          <a:p>
            <a:r>
              <a:rPr lang="en-US">
                <a:latin typeface="Calibri" pitchFamily="34" charset="0"/>
              </a:rPr>
              <a:t>Isp range from 260-320 seconds.</a:t>
            </a:r>
          </a:p>
          <a:p>
            <a:endParaRPr lang="en-US">
              <a:latin typeface="Calibri" pitchFamily="34" charset="0"/>
            </a:endParaRPr>
          </a:p>
        </p:txBody>
      </p:sp>
      <p:sp>
        <p:nvSpPr>
          <p:cNvPr id="6" name="TextBox 5"/>
          <p:cNvSpPr txBox="1"/>
          <p:nvPr/>
        </p:nvSpPr>
        <p:spPr>
          <a:xfrm>
            <a:off x="381000" y="6019800"/>
            <a:ext cx="8077200" cy="276225"/>
          </a:xfrm>
          <a:prstGeom prst="rect">
            <a:avLst/>
          </a:prstGeom>
          <a:noFill/>
        </p:spPr>
        <p:txBody>
          <a:bodyPr>
            <a:spAutoFit/>
          </a:bodyPr>
          <a:lstStyle/>
          <a:p>
            <a:pPr fontAlgn="auto">
              <a:spcBef>
                <a:spcPts val="0"/>
              </a:spcBef>
              <a:spcAft>
                <a:spcPts val="0"/>
              </a:spcAft>
              <a:defRPr/>
            </a:pPr>
            <a:r>
              <a:rPr lang="en-US" sz="1200" dirty="0">
                <a:solidFill>
                  <a:schemeClr val="accent1">
                    <a:lumMod val="75000"/>
                  </a:schemeClr>
                </a:solidFill>
                <a:latin typeface="+mn-lt"/>
              </a:rPr>
              <a:t>*Advanced Space Storable Propellants for outer planet exploration.  </a:t>
            </a:r>
            <a:r>
              <a:rPr lang="en-US" sz="1200" dirty="0" err="1">
                <a:solidFill>
                  <a:schemeClr val="accent1">
                    <a:lumMod val="75000"/>
                  </a:schemeClr>
                </a:solidFill>
                <a:latin typeface="+mn-lt"/>
              </a:rPr>
              <a:t>Thunnissen</a:t>
            </a:r>
            <a:r>
              <a:rPr lang="en-US" sz="1200" dirty="0">
                <a:solidFill>
                  <a:schemeClr val="accent1">
                    <a:lumMod val="75000"/>
                  </a:schemeClr>
                </a:solidFill>
                <a:latin typeface="+mn-lt"/>
              </a:rPr>
              <a:t>, Guernsey, Baker, and Miyake.  AIAA 04-0799.</a:t>
            </a:r>
          </a:p>
        </p:txBody>
      </p:sp>
      <p:pic>
        <p:nvPicPr>
          <p:cNvPr id="48133" name="Picture 3"/>
          <p:cNvPicPr>
            <a:picLocks noChangeAspect="1" noChangeArrowheads="1"/>
          </p:cNvPicPr>
          <p:nvPr/>
        </p:nvPicPr>
        <p:blipFill>
          <a:blip r:embed="rId3" cstate="print"/>
          <a:srcRect/>
          <a:stretch>
            <a:fillRect/>
          </a:stretch>
        </p:blipFill>
        <p:spPr bwMode="auto">
          <a:xfrm>
            <a:off x="7162800" y="2286000"/>
            <a:ext cx="1114425" cy="892175"/>
          </a:xfrm>
          <a:prstGeom prst="rect">
            <a:avLst/>
          </a:prstGeom>
          <a:noFill/>
          <a:ln w="9525">
            <a:noFill/>
            <a:miter lim="800000"/>
            <a:headEnd/>
            <a:tailEnd/>
          </a:ln>
        </p:spPr>
      </p:pic>
      <p:pic>
        <p:nvPicPr>
          <p:cNvPr id="48134" name="Picture 4"/>
          <p:cNvPicPr>
            <a:picLocks noChangeAspect="1" noChangeArrowheads="1"/>
          </p:cNvPicPr>
          <p:nvPr/>
        </p:nvPicPr>
        <p:blipFill>
          <a:blip r:embed="rId4" cstate="print"/>
          <a:srcRect/>
          <a:stretch>
            <a:fillRect/>
          </a:stretch>
        </p:blipFill>
        <p:spPr bwMode="auto">
          <a:xfrm>
            <a:off x="7086600" y="3657600"/>
            <a:ext cx="1247775" cy="571500"/>
          </a:xfrm>
          <a:prstGeom prst="rect">
            <a:avLst/>
          </a:prstGeom>
          <a:noFill/>
          <a:ln w="9525">
            <a:noFill/>
            <a:miter lim="800000"/>
            <a:headEnd/>
            <a:tailEnd/>
          </a:ln>
        </p:spPr>
      </p:pic>
      <p:pic>
        <p:nvPicPr>
          <p:cNvPr id="48135" name="Picture 5"/>
          <p:cNvPicPr>
            <a:picLocks noChangeAspect="1" noChangeArrowheads="1"/>
          </p:cNvPicPr>
          <p:nvPr/>
        </p:nvPicPr>
        <p:blipFill>
          <a:blip r:embed="rId5" cstate="print"/>
          <a:srcRect/>
          <a:stretch>
            <a:fillRect/>
          </a:stretch>
        </p:blipFill>
        <p:spPr bwMode="auto">
          <a:xfrm>
            <a:off x="7162800" y="4800600"/>
            <a:ext cx="1066800" cy="8001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PnP Module</a:t>
            </a:r>
            <a:endParaRPr lang="en-US" dirty="0"/>
          </a:p>
        </p:txBody>
      </p:sp>
      <p:sp>
        <p:nvSpPr>
          <p:cNvPr id="3" name="Oval 2"/>
          <p:cNvSpPr/>
          <p:nvPr/>
        </p:nvSpPr>
        <p:spPr>
          <a:xfrm>
            <a:off x="457200" y="32766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N2O4</a:t>
            </a:r>
          </a:p>
        </p:txBody>
      </p:sp>
      <p:sp>
        <p:nvSpPr>
          <p:cNvPr id="4" name="Oval 3"/>
          <p:cNvSpPr/>
          <p:nvPr/>
        </p:nvSpPr>
        <p:spPr>
          <a:xfrm>
            <a:off x="609600" y="16764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n-US" dirty="0"/>
              <a:t>A50</a:t>
            </a:r>
          </a:p>
        </p:txBody>
      </p:sp>
      <p:sp>
        <p:nvSpPr>
          <p:cNvPr id="7" name="Rectangle 6"/>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304800" y="56388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cxnSp>
        <p:nvCxnSpPr>
          <p:cNvPr id="15" name="Straight Arrow Connector 14"/>
          <p:cNvCxnSpPr/>
          <p:nvPr/>
        </p:nvCxnSpPr>
        <p:spPr>
          <a:xfrm rot="5400000">
            <a:off x="2019301" y="2476500"/>
            <a:ext cx="1447800" cy="3175"/>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1829594" y="4190206"/>
            <a:ext cx="1828800" cy="158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81934" name="TextBox 17"/>
          <p:cNvSpPr txBox="1">
            <a:spLocks noChangeArrowheads="1"/>
          </p:cNvSpPr>
          <p:nvPr/>
        </p:nvSpPr>
        <p:spPr bwMode="auto">
          <a:xfrm>
            <a:off x="2895600" y="4572000"/>
            <a:ext cx="990600" cy="338138"/>
          </a:xfrm>
          <a:prstGeom prst="rect">
            <a:avLst/>
          </a:prstGeom>
          <a:noFill/>
          <a:ln w="9525">
            <a:noFill/>
            <a:miter lim="800000"/>
            <a:headEnd/>
            <a:tailEnd/>
          </a:ln>
        </p:spPr>
        <p:txBody>
          <a:bodyPr>
            <a:spAutoFit/>
          </a:bodyPr>
          <a:lstStyle/>
          <a:p>
            <a:r>
              <a:rPr lang="en-US" sz="1600">
                <a:latin typeface="Calibri" pitchFamily="34" charset="0"/>
              </a:rPr>
              <a:t>2.581 m</a:t>
            </a:r>
          </a:p>
        </p:txBody>
      </p:sp>
      <p:sp>
        <p:nvSpPr>
          <p:cNvPr id="81935" name="TextBox 18"/>
          <p:cNvSpPr txBox="1">
            <a:spLocks noChangeArrowheads="1"/>
          </p:cNvSpPr>
          <p:nvPr/>
        </p:nvSpPr>
        <p:spPr bwMode="auto">
          <a:xfrm>
            <a:off x="2895600" y="2819400"/>
            <a:ext cx="990600" cy="338138"/>
          </a:xfrm>
          <a:prstGeom prst="rect">
            <a:avLst/>
          </a:prstGeom>
          <a:noFill/>
          <a:ln w="9525">
            <a:noFill/>
            <a:miter lim="800000"/>
            <a:headEnd/>
            <a:tailEnd/>
          </a:ln>
        </p:spPr>
        <p:txBody>
          <a:bodyPr>
            <a:spAutoFit/>
          </a:bodyPr>
          <a:lstStyle/>
          <a:p>
            <a:r>
              <a:rPr lang="en-US" sz="1600">
                <a:latin typeface="Calibri" pitchFamily="34" charset="0"/>
              </a:rPr>
              <a:t>2.487 m</a:t>
            </a:r>
          </a:p>
        </p:txBody>
      </p:sp>
      <p:cxnSp>
        <p:nvCxnSpPr>
          <p:cNvPr id="20" name="Straight Arrow Connector 19"/>
          <p:cNvCxnSpPr/>
          <p:nvPr/>
        </p:nvCxnSpPr>
        <p:spPr>
          <a:xfrm rot="5400000">
            <a:off x="534194" y="3123406"/>
            <a:ext cx="4267200" cy="1588"/>
          </a:xfrm>
          <a:prstGeom prst="straightConnector1">
            <a:avLst/>
          </a:prstGeom>
          <a:ln w="38100">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971800" y="3581400"/>
            <a:ext cx="990600" cy="338138"/>
          </a:xfrm>
          <a:prstGeom prst="rect">
            <a:avLst/>
          </a:prstGeom>
          <a:noFill/>
          <a:ln>
            <a:noFill/>
          </a:ln>
        </p:spPr>
        <p:txBody>
          <a:bodyPr>
            <a:spAutoFit/>
          </a:bodyPr>
          <a:lstStyle/>
          <a:p>
            <a:pPr fontAlgn="auto">
              <a:spcBef>
                <a:spcPts val="0"/>
              </a:spcBef>
              <a:spcAft>
                <a:spcPts val="0"/>
              </a:spcAft>
              <a:defRPr/>
            </a:pPr>
            <a:r>
              <a:rPr lang="en-US" sz="1600" dirty="0">
                <a:solidFill>
                  <a:schemeClr val="accent2">
                    <a:lumMod val="75000"/>
                  </a:schemeClr>
                </a:solidFill>
                <a:latin typeface="+mn-lt"/>
              </a:rPr>
              <a:t>6.5 m</a:t>
            </a:r>
          </a:p>
        </p:txBody>
      </p:sp>
      <p:sp>
        <p:nvSpPr>
          <p:cNvPr id="81938" name="TextBox 22"/>
          <p:cNvSpPr txBox="1">
            <a:spLocks noChangeArrowheads="1"/>
          </p:cNvSpPr>
          <p:nvPr/>
        </p:nvSpPr>
        <p:spPr bwMode="auto">
          <a:xfrm>
            <a:off x="4038600" y="1295400"/>
            <a:ext cx="4724400" cy="5169158"/>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Carry propellant to LEO</a:t>
            </a:r>
          </a:p>
          <a:p>
            <a:pPr lvl="1">
              <a:buFont typeface="Arial" charset="0"/>
              <a:buChar char="•"/>
            </a:pPr>
            <a:r>
              <a:rPr lang="en-US" sz="2000" dirty="0">
                <a:latin typeface="Calibri" pitchFamily="34" charset="0"/>
              </a:rPr>
              <a:t>Dock with main module using </a:t>
            </a:r>
            <a:r>
              <a:rPr lang="en-US" sz="2000" dirty="0" smtClean="0">
                <a:latin typeface="Calibri" pitchFamily="34" charset="0"/>
              </a:rPr>
              <a:t>at back of main module, burn propellant module, then discard, etc. </a:t>
            </a:r>
          </a:p>
          <a:p>
            <a:pPr lvl="1">
              <a:buFont typeface="Arial" charset="0"/>
              <a:buChar char="•"/>
            </a:pPr>
            <a:r>
              <a:rPr lang="en-US" sz="2000" dirty="0" smtClean="0">
                <a:latin typeface="Calibri" pitchFamily="34" charset="0"/>
              </a:rPr>
              <a:t>Has additional dock at rear</a:t>
            </a:r>
            <a:endParaRPr lang="en-US" sz="2000" dirty="0">
              <a:latin typeface="Calibri" pitchFamily="34" charset="0"/>
            </a:endParaRPr>
          </a:p>
          <a:p>
            <a:pPr>
              <a:buFont typeface="Arial" charset="0"/>
              <a:buChar char="•"/>
            </a:pPr>
            <a:r>
              <a:rPr lang="en-US" sz="2400" dirty="0">
                <a:latin typeface="Calibri" pitchFamily="34" charset="0"/>
              </a:rPr>
              <a:t>Total mass of 22,330 kg, maxing out Delta IV Heavy</a:t>
            </a:r>
          </a:p>
          <a:p>
            <a:pPr lvl="1">
              <a:buFont typeface="Arial" charset="0"/>
              <a:buChar char="•"/>
            </a:pPr>
            <a:r>
              <a:rPr lang="en-US" sz="2000" dirty="0">
                <a:latin typeface="Calibri" pitchFamily="34" charset="0"/>
              </a:rPr>
              <a:t>20,300 kg of propellant</a:t>
            </a:r>
          </a:p>
          <a:p>
            <a:pPr lvl="1">
              <a:buFont typeface="Arial" charset="0"/>
              <a:buChar char="•"/>
            </a:pPr>
            <a:r>
              <a:rPr lang="en-US" sz="2000" dirty="0">
                <a:latin typeface="Calibri" pitchFamily="34" charset="0"/>
              </a:rPr>
              <a:t>2,030 kg of inert mass</a:t>
            </a:r>
          </a:p>
          <a:p>
            <a:pPr lvl="2">
              <a:buFont typeface="Arial" charset="0"/>
              <a:buChar char="•"/>
            </a:pPr>
            <a:r>
              <a:rPr lang="en-US" sz="2000" dirty="0">
                <a:latin typeface="Calibri" pitchFamily="34" charset="0"/>
              </a:rPr>
              <a:t>Accounts for structure, docking </a:t>
            </a:r>
            <a:r>
              <a:rPr lang="en-US" sz="2000" dirty="0" smtClean="0">
                <a:latin typeface="Calibri" pitchFamily="34" charset="0"/>
              </a:rPr>
              <a:t>adaptor, </a:t>
            </a:r>
            <a:r>
              <a:rPr lang="en-US" sz="2000" dirty="0">
                <a:latin typeface="Calibri" pitchFamily="34" charset="0"/>
              </a:rPr>
              <a:t>plumbing, maneuvering thrusters for docking</a:t>
            </a:r>
            <a:r>
              <a:rPr lang="en-US" sz="2000" dirty="0" smtClean="0">
                <a:latin typeface="Calibri" pitchFamily="34" charset="0"/>
              </a:rPr>
              <a:t>, AJ10-class engine, </a:t>
            </a:r>
            <a:r>
              <a:rPr lang="en-US" sz="2000" dirty="0">
                <a:latin typeface="Calibri" pitchFamily="34" charset="0"/>
              </a:rPr>
              <a:t>and margin</a:t>
            </a:r>
          </a:p>
          <a:p>
            <a:pPr>
              <a:buFont typeface="Arial" charset="0"/>
              <a:buChar char="•"/>
            </a:pPr>
            <a:r>
              <a:rPr lang="en-US" sz="2400" dirty="0">
                <a:latin typeface="Calibri" pitchFamily="34" charset="0"/>
              </a:rPr>
              <a:t>Multiple docking adapters allow for “daisy chaining” modules together</a:t>
            </a:r>
          </a:p>
        </p:txBody>
      </p:sp>
      <p:cxnSp>
        <p:nvCxnSpPr>
          <p:cNvPr id="24" name="Straight Arrow Connector 23"/>
          <p:cNvCxnSpPr/>
          <p:nvPr/>
        </p:nvCxnSpPr>
        <p:spPr>
          <a:xfrm rot="10800000">
            <a:off x="304800" y="6324600"/>
            <a:ext cx="2133600" cy="158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81940" name="TextBox 25"/>
          <p:cNvSpPr txBox="1">
            <a:spLocks noChangeArrowheads="1"/>
          </p:cNvSpPr>
          <p:nvPr/>
        </p:nvSpPr>
        <p:spPr bwMode="auto">
          <a:xfrm>
            <a:off x="2438400" y="6172200"/>
            <a:ext cx="990600" cy="338138"/>
          </a:xfrm>
          <a:prstGeom prst="rect">
            <a:avLst/>
          </a:prstGeom>
          <a:noFill/>
          <a:ln w="9525">
            <a:noFill/>
            <a:miter lim="800000"/>
            <a:headEnd/>
            <a:tailEnd/>
          </a:ln>
        </p:spPr>
        <p:txBody>
          <a:bodyPr>
            <a:spAutoFit/>
          </a:bodyPr>
          <a:lstStyle/>
          <a:p>
            <a:r>
              <a:rPr lang="en-US" sz="1600" dirty="0">
                <a:latin typeface="Calibri" pitchFamily="34" charset="0"/>
              </a:rPr>
              <a:t>2.581 m</a:t>
            </a:r>
          </a:p>
        </p:txBody>
      </p:sp>
      <p:sp>
        <p:nvSpPr>
          <p:cNvPr id="23" name="Trapezoid 22"/>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5" name="Rectangle 24"/>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dirty="0"/>
              <a:t>Thrust Structure</a:t>
            </a:r>
          </a:p>
        </p:txBody>
      </p:sp>
      <p:sp>
        <p:nvSpPr>
          <p:cNvPr id="28" name="Rectangle 27"/>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Lander Module</a:t>
            </a:r>
            <a:endParaRPr lang="en-US" dirty="0"/>
          </a:p>
        </p:txBody>
      </p:sp>
      <p:sp>
        <p:nvSpPr>
          <p:cNvPr id="39939" name="TextBox 2"/>
          <p:cNvSpPr txBox="1">
            <a:spLocks noChangeArrowheads="1"/>
          </p:cNvSpPr>
          <p:nvPr/>
        </p:nvSpPr>
        <p:spPr bwMode="auto">
          <a:xfrm>
            <a:off x="685800" y="1295400"/>
            <a:ext cx="4495800" cy="4524315"/>
          </a:xfrm>
          <a:prstGeom prst="rect">
            <a:avLst/>
          </a:prstGeom>
          <a:noFill/>
          <a:ln w="9525">
            <a:noFill/>
            <a:miter lim="800000"/>
            <a:headEnd/>
            <a:tailEnd/>
          </a:ln>
        </p:spPr>
        <p:txBody>
          <a:bodyPr wrap="square">
            <a:spAutoFit/>
          </a:bodyPr>
          <a:lstStyle/>
          <a:p>
            <a:r>
              <a:rPr lang="en-US" dirty="0" smtClean="0">
                <a:latin typeface="Calibri" pitchFamily="34" charset="0"/>
              </a:rPr>
              <a:t>Total Mass launched to LTO = 9984 kg</a:t>
            </a:r>
          </a:p>
          <a:p>
            <a:r>
              <a:rPr lang="en-US" dirty="0" smtClean="0">
                <a:latin typeface="Calibri" pitchFamily="34" charset="0"/>
              </a:rPr>
              <a:t>Total Mass landed on moon = 6703 kg</a:t>
            </a:r>
          </a:p>
          <a:p>
            <a:r>
              <a:rPr lang="en-US" dirty="0" smtClean="0">
                <a:latin typeface="Calibri" pitchFamily="34" charset="0"/>
              </a:rPr>
              <a:t>(limited by Delta IV Heavy with propellant loss due to LLO insertion)</a:t>
            </a:r>
            <a:endParaRPr lang="en-US" dirty="0">
              <a:latin typeface="Calibri" pitchFamily="34" charset="0"/>
            </a:endParaRPr>
          </a:p>
          <a:p>
            <a:endParaRPr lang="en-US" dirty="0" smtClean="0">
              <a:latin typeface="Calibri" pitchFamily="34" charset="0"/>
            </a:endParaRPr>
          </a:p>
          <a:p>
            <a:r>
              <a:rPr lang="en-US" dirty="0" smtClean="0">
                <a:latin typeface="Calibri" pitchFamily="34" charset="0"/>
              </a:rPr>
              <a:t>Stage includes:</a:t>
            </a:r>
          </a:p>
          <a:p>
            <a:pPr>
              <a:buFont typeface="Arial" pitchFamily="34" charset="0"/>
              <a:buChar char="•"/>
            </a:pPr>
            <a:r>
              <a:rPr lang="en-US" dirty="0" smtClean="0">
                <a:latin typeface="Calibri" pitchFamily="34" charset="0"/>
              </a:rPr>
              <a:t> Habitable volume</a:t>
            </a:r>
          </a:p>
          <a:p>
            <a:pPr>
              <a:buFont typeface="Arial" pitchFamily="34" charset="0"/>
              <a:buChar char="•"/>
            </a:pPr>
            <a:r>
              <a:rPr lang="en-US" dirty="0" smtClean="0">
                <a:latin typeface="Calibri" pitchFamily="34" charset="0"/>
              </a:rPr>
              <a:t> Landing gear</a:t>
            </a:r>
          </a:p>
          <a:p>
            <a:pPr>
              <a:buFont typeface="Arial" pitchFamily="34" charset="0"/>
              <a:buChar char="•"/>
            </a:pPr>
            <a:r>
              <a:rPr lang="en-US" dirty="0" smtClean="0">
                <a:latin typeface="Calibri" pitchFamily="34" charset="0"/>
              </a:rPr>
              <a:t> Propellant for the ascent = 3069.1 kg</a:t>
            </a:r>
          </a:p>
          <a:p>
            <a:endParaRPr lang="en-US" dirty="0" smtClean="0">
              <a:latin typeface="Calibri" pitchFamily="34" charset="0"/>
            </a:endParaRPr>
          </a:p>
          <a:p>
            <a:r>
              <a:rPr lang="en-US" dirty="0" smtClean="0">
                <a:latin typeface="Calibri" pitchFamily="34" charset="0"/>
              </a:rPr>
              <a:t>Total ascent payload mass = 2629 kg</a:t>
            </a:r>
          </a:p>
          <a:p>
            <a:r>
              <a:rPr lang="en-US" dirty="0" smtClean="0">
                <a:latin typeface="Calibri" pitchFamily="34" charset="0"/>
              </a:rPr>
              <a:t>Lander module inert mass = 1005 kg </a:t>
            </a:r>
          </a:p>
          <a:p>
            <a:endParaRPr lang="en-US" dirty="0">
              <a:latin typeface="Calibri" pitchFamily="34" charset="0"/>
            </a:endParaRPr>
          </a:p>
          <a:p>
            <a:r>
              <a:rPr lang="en-US" dirty="0" smtClean="0">
                <a:latin typeface="Calibri" pitchFamily="34" charset="0"/>
              </a:rPr>
              <a:t>Apollo Lunar Module ascent vehicle = 4547 kg (vs. 6703 kg Lander module)</a:t>
            </a:r>
            <a:endParaRPr lang="en-US" dirty="0">
              <a:latin typeface="Calibri" pitchFamily="34" charset="0"/>
            </a:endParaRPr>
          </a:p>
          <a:p>
            <a:endParaRPr lang="en-US" dirty="0">
              <a:latin typeface="Calibri" pitchFamily="34" charset="0"/>
            </a:endParaRPr>
          </a:p>
        </p:txBody>
      </p:sp>
      <p:grpSp>
        <p:nvGrpSpPr>
          <p:cNvPr id="20" name="Group 19"/>
          <p:cNvGrpSpPr/>
          <p:nvPr/>
        </p:nvGrpSpPr>
        <p:grpSpPr>
          <a:xfrm>
            <a:off x="7010400" y="3048000"/>
            <a:ext cx="955182" cy="1828800"/>
            <a:chOff x="5791200" y="304800"/>
            <a:chExt cx="2133600" cy="5410200"/>
          </a:xfrm>
        </p:grpSpPr>
        <p:sp>
          <p:nvSpPr>
            <p:cNvPr id="5" name="Oval 4"/>
            <p:cNvSpPr/>
            <p:nvPr/>
          </p:nvSpPr>
          <p:spPr>
            <a:xfrm>
              <a:off x="5943600" y="2590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Oval 5"/>
            <p:cNvSpPr/>
            <p:nvPr/>
          </p:nvSpPr>
          <p:spPr>
            <a:xfrm>
              <a:off x="6096000" y="990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5791200" y="304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7772400" y="304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43600" y="2514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5791200" y="4953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5943600" y="4419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7" name="Trapezoid 16"/>
            <p:cNvSpPr/>
            <p:nvPr/>
          </p:nvSpPr>
          <p:spPr>
            <a:xfrm>
              <a:off x="6400800" y="4800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8" name="Rectangle 17"/>
            <p:cNvSpPr/>
            <p:nvPr/>
          </p:nvSpPr>
          <p:spPr>
            <a:xfrm>
              <a:off x="5791200" y="4572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19" name="Rectangle 18"/>
            <p:cNvSpPr/>
            <p:nvPr/>
          </p:nvSpPr>
          <p:spPr>
            <a:xfrm>
              <a:off x="5791200" y="304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sp>
        <p:nvSpPr>
          <p:cNvPr id="21" name="Parallelogram 20"/>
          <p:cNvSpPr/>
          <p:nvPr/>
        </p:nvSpPr>
        <p:spPr>
          <a:xfrm>
            <a:off x="6248400" y="3048000"/>
            <a:ext cx="762000" cy="2057400"/>
          </a:xfrm>
          <a:prstGeom prst="parallelogram">
            <a:avLst>
              <a:gd name="adj" fmla="val 8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rallelogram 21"/>
          <p:cNvSpPr/>
          <p:nvPr/>
        </p:nvSpPr>
        <p:spPr>
          <a:xfrm flipH="1">
            <a:off x="7924800" y="3048000"/>
            <a:ext cx="762000" cy="2057400"/>
          </a:xfrm>
          <a:prstGeom prst="parallelogram">
            <a:avLst>
              <a:gd name="adj" fmla="val 8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apezoid 22"/>
          <p:cNvSpPr/>
          <p:nvPr/>
        </p:nvSpPr>
        <p:spPr>
          <a:xfrm>
            <a:off x="6858000" y="1676400"/>
            <a:ext cx="1219200" cy="1371600"/>
          </a:xfrm>
          <a:prstGeom prst="trapezoid">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Potential Missions</a:t>
            </a:r>
            <a:endParaRPr lang="en-US" dirty="0"/>
          </a:p>
        </p:txBody>
      </p:sp>
      <p:sp>
        <p:nvSpPr>
          <p:cNvPr id="15363" name="TextBox 2"/>
          <p:cNvSpPr txBox="1">
            <a:spLocks noChangeArrowheads="1"/>
          </p:cNvSpPr>
          <p:nvPr/>
        </p:nvSpPr>
        <p:spPr bwMode="auto">
          <a:xfrm>
            <a:off x="685800" y="1447800"/>
            <a:ext cx="7924800" cy="4216539"/>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Analyzed Missions</a:t>
            </a:r>
          </a:p>
          <a:p>
            <a:pPr lvl="1">
              <a:buFont typeface="Arial" charset="0"/>
              <a:buChar char="•"/>
            </a:pPr>
            <a:r>
              <a:rPr lang="en-US" sz="2200" dirty="0" smtClean="0">
                <a:latin typeface="Calibri" pitchFamily="34" charset="0"/>
              </a:rPr>
              <a:t>LEO/ISS Servicing</a:t>
            </a:r>
          </a:p>
          <a:p>
            <a:pPr lvl="1">
              <a:buFont typeface="Arial" charset="0"/>
              <a:buChar char="•"/>
            </a:pPr>
            <a:r>
              <a:rPr lang="en-US" sz="2200" dirty="0" smtClean="0">
                <a:latin typeface="Calibri" pitchFamily="34" charset="0"/>
              </a:rPr>
              <a:t>Earth-Moon </a:t>
            </a:r>
            <a:r>
              <a:rPr lang="en-US" sz="2200" dirty="0">
                <a:latin typeface="Calibri" pitchFamily="34" charset="0"/>
              </a:rPr>
              <a:t>Libration </a:t>
            </a:r>
            <a:r>
              <a:rPr lang="en-US" sz="2200" dirty="0" smtClean="0">
                <a:latin typeface="Calibri" pitchFamily="34" charset="0"/>
              </a:rPr>
              <a:t>Points</a:t>
            </a:r>
            <a:endParaRPr lang="en-US" sz="2200" dirty="0">
              <a:latin typeface="Calibri" pitchFamily="34" charset="0"/>
            </a:endParaRPr>
          </a:p>
          <a:p>
            <a:pPr lvl="1">
              <a:buFont typeface="Arial" charset="0"/>
              <a:buChar char="•"/>
            </a:pPr>
            <a:r>
              <a:rPr lang="en-US" sz="2200" dirty="0" smtClean="0">
                <a:latin typeface="Calibri" pitchFamily="34" charset="0"/>
              </a:rPr>
              <a:t>Near </a:t>
            </a:r>
            <a:r>
              <a:rPr lang="en-US" sz="2200" dirty="0">
                <a:latin typeface="Calibri" pitchFamily="34" charset="0"/>
              </a:rPr>
              <a:t>Earth </a:t>
            </a:r>
            <a:r>
              <a:rPr lang="en-US" sz="2200" dirty="0" smtClean="0">
                <a:latin typeface="Calibri" pitchFamily="34" charset="0"/>
              </a:rPr>
              <a:t>Object</a:t>
            </a:r>
            <a:endParaRPr lang="en-US" sz="2200" dirty="0">
              <a:latin typeface="Calibri" pitchFamily="34" charset="0"/>
            </a:endParaRPr>
          </a:p>
          <a:p>
            <a:pPr lvl="1">
              <a:buFont typeface="Arial" charset="0"/>
              <a:buChar char="•"/>
            </a:pPr>
            <a:r>
              <a:rPr lang="en-US" sz="2200" dirty="0" smtClean="0">
                <a:latin typeface="Calibri" pitchFamily="34" charset="0"/>
              </a:rPr>
              <a:t>Low </a:t>
            </a:r>
            <a:r>
              <a:rPr lang="en-US" sz="2200" dirty="0">
                <a:latin typeface="Calibri" pitchFamily="34" charset="0"/>
              </a:rPr>
              <a:t>Lunar </a:t>
            </a:r>
            <a:r>
              <a:rPr lang="en-US" sz="2200" dirty="0" smtClean="0">
                <a:latin typeface="Calibri" pitchFamily="34" charset="0"/>
              </a:rPr>
              <a:t>Orbit</a:t>
            </a:r>
            <a:endParaRPr lang="en-US" sz="2200" dirty="0">
              <a:latin typeface="Calibri" pitchFamily="34" charset="0"/>
            </a:endParaRPr>
          </a:p>
          <a:p>
            <a:pPr lvl="2">
              <a:buFont typeface="Arial" charset="0"/>
              <a:buChar char="•"/>
            </a:pPr>
            <a:r>
              <a:rPr lang="en-US" sz="2200" dirty="0" smtClean="0">
                <a:latin typeface="Calibri" pitchFamily="34" charset="0"/>
              </a:rPr>
              <a:t>Lunar Landing</a:t>
            </a:r>
          </a:p>
          <a:p>
            <a:pPr>
              <a:buFont typeface="Arial" charset="0"/>
              <a:buChar char="•"/>
            </a:pPr>
            <a:r>
              <a:rPr lang="en-US" sz="2400" dirty="0" smtClean="0">
                <a:latin typeface="Calibri" pitchFamily="34" charset="0"/>
              </a:rPr>
              <a:t>Considered Missions</a:t>
            </a:r>
            <a:endParaRPr lang="en-US" sz="2400" dirty="0">
              <a:latin typeface="Calibri" pitchFamily="34" charset="0"/>
            </a:endParaRPr>
          </a:p>
          <a:p>
            <a:pPr lvl="1">
              <a:buFont typeface="Arial" charset="0"/>
              <a:buChar char="•"/>
            </a:pPr>
            <a:r>
              <a:rPr lang="en-US" sz="2200" dirty="0" smtClean="0">
                <a:latin typeface="Calibri" pitchFamily="34" charset="0"/>
              </a:rPr>
              <a:t>Low </a:t>
            </a:r>
            <a:r>
              <a:rPr lang="en-US" sz="2200" dirty="0">
                <a:latin typeface="Calibri" pitchFamily="34" charset="0"/>
              </a:rPr>
              <a:t>Mars Orbit</a:t>
            </a:r>
          </a:p>
          <a:p>
            <a:pPr lvl="2">
              <a:buFont typeface="Arial" charset="0"/>
              <a:buChar char="•"/>
            </a:pPr>
            <a:r>
              <a:rPr lang="en-US" sz="2200" dirty="0" err="1" smtClean="0">
                <a:latin typeface="Calibri" pitchFamily="34" charset="0"/>
              </a:rPr>
              <a:t>Phobos</a:t>
            </a:r>
            <a:r>
              <a:rPr lang="en-US" sz="2200" dirty="0" smtClean="0">
                <a:latin typeface="Calibri" pitchFamily="34" charset="0"/>
              </a:rPr>
              <a:t>/</a:t>
            </a:r>
            <a:r>
              <a:rPr lang="en-US" sz="2200" dirty="0" err="1" smtClean="0">
                <a:latin typeface="Calibri" pitchFamily="34" charset="0"/>
              </a:rPr>
              <a:t>Deimos</a:t>
            </a:r>
            <a:r>
              <a:rPr lang="en-US" sz="2200" dirty="0" smtClean="0">
                <a:latin typeface="Calibri" pitchFamily="34" charset="0"/>
              </a:rPr>
              <a:t> Landing</a:t>
            </a:r>
          </a:p>
          <a:p>
            <a:pPr lvl="2">
              <a:buFont typeface="Arial" charset="0"/>
              <a:buChar char="•"/>
            </a:pPr>
            <a:r>
              <a:rPr lang="en-US" sz="2200" dirty="0" smtClean="0">
                <a:latin typeface="Calibri" pitchFamily="34" charset="0"/>
              </a:rPr>
              <a:t>Mars Landing</a:t>
            </a:r>
          </a:p>
          <a:p>
            <a:pPr>
              <a:buFont typeface="Arial" charset="0"/>
              <a:buChar char="•"/>
            </a:pPr>
            <a:r>
              <a:rPr lang="en-US" sz="2400" dirty="0" smtClean="0">
                <a:latin typeface="Calibri" pitchFamily="34" charset="0"/>
              </a:rPr>
              <a:t>System Capability</a:t>
            </a:r>
          </a:p>
          <a:p>
            <a:pPr lvl="1">
              <a:buFont typeface="Arial" charset="0"/>
              <a:buChar char="•"/>
            </a:pPr>
            <a:r>
              <a:rPr lang="en-US" sz="2200" dirty="0" smtClean="0">
                <a:latin typeface="Calibri" pitchFamily="34" charset="0"/>
              </a:rPr>
              <a:t>Orbital Construction / Servicing</a:t>
            </a:r>
            <a:endParaRPr lang="en-US" dirty="0">
              <a:latin typeface="Calibri"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LEO Mission Profile</a:t>
            </a:r>
            <a:endParaRPr lang="en-US" dirty="0"/>
          </a:p>
        </p:txBody>
      </p:sp>
      <p:sp>
        <p:nvSpPr>
          <p:cNvPr id="3" name="TextBox 2"/>
          <p:cNvSpPr txBox="1"/>
          <p:nvPr/>
        </p:nvSpPr>
        <p:spPr>
          <a:xfrm>
            <a:off x="381000" y="1371600"/>
            <a:ext cx="6400800" cy="4154984"/>
          </a:xfrm>
          <a:prstGeom prst="rect">
            <a:avLst/>
          </a:prstGeom>
          <a:noFill/>
        </p:spPr>
        <p:txBody>
          <a:bodyPr wrap="square" rtlCol="0">
            <a:spAutoFit/>
          </a:bodyPr>
          <a:lstStyle/>
          <a:p>
            <a:pPr>
              <a:buFont typeface="Arial" pitchFamily="34" charset="0"/>
              <a:buChar char="•"/>
            </a:pPr>
            <a:r>
              <a:rPr lang="en-US" sz="2400" dirty="0" smtClean="0">
                <a:latin typeface="+mn-lt"/>
              </a:rPr>
              <a:t>Missions</a:t>
            </a:r>
          </a:p>
          <a:p>
            <a:pPr lvl="1">
              <a:buFont typeface="Arial" pitchFamily="34" charset="0"/>
              <a:buChar char="•"/>
            </a:pPr>
            <a:r>
              <a:rPr lang="en-US" sz="2400" dirty="0" smtClean="0">
                <a:latin typeface="+mn-lt"/>
              </a:rPr>
              <a:t>Flight Testing</a:t>
            </a:r>
          </a:p>
          <a:p>
            <a:pPr lvl="1">
              <a:buFont typeface="Arial" pitchFamily="34" charset="0"/>
              <a:buChar char="•"/>
            </a:pPr>
            <a:r>
              <a:rPr lang="en-US" sz="2400" dirty="0" smtClean="0">
                <a:latin typeface="+mn-lt"/>
              </a:rPr>
              <a:t>ISS Resupply</a:t>
            </a:r>
            <a:endParaRPr lang="en-US" sz="2000" dirty="0">
              <a:latin typeface="+mn-lt"/>
            </a:endParaRPr>
          </a:p>
          <a:p>
            <a:pPr lvl="1">
              <a:buFont typeface="Arial" pitchFamily="34" charset="0"/>
              <a:buChar char="•"/>
            </a:pPr>
            <a:r>
              <a:rPr lang="en-US" sz="2400" dirty="0" smtClean="0">
                <a:latin typeface="+mn-lt"/>
              </a:rPr>
              <a:t>Satellite maintenance</a:t>
            </a:r>
          </a:p>
          <a:p>
            <a:pPr>
              <a:buFont typeface="Arial" pitchFamily="34" charset="0"/>
              <a:buChar char="•"/>
            </a:pPr>
            <a:r>
              <a:rPr lang="en-US" sz="2400" dirty="0" smtClean="0">
                <a:latin typeface="+mn-lt"/>
              </a:rPr>
              <a:t>Short duration (up to 14 days)</a:t>
            </a:r>
          </a:p>
          <a:p>
            <a:pPr>
              <a:buFont typeface="Arial" pitchFamily="34" charset="0"/>
              <a:buChar char="•"/>
            </a:pPr>
            <a:r>
              <a:rPr lang="en-US" sz="2400" dirty="0" smtClean="0">
                <a:latin typeface="+mn-lt"/>
              </a:rPr>
              <a:t>Hardware Profile</a:t>
            </a:r>
          </a:p>
          <a:p>
            <a:pPr lvl="1">
              <a:buFont typeface="Arial" pitchFamily="34" charset="0"/>
              <a:buChar char="•"/>
            </a:pPr>
            <a:r>
              <a:rPr lang="en-US" sz="2400" dirty="0" smtClean="0">
                <a:latin typeface="+mn-lt"/>
              </a:rPr>
              <a:t>Capsule + partially fueled propellant module </a:t>
            </a:r>
            <a:endParaRPr lang="en-US" sz="2400" dirty="0">
              <a:latin typeface="+mn-lt"/>
            </a:endParaRPr>
          </a:p>
          <a:p>
            <a:pPr lvl="1">
              <a:buFont typeface="Arial" pitchFamily="34" charset="0"/>
              <a:buChar char="•"/>
            </a:pPr>
            <a:r>
              <a:rPr lang="en-US" sz="2400" dirty="0" smtClean="0">
                <a:latin typeface="+mn-lt"/>
              </a:rPr>
              <a:t>1 Launch of Delta IV Heavy</a:t>
            </a:r>
          </a:p>
          <a:p>
            <a:pPr lvl="1">
              <a:buFont typeface="Arial" pitchFamily="34" charset="0"/>
              <a:buChar char="•"/>
            </a:pPr>
            <a:r>
              <a:rPr lang="en-US" sz="2400" dirty="0" smtClean="0">
                <a:latin typeface="+mn-lt"/>
              </a:rPr>
              <a:t>8,000 kg Capsule mass + 2,030 kg PnP Module inert mass + 12,300 kg of propellant</a:t>
            </a:r>
          </a:p>
          <a:p>
            <a:pPr lvl="1">
              <a:buFont typeface="Arial" pitchFamily="34" charset="0"/>
              <a:buChar char="•"/>
            </a:pPr>
            <a:r>
              <a:rPr lang="en-US" sz="2400" dirty="0" smtClean="0">
                <a:latin typeface="+mn-lt"/>
              </a:rPr>
              <a:t>Gives stack 2.1 km/s delta-V capability</a:t>
            </a:r>
          </a:p>
        </p:txBody>
      </p:sp>
      <p:grpSp>
        <p:nvGrpSpPr>
          <p:cNvPr id="23" name="Group 22"/>
          <p:cNvGrpSpPr/>
          <p:nvPr/>
        </p:nvGrpSpPr>
        <p:grpSpPr>
          <a:xfrm>
            <a:off x="7696200" y="1600200"/>
            <a:ext cx="1082261" cy="3352800"/>
            <a:chOff x="7696200" y="1600200"/>
            <a:chExt cx="1082261" cy="3352800"/>
          </a:xfrm>
        </p:grpSpPr>
        <p:grpSp>
          <p:nvGrpSpPr>
            <p:cNvPr id="4" name="Group 3"/>
            <p:cNvGrpSpPr/>
            <p:nvPr/>
          </p:nvGrpSpPr>
          <p:grpSpPr>
            <a:xfrm>
              <a:off x="7696200" y="1600200"/>
              <a:ext cx="1058779" cy="914400"/>
              <a:chOff x="6781800" y="1371600"/>
              <a:chExt cx="1676400" cy="1447800"/>
            </a:xfrm>
          </p:grpSpPr>
          <p:sp>
            <p:nvSpPr>
              <p:cNvPr id="5" name="Trapezoid 4"/>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e 5"/>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p:nvGrpSpPr>
          <p:grpSpPr>
            <a:xfrm>
              <a:off x="7696200" y="2286000"/>
              <a:ext cx="1082261" cy="2667000"/>
              <a:chOff x="304800" y="990600"/>
              <a:chExt cx="2133600" cy="5257800"/>
            </a:xfrm>
          </p:grpSpPr>
          <p:sp>
            <p:nvSpPr>
              <p:cNvPr id="7" name="Oval 6"/>
              <p:cNvSpPr/>
              <p:nvPr/>
            </p:nvSpPr>
            <p:spPr>
              <a:xfrm>
                <a:off x="457200" y="3276600"/>
                <a:ext cx="1828800" cy="182880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Oval 7"/>
              <p:cNvSpPr/>
              <p:nvPr/>
            </p:nvSpPr>
            <p:spPr>
              <a:xfrm>
                <a:off x="609600" y="1676400"/>
                <a:ext cx="1524000" cy="160020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9" name="Trapezoid 18"/>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21" name="Rectangle 20"/>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ie 33"/>
          <p:cNvSpPr/>
          <p:nvPr/>
        </p:nvSpPr>
        <p:spPr>
          <a:xfrm rot="5400000">
            <a:off x="5524500" y="4267200"/>
            <a:ext cx="2057400" cy="5181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Ground to ISS/LEO</a:t>
            </a:r>
            <a:endParaRPr lang="en-US" dirty="0"/>
          </a:p>
        </p:txBody>
      </p:sp>
      <p:sp>
        <p:nvSpPr>
          <p:cNvPr id="3" name="Isosceles Triangle 2"/>
          <p:cNvSpPr/>
          <p:nvPr/>
        </p:nvSpPr>
        <p:spPr>
          <a:xfrm rot="1662044">
            <a:off x="4343400" y="4191000"/>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399043">
            <a:off x="7543800" y="1676399"/>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4572000" y="175260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Freeform 22"/>
          <p:cNvSpPr/>
          <p:nvPr/>
        </p:nvSpPr>
        <p:spPr>
          <a:xfrm rot="8105671">
            <a:off x="5880258" y="252657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Isosceles Triangle 23"/>
          <p:cNvSpPr/>
          <p:nvPr/>
        </p:nvSpPr>
        <p:spPr>
          <a:xfrm rot="1802652">
            <a:off x="7371025" y="500882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486400" y="61722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cxnSp>
        <p:nvCxnSpPr>
          <p:cNvPr id="33" name="Shape 49"/>
          <p:cNvCxnSpPr>
            <a:stCxn id="24" idx="0"/>
            <a:endCxn id="37" idx="1"/>
          </p:cNvCxnSpPr>
          <p:nvPr/>
        </p:nvCxnSpPr>
        <p:spPr>
          <a:xfrm rot="5400000" flipH="1" flipV="1">
            <a:off x="7853290" y="4417150"/>
            <a:ext cx="358589" cy="865715"/>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rot="1530201">
            <a:off x="4188735" y="4469955"/>
            <a:ext cx="304800" cy="38759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rot="1530201">
            <a:off x="7383791" y="1951734"/>
            <a:ext cx="304800" cy="38759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rot="1530201">
            <a:off x="8450592" y="4542535"/>
            <a:ext cx="304800" cy="38759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81000" y="1524000"/>
            <a:ext cx="3581400" cy="3046988"/>
          </a:xfrm>
          <a:prstGeom prst="rect">
            <a:avLst/>
          </a:prstGeom>
          <a:noFill/>
        </p:spPr>
        <p:txBody>
          <a:bodyPr wrap="square" rtlCol="0">
            <a:spAutoFit/>
          </a:bodyPr>
          <a:lstStyle/>
          <a:p>
            <a:pPr>
              <a:buFont typeface="Arial" pitchFamily="34" charset="0"/>
              <a:buChar char="•"/>
            </a:pPr>
            <a:r>
              <a:rPr lang="en-US" sz="2400" dirty="0" smtClean="0">
                <a:latin typeface="+mn-lt"/>
              </a:rPr>
              <a:t>Single launch from ground</a:t>
            </a:r>
          </a:p>
          <a:p>
            <a:pPr>
              <a:buFont typeface="Arial" pitchFamily="34" charset="0"/>
              <a:buChar char="•"/>
            </a:pPr>
            <a:r>
              <a:rPr lang="en-US" sz="2400" dirty="0" smtClean="0">
                <a:latin typeface="+mn-lt"/>
              </a:rPr>
              <a:t>EVA would only be possible by depressurizing entire capsule</a:t>
            </a:r>
          </a:p>
          <a:p>
            <a:pPr lvl="1">
              <a:buFont typeface="Arial" pitchFamily="34" charset="0"/>
              <a:buChar char="•"/>
            </a:pPr>
            <a:r>
              <a:rPr lang="en-US" sz="2400" dirty="0" smtClean="0">
                <a:latin typeface="+mn-lt"/>
              </a:rPr>
              <a:t>Some modifications likely needed to accommodate that functionality</a:t>
            </a:r>
            <a:endParaRPr lang="en-US" sz="2400" dirty="0">
              <a:latin typeface="+mn-lt"/>
            </a:endParaRPr>
          </a:p>
        </p:txBody>
      </p:sp>
      <p:pic>
        <p:nvPicPr>
          <p:cNvPr id="19" name="Picture 18" descr="1197158273742061597johnny_automatic_international_Space_Station_svg_med.png"/>
          <p:cNvPicPr>
            <a:picLocks noChangeAspect="1"/>
          </p:cNvPicPr>
          <p:nvPr/>
        </p:nvPicPr>
        <p:blipFill>
          <a:blip r:embed="rId2" cstate="print"/>
          <a:stretch>
            <a:fillRect/>
          </a:stretch>
        </p:blipFill>
        <p:spPr>
          <a:xfrm>
            <a:off x="7620000" y="685800"/>
            <a:ext cx="1066802" cy="155836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Earth-Moon Libration Point Mission</a:t>
            </a:r>
            <a:endParaRPr lang="en-US" dirty="0"/>
          </a:p>
        </p:txBody>
      </p:sp>
      <p:sp>
        <p:nvSpPr>
          <p:cNvPr id="17411" name="Rectangle 3"/>
          <p:cNvSpPr>
            <a:spLocks noChangeArrowheads="1"/>
          </p:cNvSpPr>
          <p:nvPr/>
        </p:nvSpPr>
        <p:spPr bwMode="auto">
          <a:xfrm>
            <a:off x="685800" y="1447800"/>
            <a:ext cx="3429000" cy="3200876"/>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Benefits</a:t>
            </a:r>
          </a:p>
          <a:p>
            <a:pPr lvl="1">
              <a:buFont typeface="Arial" charset="0"/>
              <a:buChar char="•"/>
            </a:pPr>
            <a:r>
              <a:rPr lang="en-US" sz="2200" dirty="0">
                <a:latin typeface="Calibri" pitchFamily="34" charset="0"/>
              </a:rPr>
              <a:t>Experience out of LEO, still within Earth radiation protection</a:t>
            </a:r>
          </a:p>
          <a:p>
            <a:pPr lvl="1">
              <a:buFont typeface="Arial" charset="0"/>
              <a:buChar char="•"/>
            </a:pPr>
            <a:r>
              <a:rPr lang="en-US" sz="2200" dirty="0">
                <a:latin typeface="Calibri" pitchFamily="34" charset="0"/>
              </a:rPr>
              <a:t>Potential use as transportation hub</a:t>
            </a:r>
          </a:p>
          <a:p>
            <a:pPr lvl="2">
              <a:buFont typeface="Arial" charset="0"/>
              <a:buChar char="•"/>
            </a:pPr>
            <a:r>
              <a:rPr lang="en-US" sz="2200" dirty="0">
                <a:latin typeface="Calibri" pitchFamily="34" charset="0"/>
              </a:rPr>
              <a:t>Low NRG transfers for cargo / science missions </a:t>
            </a:r>
          </a:p>
        </p:txBody>
      </p:sp>
      <p:graphicFrame>
        <p:nvGraphicFramePr>
          <p:cNvPr id="8" name="Table 7"/>
          <p:cNvGraphicFramePr>
            <a:graphicFrameLocks noGrp="1"/>
          </p:cNvGraphicFramePr>
          <p:nvPr/>
        </p:nvGraphicFramePr>
        <p:xfrm>
          <a:off x="1447800" y="4800600"/>
          <a:ext cx="6096000" cy="101092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8-14 days</a:t>
                      </a:r>
                      <a:endParaRPr lang="en-US" dirty="0"/>
                    </a:p>
                  </a:txBody>
                  <a:tcPr/>
                </a:tc>
                <a:tc>
                  <a:txBody>
                    <a:bodyPr/>
                    <a:lstStyle/>
                    <a:p>
                      <a:r>
                        <a:rPr lang="en-US" dirty="0" smtClean="0"/>
                        <a:t>3.8 km/s* </a:t>
                      </a:r>
                      <a:endParaRPr lang="en-US" dirty="0"/>
                    </a:p>
                  </a:txBody>
                  <a:tcPr/>
                </a:tc>
                <a:tc>
                  <a:txBody>
                    <a:bodyPr/>
                    <a:lstStyle/>
                    <a:p>
                      <a:r>
                        <a:rPr lang="en-US" dirty="0" smtClean="0"/>
                        <a:t>0.7 km/s*</a:t>
                      </a:r>
                      <a:endParaRPr lang="en-US" dirty="0"/>
                    </a:p>
                  </a:txBody>
                  <a:tcPr/>
                </a:tc>
                <a:tc>
                  <a:txBody>
                    <a:bodyPr/>
                    <a:lstStyle/>
                    <a:p>
                      <a:r>
                        <a:rPr lang="en-US" dirty="0" smtClean="0"/>
                        <a:t>4.5 km/s</a:t>
                      </a:r>
                      <a:endParaRPr lang="en-US" dirty="0"/>
                    </a:p>
                  </a:txBody>
                  <a:tcPr/>
                </a:tc>
              </a:tr>
            </a:tbl>
          </a:graphicData>
        </a:graphic>
      </p:graphicFrame>
      <p:sp>
        <p:nvSpPr>
          <p:cNvPr id="17429" name="TextBox 4"/>
          <p:cNvSpPr txBox="1">
            <a:spLocks noChangeArrowheads="1"/>
          </p:cNvSpPr>
          <p:nvPr/>
        </p:nvSpPr>
        <p:spPr bwMode="auto">
          <a:xfrm>
            <a:off x="1447800" y="5943600"/>
            <a:ext cx="6096000" cy="381000"/>
          </a:xfrm>
          <a:prstGeom prst="rect">
            <a:avLst/>
          </a:prstGeom>
          <a:noFill/>
          <a:ln w="9525">
            <a:noFill/>
            <a:miter lim="800000"/>
            <a:headEnd/>
            <a:tailEnd/>
          </a:ln>
        </p:spPr>
        <p:txBody>
          <a:bodyPr>
            <a:spAutoFit/>
          </a:bodyPr>
          <a:lstStyle/>
          <a:p>
            <a:r>
              <a:rPr lang="en-US">
                <a:latin typeface="Calibri" pitchFamily="34" charset="0"/>
              </a:rPr>
              <a:t>*Korsmeyer, et. al. (2010). p. 6. </a:t>
            </a:r>
          </a:p>
        </p:txBody>
      </p:sp>
      <p:sp>
        <p:nvSpPr>
          <p:cNvPr id="6" name="Rectangle 3"/>
          <p:cNvSpPr>
            <a:spLocks noChangeArrowheads="1"/>
          </p:cNvSpPr>
          <p:nvPr/>
        </p:nvSpPr>
        <p:spPr bwMode="auto">
          <a:xfrm>
            <a:off x="4800600" y="1295400"/>
            <a:ext cx="3810000" cy="3416320"/>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a:t>
            </a:r>
            <a:r>
              <a:rPr lang="en-US" sz="2400" dirty="0" smtClean="0">
                <a:latin typeface="Calibri" pitchFamily="34" charset="0"/>
              </a:rPr>
              <a:t>Hardware</a:t>
            </a:r>
          </a:p>
          <a:p>
            <a:pPr lvl="1">
              <a:buFont typeface="Arial" charset="0"/>
              <a:buChar char="•"/>
            </a:pPr>
            <a:r>
              <a:rPr lang="en-US" sz="2400" dirty="0" smtClean="0">
                <a:latin typeface="Calibri" pitchFamily="34" charset="0"/>
              </a:rPr>
              <a:t>3 Launches</a:t>
            </a:r>
            <a:endParaRPr lang="en-US" sz="2400" dirty="0">
              <a:latin typeface="Calibri" pitchFamily="34" charset="0"/>
            </a:endParaRPr>
          </a:p>
          <a:p>
            <a:pPr lvl="1">
              <a:buFont typeface="Arial" charset="0"/>
              <a:buChar char="•"/>
            </a:pPr>
            <a:r>
              <a:rPr lang="en-US" sz="2400" dirty="0" smtClean="0">
                <a:latin typeface="Calibri" pitchFamily="34" charset="0"/>
              </a:rPr>
              <a:t>1 crew + Partial PnP module</a:t>
            </a:r>
          </a:p>
          <a:p>
            <a:pPr lvl="1">
              <a:buFont typeface="Arial" charset="0"/>
              <a:buChar char="•"/>
            </a:pPr>
            <a:r>
              <a:rPr lang="en-US" sz="2400" dirty="0" smtClean="0">
                <a:latin typeface="Calibri" pitchFamily="34" charset="0"/>
              </a:rPr>
              <a:t>2 full PnP modules</a:t>
            </a:r>
          </a:p>
          <a:p>
            <a:pPr>
              <a:buFont typeface="Arial" charset="0"/>
              <a:buChar char="•"/>
            </a:pPr>
            <a:r>
              <a:rPr lang="en-US" sz="2400" dirty="0" smtClean="0">
                <a:latin typeface="Calibri" pitchFamily="34" charset="0"/>
              </a:rPr>
              <a:t>Short duration b/c of small quarters</a:t>
            </a:r>
          </a:p>
          <a:p>
            <a:pPr lvl="1">
              <a:buFont typeface="Arial" charset="0"/>
              <a:buChar char="•"/>
            </a:pPr>
            <a:r>
              <a:rPr lang="en-US" sz="2400" dirty="0" smtClean="0">
                <a:latin typeface="Calibri" pitchFamily="34" charset="0"/>
              </a:rPr>
              <a:t>Consider 2 person crew for comfort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rot="8105671">
            <a:off x="5275607" y="2603631"/>
            <a:ext cx="3012384" cy="3022338"/>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Pie 35"/>
          <p:cNvSpPr/>
          <p:nvPr/>
        </p:nvSpPr>
        <p:spPr>
          <a:xfrm rot="5400000">
            <a:off x="2628900" y="3009900"/>
            <a:ext cx="1828800" cy="7086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609600" y="228600"/>
            <a:ext cx="8229600" cy="773112"/>
          </a:xfrm>
        </p:spPr>
        <p:txBody>
          <a:bodyPr/>
          <a:lstStyle/>
          <a:p>
            <a:pPr algn="l"/>
            <a:r>
              <a:rPr lang="en-US" sz="3000" dirty="0" smtClean="0"/>
              <a:t>E-M Libration Point Mission</a:t>
            </a:r>
            <a:endParaRPr lang="en-US" sz="3000" dirty="0"/>
          </a:p>
        </p:txBody>
      </p:sp>
      <p:sp>
        <p:nvSpPr>
          <p:cNvPr id="3" name="Oval 2"/>
          <p:cNvSpPr/>
          <p:nvPr/>
        </p:nvSpPr>
        <p:spPr>
          <a:xfrm rot="1578932">
            <a:off x="5343435" y="1015364"/>
            <a:ext cx="1455381" cy="1336079"/>
          </a:xfrm>
          <a:prstGeom prst="ellipse">
            <a:avLst/>
          </a:prstGeom>
          <a:no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bg1"/>
              </a:solidFill>
            </a:endParaRPr>
          </a:p>
        </p:txBody>
      </p:sp>
      <p:grpSp>
        <p:nvGrpSpPr>
          <p:cNvPr id="5" name="Group 65"/>
          <p:cNvGrpSpPr/>
          <p:nvPr/>
        </p:nvGrpSpPr>
        <p:grpSpPr>
          <a:xfrm rot="10800000">
            <a:off x="990600" y="3733800"/>
            <a:ext cx="506722" cy="725553"/>
            <a:chOff x="588574" y="3749221"/>
            <a:chExt cx="506722" cy="725553"/>
          </a:xfrm>
        </p:grpSpPr>
        <p:sp>
          <p:nvSpPr>
            <p:cNvPr id="4" name="Isosceles Triangle 3"/>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 name="Rounded Rectangle 6"/>
          <p:cNvSpPr/>
          <p:nvPr/>
        </p:nvSpPr>
        <p:spPr>
          <a:xfrm rot="1800000">
            <a:off x="406522" y="50023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Freeform 22"/>
          <p:cNvSpPr/>
          <p:nvPr/>
        </p:nvSpPr>
        <p:spPr>
          <a:xfrm>
            <a:off x="838200" y="1676400"/>
            <a:ext cx="4495800" cy="42671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Isosceles Triangle 24"/>
          <p:cNvSpPr/>
          <p:nvPr/>
        </p:nvSpPr>
        <p:spPr>
          <a:xfrm rot="1802652">
            <a:off x="6609025" y="5542225"/>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667000" y="59436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27" name="TextBox 26"/>
          <p:cNvSpPr txBox="1"/>
          <p:nvPr/>
        </p:nvSpPr>
        <p:spPr>
          <a:xfrm rot="1892596">
            <a:off x="5452146" y="1387937"/>
            <a:ext cx="1066800" cy="461665"/>
          </a:xfrm>
          <a:prstGeom prst="rect">
            <a:avLst/>
          </a:prstGeom>
          <a:noFill/>
        </p:spPr>
        <p:txBody>
          <a:bodyPr wrap="square" rtlCol="0">
            <a:spAutoFit/>
          </a:bodyPr>
          <a:lstStyle/>
          <a:p>
            <a:r>
              <a:rPr lang="en-US" sz="2400" dirty="0" smtClean="0">
                <a:latin typeface="+mn-lt"/>
              </a:rPr>
              <a:t>E-M L1</a:t>
            </a:r>
            <a:endParaRPr lang="en-US" sz="2400" dirty="0">
              <a:latin typeface="+mn-lt"/>
            </a:endParaRPr>
          </a:p>
        </p:txBody>
      </p:sp>
      <p:cxnSp>
        <p:nvCxnSpPr>
          <p:cNvPr id="35" name="Shape 49"/>
          <p:cNvCxnSpPr>
            <a:stCxn id="25" idx="0"/>
            <a:endCxn id="88" idx="2"/>
          </p:cNvCxnSpPr>
          <p:nvPr/>
        </p:nvCxnSpPr>
        <p:spPr>
          <a:xfrm rot="16200000" flipV="1">
            <a:off x="6489166" y="5214141"/>
            <a:ext cx="555471" cy="141652"/>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5" name="Rounded Rectangle 64"/>
          <p:cNvSpPr/>
          <p:nvPr/>
        </p:nvSpPr>
        <p:spPr>
          <a:xfrm rot="1800000">
            <a:off x="711322" y="44689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8" name="TextBox 67"/>
          <p:cNvSpPr txBox="1"/>
          <p:nvPr/>
        </p:nvSpPr>
        <p:spPr>
          <a:xfrm>
            <a:off x="1371600" y="4876800"/>
            <a:ext cx="838200" cy="381000"/>
          </a:xfrm>
          <a:prstGeom prst="rect">
            <a:avLst/>
          </a:prstGeom>
          <a:noFill/>
        </p:spPr>
        <p:txBody>
          <a:bodyPr wrap="square" rtlCol="0">
            <a:spAutoFit/>
          </a:bodyPr>
          <a:lstStyle/>
          <a:p>
            <a:r>
              <a:rPr lang="en-US" dirty="0" smtClean="0"/>
              <a:t>LEO</a:t>
            </a:r>
            <a:endParaRPr lang="en-US" dirty="0"/>
          </a:p>
        </p:txBody>
      </p:sp>
      <p:grpSp>
        <p:nvGrpSpPr>
          <p:cNvPr id="8" name="Group 70"/>
          <p:cNvGrpSpPr/>
          <p:nvPr/>
        </p:nvGrpSpPr>
        <p:grpSpPr>
          <a:xfrm rot="12968510">
            <a:off x="4127604" y="1222615"/>
            <a:ext cx="506722" cy="725553"/>
            <a:chOff x="588574" y="3749221"/>
            <a:chExt cx="506722" cy="725553"/>
          </a:xfrm>
        </p:grpSpPr>
        <p:sp>
          <p:nvSpPr>
            <p:cNvPr id="72" name="Isosceles Triangle 71"/>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5" name="Rounded Rectangle 74"/>
          <p:cNvSpPr/>
          <p:nvPr/>
        </p:nvSpPr>
        <p:spPr>
          <a:xfrm rot="1800000">
            <a:off x="2616322" y="3859309"/>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9" name="Rounded Rectangle 78"/>
          <p:cNvSpPr/>
          <p:nvPr/>
        </p:nvSpPr>
        <p:spPr>
          <a:xfrm rot="1800000">
            <a:off x="2921122" y="33259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80" name="Shape 69"/>
          <p:cNvCxnSpPr>
            <a:stCxn id="7" idx="3"/>
            <a:endCxn id="75" idx="2"/>
          </p:cNvCxnSpPr>
          <p:nvPr/>
        </p:nvCxnSpPr>
        <p:spPr>
          <a:xfrm flipV="1">
            <a:off x="714375" y="4321430"/>
            <a:ext cx="1943100" cy="1011019"/>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4" name="Shape 69"/>
          <p:cNvCxnSpPr>
            <a:stCxn id="65" idx="3"/>
            <a:endCxn id="79" idx="1"/>
          </p:cNvCxnSpPr>
          <p:nvPr/>
        </p:nvCxnSpPr>
        <p:spPr>
          <a:xfrm flipV="1">
            <a:off x="1019175" y="3491071"/>
            <a:ext cx="1924050" cy="1307978"/>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8" name="Rounded Rectangle 87"/>
          <p:cNvSpPr/>
          <p:nvPr/>
        </p:nvSpPr>
        <p:spPr>
          <a:xfrm rot="1800000">
            <a:off x="6654922" y="45451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9" name="Group 98"/>
          <p:cNvGrpSpPr/>
          <p:nvPr/>
        </p:nvGrpSpPr>
        <p:grpSpPr>
          <a:xfrm rot="18632198">
            <a:off x="6740214" y="2580155"/>
            <a:ext cx="506722" cy="725553"/>
            <a:chOff x="588574" y="3749221"/>
            <a:chExt cx="506722" cy="725553"/>
          </a:xfrm>
        </p:grpSpPr>
        <p:sp>
          <p:nvSpPr>
            <p:cNvPr id="100" name="Isosceles Triangle 9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ounded Rectangle 10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Philosophy</a:t>
            </a:r>
            <a:endParaRPr lang="en-US" dirty="0"/>
          </a:p>
        </p:txBody>
      </p:sp>
      <p:sp>
        <p:nvSpPr>
          <p:cNvPr id="4" name="TextBox 3"/>
          <p:cNvSpPr txBox="1"/>
          <p:nvPr/>
        </p:nvSpPr>
        <p:spPr>
          <a:xfrm>
            <a:off x="381000" y="1371600"/>
            <a:ext cx="8305800" cy="3785652"/>
          </a:xfrm>
          <a:prstGeom prst="rect">
            <a:avLst/>
          </a:prstGeom>
          <a:noFill/>
        </p:spPr>
        <p:txBody>
          <a:bodyPr wrap="square" rtlCol="0">
            <a:spAutoFit/>
          </a:bodyPr>
          <a:lstStyle/>
          <a:p>
            <a:pPr>
              <a:buFont typeface="Arial" pitchFamily="34" charset="0"/>
              <a:buChar char="•"/>
            </a:pPr>
            <a:r>
              <a:rPr lang="en-US" sz="2400" dirty="0" smtClean="0">
                <a:latin typeface="+mn-lt"/>
              </a:rPr>
              <a:t>Flexible Path, Flexible Capability</a:t>
            </a:r>
          </a:p>
          <a:p>
            <a:pPr lvl="1">
              <a:buFont typeface="Arial" pitchFamily="34" charset="0"/>
              <a:buChar char="•"/>
            </a:pPr>
            <a:r>
              <a:rPr lang="en-US" sz="2400" dirty="0" smtClean="0">
                <a:latin typeface="+mn-lt"/>
              </a:rPr>
              <a:t>Build a system that can be adapted for multiple missions</a:t>
            </a:r>
          </a:p>
          <a:p>
            <a:pPr lvl="1">
              <a:buFont typeface="Arial" pitchFamily="34" charset="0"/>
              <a:buChar char="•"/>
            </a:pPr>
            <a:r>
              <a:rPr lang="en-US" sz="2400" dirty="0" smtClean="0">
                <a:latin typeface="+mn-lt"/>
              </a:rPr>
              <a:t>Minimize the number of unique components</a:t>
            </a:r>
          </a:p>
          <a:p>
            <a:pPr lvl="1">
              <a:buFont typeface="Arial" pitchFamily="34" charset="0"/>
              <a:buChar char="•"/>
            </a:pPr>
            <a:r>
              <a:rPr lang="en-US" sz="2400" dirty="0" smtClean="0">
                <a:latin typeface="+mn-lt"/>
              </a:rPr>
              <a:t>Design for 1 core mission, adapt to others</a:t>
            </a:r>
          </a:p>
          <a:p>
            <a:pPr>
              <a:buFont typeface="Arial" pitchFamily="34" charset="0"/>
              <a:buChar char="•"/>
            </a:pPr>
            <a:r>
              <a:rPr lang="en-US" sz="2400" dirty="0" smtClean="0">
                <a:latin typeface="+mn-lt"/>
              </a:rPr>
              <a:t>Core mission : Manned Near Earth Object exploration</a:t>
            </a:r>
          </a:p>
          <a:p>
            <a:pPr lvl="1">
              <a:buFont typeface="Arial" pitchFamily="34" charset="0"/>
              <a:buChar char="•"/>
            </a:pPr>
            <a:r>
              <a:rPr lang="en-US" sz="2400" dirty="0" smtClean="0">
                <a:latin typeface="+mn-lt"/>
              </a:rPr>
              <a:t>Secondary, high importance, mission: ISS servicing</a:t>
            </a:r>
          </a:p>
          <a:p>
            <a:pPr>
              <a:buFont typeface="Arial" pitchFamily="34" charset="0"/>
              <a:buChar char="•"/>
            </a:pPr>
            <a:endParaRPr lang="en-US" sz="2400" dirty="0" smtClean="0">
              <a:latin typeface="+mn-lt"/>
            </a:endParaRPr>
          </a:p>
          <a:p>
            <a:pPr>
              <a:buFont typeface="Arial" pitchFamily="34" charset="0"/>
              <a:buChar char="•"/>
            </a:pPr>
            <a:r>
              <a:rPr lang="en-US" sz="2400" dirty="0" smtClean="0">
                <a:latin typeface="+mn-lt"/>
              </a:rPr>
              <a:t>Second major mission: Lunar Exploration</a:t>
            </a:r>
          </a:p>
          <a:p>
            <a:pPr>
              <a:buFont typeface="Arial" pitchFamily="34" charset="0"/>
              <a:buChar char="•"/>
            </a:pPr>
            <a:endParaRPr lang="en-US" sz="2400" dirty="0" smtClean="0">
              <a:latin typeface="+mn-lt"/>
            </a:endParaRPr>
          </a:p>
          <a:p>
            <a:pPr>
              <a:buFont typeface="Arial" pitchFamily="34" charset="0"/>
              <a:buChar char="•"/>
            </a:pPr>
            <a:r>
              <a:rPr lang="en-US" sz="2400" dirty="0" smtClean="0">
                <a:latin typeface="+mn-lt"/>
              </a:rPr>
              <a:t>Core assumption: Only use existing launch vehicles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Near Earth Object</a:t>
            </a:r>
            <a:endParaRPr lang="en-US" dirty="0"/>
          </a:p>
        </p:txBody>
      </p:sp>
      <p:sp>
        <p:nvSpPr>
          <p:cNvPr id="19459" name="Rectangle 3"/>
          <p:cNvSpPr>
            <a:spLocks noChangeArrowheads="1"/>
          </p:cNvSpPr>
          <p:nvPr/>
        </p:nvSpPr>
        <p:spPr bwMode="auto">
          <a:xfrm>
            <a:off x="228600" y="1295400"/>
            <a:ext cx="7848600" cy="2892425"/>
          </a:xfrm>
          <a:prstGeom prst="rect">
            <a:avLst/>
          </a:prstGeom>
          <a:noFill/>
          <a:ln w="9525">
            <a:noFill/>
            <a:miter lim="800000"/>
            <a:headEnd/>
            <a:tailEnd/>
          </a:ln>
        </p:spPr>
        <p:txBody>
          <a:bodyPr>
            <a:spAutoFit/>
          </a:bodyPr>
          <a:lstStyle/>
          <a:p>
            <a:pPr>
              <a:buFont typeface="Arial" charset="0"/>
              <a:buChar char="•"/>
            </a:pPr>
            <a:r>
              <a:rPr lang="en-US" sz="2600" dirty="0">
                <a:latin typeface="Calibri" pitchFamily="34" charset="0"/>
              </a:rPr>
              <a:t>Mission Objectives</a:t>
            </a:r>
          </a:p>
          <a:p>
            <a:pPr lvl="1">
              <a:buFont typeface="Arial" charset="0"/>
              <a:buChar char="•"/>
            </a:pPr>
            <a:r>
              <a:rPr lang="en-US" sz="2600" dirty="0">
                <a:latin typeface="Calibri" pitchFamily="34" charset="0"/>
              </a:rPr>
              <a:t>Sample Return</a:t>
            </a:r>
          </a:p>
          <a:p>
            <a:pPr lvl="1">
              <a:buFont typeface="Arial" charset="0"/>
              <a:buChar char="•"/>
            </a:pPr>
            <a:r>
              <a:rPr lang="en-US" sz="2600" dirty="0">
                <a:latin typeface="Calibri" pitchFamily="34" charset="0"/>
              </a:rPr>
              <a:t>Public Engagement</a:t>
            </a:r>
          </a:p>
          <a:p>
            <a:pPr>
              <a:buFont typeface="Arial" charset="0"/>
              <a:buChar char="•"/>
            </a:pPr>
            <a:r>
              <a:rPr lang="en-US" sz="2600" dirty="0">
                <a:latin typeface="Calibri" pitchFamily="34" charset="0"/>
              </a:rPr>
              <a:t>Mission Benefits</a:t>
            </a:r>
          </a:p>
          <a:p>
            <a:pPr lvl="1">
              <a:buFont typeface="Arial" charset="0"/>
              <a:buChar char="•"/>
            </a:pPr>
            <a:r>
              <a:rPr lang="en-US" sz="2600" dirty="0">
                <a:latin typeface="Calibri" pitchFamily="34" charset="0"/>
              </a:rPr>
              <a:t>Long duration travel </a:t>
            </a:r>
            <a:r>
              <a:rPr lang="en-US" sz="2600" dirty="0" smtClean="0">
                <a:latin typeface="Calibri" pitchFamily="34" charset="0"/>
              </a:rPr>
              <a:t>experience (delayed </a:t>
            </a:r>
            <a:r>
              <a:rPr lang="en-US" sz="2600" dirty="0" err="1" smtClean="0">
                <a:latin typeface="Calibri" pitchFamily="34" charset="0"/>
              </a:rPr>
              <a:t>comms</a:t>
            </a:r>
            <a:r>
              <a:rPr lang="en-US" sz="2600" dirty="0" smtClean="0">
                <a:latin typeface="Calibri" pitchFamily="34" charset="0"/>
              </a:rPr>
              <a:t>)</a:t>
            </a:r>
            <a:endParaRPr lang="en-US" sz="2600" dirty="0">
              <a:latin typeface="Calibri" pitchFamily="34" charset="0"/>
            </a:endParaRPr>
          </a:p>
          <a:p>
            <a:pPr lvl="1">
              <a:buFont typeface="Arial" charset="0"/>
              <a:buChar char="•"/>
            </a:pPr>
            <a:r>
              <a:rPr lang="en-US" sz="2600" dirty="0">
                <a:latin typeface="Calibri" pitchFamily="34" charset="0"/>
              </a:rPr>
              <a:t>Operation near NEO (for future NEO missions)</a:t>
            </a:r>
          </a:p>
          <a:p>
            <a:pPr lvl="1">
              <a:buFont typeface="Arial" charset="0"/>
              <a:buChar char="•"/>
            </a:pPr>
            <a:r>
              <a:rPr lang="en-US" sz="2600" dirty="0">
                <a:latin typeface="Calibri" pitchFamily="34" charset="0"/>
              </a:rPr>
              <a:t>EVA opportunities</a:t>
            </a:r>
          </a:p>
        </p:txBody>
      </p:sp>
      <p:graphicFrame>
        <p:nvGraphicFramePr>
          <p:cNvPr id="8" name="Table 7"/>
          <p:cNvGraphicFramePr>
            <a:graphicFrameLocks noGrp="1"/>
          </p:cNvGraphicFramePr>
          <p:nvPr/>
        </p:nvGraphicFramePr>
        <p:xfrm>
          <a:off x="304800" y="4267200"/>
          <a:ext cx="6096000" cy="1920240"/>
        </p:xfrm>
        <a:graphic>
          <a:graphicData uri="http://schemas.openxmlformats.org/drawingml/2006/table">
            <a:tbl>
              <a:tblPr firstRow="1" bandRow="1">
                <a:tableStyleId>{5C22544A-7EE6-4342-B048-85BDC9FD1C3A}</a:tableStyleId>
              </a:tblPr>
              <a:tblGrid>
                <a:gridCol w="1524000"/>
                <a:gridCol w="1524000"/>
                <a:gridCol w="1600200"/>
                <a:gridCol w="1447800"/>
              </a:tblGrid>
              <a:tr h="64008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640080">
                <a:tc>
                  <a:txBody>
                    <a:bodyPr/>
                    <a:lstStyle/>
                    <a:p>
                      <a:r>
                        <a:rPr lang="en-US" sz="1400" dirty="0" smtClean="0"/>
                        <a:t>120 days (2004 OW10)</a:t>
                      </a:r>
                    </a:p>
                  </a:txBody>
                  <a:tcPr/>
                </a:tc>
                <a:tc>
                  <a:txBody>
                    <a:bodyPr/>
                    <a:lstStyle/>
                    <a:p>
                      <a:r>
                        <a:rPr lang="en-US" dirty="0" smtClean="0"/>
                        <a:t>4.1 km/s</a:t>
                      </a:r>
                      <a:endParaRPr lang="en-US" dirty="0"/>
                    </a:p>
                  </a:txBody>
                  <a:tcPr/>
                </a:tc>
                <a:tc>
                  <a:txBody>
                    <a:bodyPr/>
                    <a:lstStyle/>
                    <a:p>
                      <a:r>
                        <a:rPr lang="en-US" dirty="0" smtClean="0"/>
                        <a:t>1 km/s</a:t>
                      </a:r>
                      <a:endParaRPr lang="en-US" dirty="0"/>
                    </a:p>
                  </a:txBody>
                  <a:tcPr/>
                </a:tc>
                <a:tc>
                  <a:txBody>
                    <a:bodyPr/>
                    <a:lstStyle/>
                    <a:p>
                      <a:r>
                        <a:rPr lang="en-US" dirty="0" smtClean="0"/>
                        <a:t>5.1 km/s</a:t>
                      </a:r>
                    </a:p>
                    <a:p>
                      <a:endParaRPr lang="en-US" sz="1200" dirty="0"/>
                    </a:p>
                  </a:txBody>
                  <a:tcPr/>
                </a:tc>
              </a:tr>
              <a:tr h="640080">
                <a:tc>
                  <a:txBody>
                    <a:bodyPr/>
                    <a:lstStyle/>
                    <a:p>
                      <a:r>
                        <a:rPr lang="en-US" sz="1400" dirty="0" smtClean="0"/>
                        <a:t>160 days (1999 AO10)*</a:t>
                      </a:r>
                    </a:p>
                  </a:txBody>
                  <a:tcPr/>
                </a:tc>
                <a:tc>
                  <a:txBody>
                    <a:bodyPr/>
                    <a:lstStyle/>
                    <a:p>
                      <a:r>
                        <a:rPr lang="en-US" dirty="0" smtClean="0"/>
                        <a:t>5.5 km/s*</a:t>
                      </a:r>
                      <a:endParaRPr lang="en-US" dirty="0"/>
                    </a:p>
                  </a:txBody>
                  <a:tcPr/>
                </a:tc>
                <a:tc>
                  <a:txBody>
                    <a:bodyPr/>
                    <a:lstStyle/>
                    <a:p>
                      <a:r>
                        <a:rPr lang="en-US" dirty="0" smtClean="0"/>
                        <a:t>1.7</a:t>
                      </a:r>
                      <a:r>
                        <a:rPr lang="en-US" baseline="0" dirty="0" smtClean="0"/>
                        <a:t> km/s*</a:t>
                      </a:r>
                      <a:endParaRPr lang="en-US" dirty="0"/>
                    </a:p>
                  </a:txBody>
                  <a:tcPr/>
                </a:tc>
                <a:tc>
                  <a:txBody>
                    <a:bodyPr/>
                    <a:lstStyle/>
                    <a:p>
                      <a:r>
                        <a:rPr lang="en-US" sz="1800" dirty="0" smtClean="0"/>
                        <a:t>7.2 km/s</a:t>
                      </a:r>
                      <a:endParaRPr lang="en-US" sz="1800" dirty="0"/>
                    </a:p>
                  </a:txBody>
                  <a:tcPr/>
                </a:tc>
              </a:tr>
            </a:tbl>
          </a:graphicData>
        </a:graphic>
      </p:graphicFrame>
      <p:sp>
        <p:nvSpPr>
          <p:cNvPr id="19482" name="TextBox 4"/>
          <p:cNvSpPr txBox="1">
            <a:spLocks noChangeArrowheads="1"/>
          </p:cNvSpPr>
          <p:nvPr/>
        </p:nvSpPr>
        <p:spPr bwMode="auto">
          <a:xfrm>
            <a:off x="1371600" y="6248400"/>
            <a:ext cx="6096000" cy="381000"/>
          </a:xfrm>
          <a:prstGeom prst="rect">
            <a:avLst/>
          </a:prstGeom>
          <a:noFill/>
          <a:ln w="9525">
            <a:noFill/>
            <a:miter lim="800000"/>
            <a:headEnd/>
            <a:tailEnd/>
          </a:ln>
        </p:spPr>
        <p:txBody>
          <a:bodyPr>
            <a:spAutoFit/>
          </a:bodyPr>
          <a:lstStyle/>
          <a:p>
            <a:r>
              <a:rPr lang="en-US">
                <a:latin typeface="Calibri" pitchFamily="34" charset="0"/>
              </a:rPr>
              <a:t>*Korsmeyer, et. al. (2010). </a:t>
            </a:r>
          </a:p>
        </p:txBody>
      </p:sp>
      <p:grpSp>
        <p:nvGrpSpPr>
          <p:cNvPr id="6" name="Group 5"/>
          <p:cNvGrpSpPr/>
          <p:nvPr/>
        </p:nvGrpSpPr>
        <p:grpSpPr>
          <a:xfrm rot="10800000">
            <a:off x="8382000" y="381000"/>
            <a:ext cx="320261" cy="992156"/>
            <a:chOff x="7696200" y="1600200"/>
            <a:chExt cx="1082261" cy="3352800"/>
          </a:xfrm>
        </p:grpSpPr>
        <p:grpSp>
          <p:nvGrpSpPr>
            <p:cNvPr id="7" name="Group 3"/>
            <p:cNvGrpSpPr/>
            <p:nvPr/>
          </p:nvGrpSpPr>
          <p:grpSpPr>
            <a:xfrm>
              <a:off x="7696200" y="1600199"/>
              <a:ext cx="1058779" cy="914399"/>
              <a:chOff x="6781800" y="1371600"/>
              <a:chExt cx="1676400" cy="1447800"/>
            </a:xfrm>
          </p:grpSpPr>
          <p:sp>
            <p:nvSpPr>
              <p:cNvPr id="19" name="Trapezoid 18"/>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e 19"/>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21"/>
            <p:cNvGrpSpPr/>
            <p:nvPr/>
          </p:nvGrpSpPr>
          <p:grpSpPr>
            <a:xfrm>
              <a:off x="7696200" y="2286000"/>
              <a:ext cx="1082259" cy="2667000"/>
              <a:chOff x="304800" y="990600"/>
              <a:chExt cx="2133600" cy="5257800"/>
            </a:xfrm>
          </p:grpSpPr>
          <p:sp>
            <p:nvSpPr>
              <p:cNvPr id="10" name="Oval 9"/>
              <p:cNvSpPr/>
              <p:nvPr/>
            </p:nvSpPr>
            <p:spPr>
              <a:xfrm>
                <a:off x="457200" y="3276600"/>
                <a:ext cx="1828800" cy="182880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Oval 10"/>
              <p:cNvSpPr/>
              <p:nvPr/>
            </p:nvSpPr>
            <p:spPr>
              <a:xfrm>
                <a:off x="609600" y="1676400"/>
                <a:ext cx="1524000" cy="160020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6" name="Trapezoid 15"/>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18" name="Rectangle 17"/>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grpSp>
        <p:nvGrpSpPr>
          <p:cNvPr id="37" name="Group 36"/>
          <p:cNvGrpSpPr/>
          <p:nvPr/>
        </p:nvGrpSpPr>
        <p:grpSpPr>
          <a:xfrm>
            <a:off x="8305800" y="1371600"/>
            <a:ext cx="519994" cy="1850906"/>
            <a:chOff x="3657600" y="1447800"/>
            <a:chExt cx="1295400" cy="4610945"/>
          </a:xfrm>
        </p:grpSpPr>
        <p:grpSp>
          <p:nvGrpSpPr>
            <p:cNvPr id="21" name="Group 20"/>
            <p:cNvGrpSpPr>
              <a:grpSpLocks/>
            </p:cNvGrpSpPr>
            <p:nvPr/>
          </p:nvGrpSpPr>
          <p:grpSpPr bwMode="auto">
            <a:xfrm>
              <a:off x="3657600" y="1447800"/>
              <a:ext cx="1295400" cy="4610945"/>
              <a:chOff x="1905000" y="2286000"/>
              <a:chExt cx="838200" cy="2983827"/>
            </a:xfrm>
          </p:grpSpPr>
          <p:sp>
            <p:nvSpPr>
              <p:cNvPr id="22" name="Oval 21"/>
              <p:cNvSpPr/>
              <p:nvPr/>
            </p:nvSpPr>
            <p:spPr>
              <a:xfrm>
                <a:off x="2514133"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3" name="Trapezoid 22"/>
              <p:cNvSpPr/>
              <p:nvPr/>
            </p:nvSpPr>
            <p:spPr>
              <a:xfrm>
                <a:off x="2150660" y="4988508"/>
                <a:ext cx="337400" cy="281319"/>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905000" y="4647763"/>
                <a:ext cx="838200" cy="381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25" name="Oval 24"/>
              <p:cNvSpPr/>
              <p:nvPr/>
            </p:nvSpPr>
            <p:spPr>
              <a:xfrm>
                <a:off x="1905000"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smtClean="0"/>
                  <a:t>N</a:t>
                </a:r>
                <a:endParaRPr lang="en-US" sz="400" dirty="0"/>
              </a:p>
            </p:txBody>
          </p:sp>
          <p:sp>
            <p:nvSpPr>
              <p:cNvPr id="26" name="Oval 25"/>
              <p:cNvSpPr/>
              <p:nvPr/>
            </p:nvSpPr>
            <p:spPr>
              <a:xfrm>
                <a:off x="2286094" y="4495723"/>
                <a:ext cx="152026" cy="152040"/>
              </a:xfrm>
              <a:prstGeom prst="ellipse">
                <a:avLst/>
              </a:prstGeom>
              <a:solidFill>
                <a:schemeClr val="accent2">
                  <a:lumMod val="7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7" name="Freeform 26"/>
              <p:cNvSpPr/>
              <p:nvPr/>
            </p:nvSpPr>
            <p:spPr>
              <a:xfrm>
                <a:off x="1981013" y="2286000"/>
                <a:ext cx="686174" cy="838277"/>
              </a:xfrm>
              <a:custGeom>
                <a:avLst/>
                <a:gdLst>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838200">
                    <a:moveTo>
                      <a:pt x="0" y="838200"/>
                    </a:moveTo>
                    <a:lnTo>
                      <a:pt x="246463" y="0"/>
                    </a:lnTo>
                    <a:lnTo>
                      <a:pt x="439337" y="0"/>
                    </a:lnTo>
                    <a:lnTo>
                      <a:pt x="685800" y="838200"/>
                    </a:lnTo>
                    <a:lnTo>
                      <a:pt x="0" y="83820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8" name="Rectangle 27"/>
              <p:cNvSpPr/>
              <p:nvPr/>
            </p:nvSpPr>
            <p:spPr>
              <a:xfrm>
                <a:off x="1981013" y="3124277"/>
                <a:ext cx="686174" cy="129542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1981013"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2591174"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Oval 30"/>
              <p:cNvSpPr/>
              <p:nvPr/>
            </p:nvSpPr>
            <p:spPr>
              <a:xfrm>
                <a:off x="2210080" y="2286000"/>
                <a:ext cx="228040" cy="760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a:xfrm>
                <a:off x="2286094" y="3200297"/>
                <a:ext cx="152026" cy="30510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a:p>
            </p:txBody>
          </p:sp>
          <p:sp>
            <p:nvSpPr>
              <p:cNvPr id="33" name="Rectangle 32"/>
              <p:cNvSpPr/>
              <p:nvPr/>
            </p:nvSpPr>
            <p:spPr>
              <a:xfrm>
                <a:off x="2667187" y="3429385"/>
                <a:ext cx="45197"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33"/>
              <p:cNvSpPr/>
              <p:nvPr/>
            </p:nvSpPr>
            <p:spPr>
              <a:xfrm>
                <a:off x="1981013" y="3429385"/>
                <a:ext cx="46225"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5" name="Trapezoid 34"/>
            <p:cNvSpPr/>
            <p:nvPr/>
          </p:nvSpPr>
          <p:spPr>
            <a:xfrm>
              <a:off x="4191000" y="3657600"/>
              <a:ext cx="304800" cy="914400"/>
            </a:xfrm>
            <a:prstGeom prst="trapezoid">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grpSp>
      <p:grpSp>
        <p:nvGrpSpPr>
          <p:cNvPr id="50" name="Group 49"/>
          <p:cNvGrpSpPr/>
          <p:nvPr/>
        </p:nvGrpSpPr>
        <p:grpSpPr>
          <a:xfrm>
            <a:off x="8458200" y="3200400"/>
            <a:ext cx="284409" cy="721179"/>
            <a:chOff x="5715000" y="1066800"/>
            <a:chExt cx="2133600" cy="5410200"/>
          </a:xfrm>
        </p:grpSpPr>
        <p:sp>
          <p:nvSpPr>
            <p:cNvPr id="38" name="Oval 37"/>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Oval 38"/>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40" name="Rectangle 39"/>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1" name="Rectangle 40"/>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2" name="Rectangle 41"/>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3" name="Rectangle 42"/>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4" name="Rectangle 43"/>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6" name="Trapezoid 45"/>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47" name="Rectangle 46"/>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48" name="Rectangle 47"/>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nvGrpSpPr>
          <p:cNvPr id="51" name="Group 50"/>
          <p:cNvGrpSpPr/>
          <p:nvPr/>
        </p:nvGrpSpPr>
        <p:grpSpPr>
          <a:xfrm>
            <a:off x="8458200" y="3962400"/>
            <a:ext cx="284409" cy="721179"/>
            <a:chOff x="5715000" y="1066800"/>
            <a:chExt cx="2133600" cy="5410200"/>
          </a:xfrm>
        </p:grpSpPr>
        <p:sp>
          <p:nvSpPr>
            <p:cNvPr id="52" name="Oval 51"/>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3" name="Oval 52"/>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54" name="Rectangle 53"/>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5" name="Rectangle 54"/>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6" name="Rectangle 55"/>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7" name="Rectangle 56"/>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8" name="Rectangle 57"/>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9" name="Trapezoid 58"/>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60" name="Rectangle 59"/>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61" name="Rectangle 60"/>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nvGrpSpPr>
          <p:cNvPr id="62" name="Group 61"/>
          <p:cNvGrpSpPr/>
          <p:nvPr/>
        </p:nvGrpSpPr>
        <p:grpSpPr>
          <a:xfrm>
            <a:off x="8458200" y="4724400"/>
            <a:ext cx="284409" cy="721179"/>
            <a:chOff x="5715000" y="1066800"/>
            <a:chExt cx="2133600" cy="5410200"/>
          </a:xfrm>
        </p:grpSpPr>
        <p:sp>
          <p:nvSpPr>
            <p:cNvPr id="63" name="Oval 62"/>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4" name="Oval 63"/>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65" name="Rectangle 64"/>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6" name="Rectangle 65"/>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7" name="Rectangle 66"/>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8" name="Rectangle 67"/>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9" name="Rectangle 68"/>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0" name="Trapezoid 69"/>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71" name="Rectangle 70"/>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72" name="Rectangle 71"/>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nvGrpSpPr>
          <p:cNvPr id="73" name="Group 72"/>
          <p:cNvGrpSpPr/>
          <p:nvPr/>
        </p:nvGrpSpPr>
        <p:grpSpPr>
          <a:xfrm>
            <a:off x="8458200" y="5410200"/>
            <a:ext cx="284409" cy="721179"/>
            <a:chOff x="5715000" y="1066800"/>
            <a:chExt cx="2133600" cy="5410200"/>
          </a:xfrm>
        </p:grpSpPr>
        <p:sp>
          <p:nvSpPr>
            <p:cNvPr id="74" name="Oval 73"/>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5" name="Oval 74"/>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76" name="Rectangle 75"/>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7" name="Rectangle 76"/>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8" name="Rectangle 77"/>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9" name="Rectangle 78"/>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0" name="Rectangle 79"/>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1" name="Trapezoid 80"/>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82" name="Rectangle 81"/>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83" name="Rectangle 82"/>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NEO Mission</a:t>
            </a:r>
            <a:endParaRPr lang="en-US" dirty="0"/>
          </a:p>
        </p:txBody>
      </p:sp>
      <p:sp>
        <p:nvSpPr>
          <p:cNvPr id="55299" name="TextBox 3"/>
          <p:cNvSpPr txBox="1">
            <a:spLocks noChangeArrowheads="1"/>
          </p:cNvSpPr>
          <p:nvPr/>
        </p:nvSpPr>
        <p:spPr bwMode="auto">
          <a:xfrm>
            <a:off x="152400" y="1371600"/>
            <a:ext cx="4572000" cy="2462213"/>
          </a:xfrm>
          <a:prstGeom prst="rect">
            <a:avLst/>
          </a:prstGeom>
          <a:noFill/>
          <a:ln w="9525">
            <a:noFill/>
            <a:miter lim="800000"/>
            <a:headEnd/>
            <a:tailEnd/>
          </a:ln>
        </p:spPr>
        <p:txBody>
          <a:bodyPr wrap="square">
            <a:spAutoFit/>
          </a:bodyPr>
          <a:lstStyle/>
          <a:p>
            <a:pPr>
              <a:buFont typeface="Arial" pitchFamily="34" charset="0"/>
              <a:buChar char="•"/>
            </a:pPr>
            <a:r>
              <a:rPr lang="en-US" sz="2200" dirty="0">
                <a:latin typeface="Calibri" pitchFamily="34" charset="0"/>
              </a:rPr>
              <a:t>4</a:t>
            </a:r>
            <a:r>
              <a:rPr lang="en-US" sz="2200" dirty="0" smtClean="0">
                <a:latin typeface="Calibri" pitchFamily="34" charset="0"/>
              </a:rPr>
              <a:t> propellant stages</a:t>
            </a:r>
            <a:endParaRPr lang="en-US" sz="2200" dirty="0">
              <a:latin typeface="Calibri" pitchFamily="34" charset="0"/>
            </a:endParaRPr>
          </a:p>
          <a:p>
            <a:pPr lvl="1">
              <a:buFont typeface="Arial" pitchFamily="34" charset="0"/>
              <a:buChar char="•"/>
            </a:pPr>
            <a:r>
              <a:rPr lang="en-US" sz="2200" dirty="0" smtClean="0">
                <a:latin typeface="Calibri" pitchFamily="34" charset="0"/>
              </a:rPr>
              <a:t>1 launch </a:t>
            </a:r>
            <a:r>
              <a:rPr lang="en-US" sz="2200" dirty="0">
                <a:latin typeface="Calibri" pitchFamily="34" charset="0"/>
              </a:rPr>
              <a:t>each</a:t>
            </a:r>
          </a:p>
          <a:p>
            <a:pPr>
              <a:buFont typeface="Arial" pitchFamily="34" charset="0"/>
              <a:buChar char="•"/>
            </a:pPr>
            <a:r>
              <a:rPr lang="en-US" sz="2200" dirty="0" smtClean="0">
                <a:latin typeface="Calibri" pitchFamily="34" charset="0"/>
              </a:rPr>
              <a:t>1 </a:t>
            </a:r>
            <a:r>
              <a:rPr lang="en-US" sz="2200" dirty="0">
                <a:latin typeface="Calibri" pitchFamily="34" charset="0"/>
              </a:rPr>
              <a:t>crew capsule </a:t>
            </a:r>
            <a:r>
              <a:rPr lang="en-US" sz="2200" dirty="0" smtClean="0">
                <a:latin typeface="Calibri" pitchFamily="34" charset="0"/>
              </a:rPr>
              <a:t>stage + PnP module</a:t>
            </a:r>
            <a:endParaRPr lang="en-US" sz="2200" dirty="0">
              <a:latin typeface="Calibri" pitchFamily="34" charset="0"/>
            </a:endParaRPr>
          </a:p>
          <a:p>
            <a:pPr lvl="1">
              <a:buFont typeface="Arial" pitchFamily="34" charset="0"/>
              <a:buChar char="•"/>
            </a:pPr>
            <a:r>
              <a:rPr lang="en-US" sz="2200" dirty="0" smtClean="0">
                <a:latin typeface="Calibri" pitchFamily="34" charset="0"/>
              </a:rPr>
              <a:t>1 </a:t>
            </a:r>
            <a:r>
              <a:rPr lang="en-US" sz="2200" dirty="0">
                <a:latin typeface="Calibri" pitchFamily="34" charset="0"/>
              </a:rPr>
              <a:t>Delta IV </a:t>
            </a:r>
            <a:r>
              <a:rPr lang="en-US" sz="2200" dirty="0" smtClean="0">
                <a:latin typeface="Calibri" pitchFamily="34" charset="0"/>
              </a:rPr>
              <a:t>Heavy</a:t>
            </a:r>
            <a:endParaRPr lang="en-US" sz="2200" dirty="0">
              <a:latin typeface="Calibri" pitchFamily="34" charset="0"/>
            </a:endParaRPr>
          </a:p>
          <a:p>
            <a:pPr>
              <a:buFont typeface="Arial" pitchFamily="34" charset="0"/>
              <a:buChar char="•"/>
            </a:pPr>
            <a:r>
              <a:rPr lang="en-US" sz="2200" dirty="0" smtClean="0">
                <a:latin typeface="Calibri" pitchFamily="34" charset="0"/>
              </a:rPr>
              <a:t>1 hub module</a:t>
            </a:r>
            <a:endParaRPr lang="en-US" sz="2200" dirty="0">
              <a:latin typeface="Calibri" pitchFamily="34" charset="0"/>
            </a:endParaRPr>
          </a:p>
          <a:p>
            <a:pPr lvl="1">
              <a:buFont typeface="Arial" pitchFamily="34" charset="0"/>
              <a:buChar char="•"/>
            </a:pPr>
            <a:r>
              <a:rPr lang="en-US" sz="2200" dirty="0" smtClean="0">
                <a:latin typeface="Calibri" pitchFamily="34" charset="0"/>
              </a:rPr>
              <a:t>1 </a:t>
            </a:r>
            <a:r>
              <a:rPr lang="en-US" sz="2200" dirty="0">
                <a:latin typeface="Calibri" pitchFamily="34" charset="0"/>
              </a:rPr>
              <a:t>Delta IV Medium + (5,4)</a:t>
            </a:r>
          </a:p>
          <a:p>
            <a:pPr>
              <a:buFont typeface="Arial" pitchFamily="34" charset="0"/>
              <a:buChar char="•"/>
            </a:pPr>
            <a:r>
              <a:rPr lang="en-US" sz="2200" dirty="0" smtClean="0">
                <a:latin typeface="Calibri" pitchFamily="34" charset="0"/>
              </a:rPr>
              <a:t>Total</a:t>
            </a:r>
            <a:r>
              <a:rPr lang="en-US" sz="2200" dirty="0">
                <a:latin typeface="Calibri" pitchFamily="34" charset="0"/>
              </a:rPr>
              <a:t>:  </a:t>
            </a:r>
            <a:r>
              <a:rPr lang="en-US" sz="2200" dirty="0" smtClean="0">
                <a:latin typeface="Calibri" pitchFamily="34" charset="0"/>
              </a:rPr>
              <a:t>6 launches</a:t>
            </a:r>
            <a:endParaRPr lang="en-US" sz="2200" dirty="0">
              <a:latin typeface="Calibri" pitchFamily="34" charset="0"/>
            </a:endParaRPr>
          </a:p>
        </p:txBody>
      </p:sp>
      <p:sp>
        <p:nvSpPr>
          <p:cNvPr id="6" name="Pie 5"/>
          <p:cNvSpPr/>
          <p:nvPr/>
        </p:nvSpPr>
        <p:spPr>
          <a:xfrm rot="5400000">
            <a:off x="5524500" y="4267200"/>
            <a:ext cx="2057400" cy="5181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7" name="Oval 6"/>
          <p:cNvSpPr/>
          <p:nvPr/>
        </p:nvSpPr>
        <p:spPr>
          <a:xfrm rot="1578932">
            <a:off x="7007278" y="1226677"/>
            <a:ext cx="1850431" cy="418491"/>
          </a:xfrm>
          <a:prstGeom prst="ellipse">
            <a:avLst/>
          </a:prstGeom>
          <a:solidFill>
            <a:schemeClr val="bg2">
              <a:lumMod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Isosceles Triangle 7"/>
          <p:cNvSpPr/>
          <p:nvPr/>
        </p:nvSpPr>
        <p:spPr>
          <a:xfrm rot="12563230">
            <a:off x="4343400" y="4191000"/>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1800000">
            <a:off x="4137587" y="4425706"/>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rot="1800000">
            <a:off x="3870887" y="51421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Rounded Rectangle 11"/>
          <p:cNvSpPr/>
          <p:nvPr/>
        </p:nvSpPr>
        <p:spPr>
          <a:xfrm rot="1800000">
            <a:off x="3718487" y="5446931"/>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3" name="Rounded Rectangle 12"/>
          <p:cNvSpPr/>
          <p:nvPr/>
        </p:nvSpPr>
        <p:spPr>
          <a:xfrm rot="1800000">
            <a:off x="3415738" y="5972675"/>
            <a:ext cx="197973"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Rounded Rectangle 14"/>
          <p:cNvSpPr/>
          <p:nvPr/>
        </p:nvSpPr>
        <p:spPr>
          <a:xfrm rot="1800000">
            <a:off x="3566086" y="56755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Isosceles Triangle 15"/>
          <p:cNvSpPr/>
          <p:nvPr/>
        </p:nvSpPr>
        <p:spPr>
          <a:xfrm rot="12563230">
            <a:off x="5714999" y="2590800"/>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1800000">
            <a:off x="5509186" y="2825506"/>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1800000">
            <a:off x="2042086" y="57517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Rounded Rectangle 19"/>
          <p:cNvSpPr/>
          <p:nvPr/>
        </p:nvSpPr>
        <p:spPr>
          <a:xfrm rot="1800000">
            <a:off x="3185086" y="49135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Rounded Rectangle 21"/>
          <p:cNvSpPr/>
          <p:nvPr/>
        </p:nvSpPr>
        <p:spPr>
          <a:xfrm rot="1800000">
            <a:off x="3566087" y="63613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Isosceles Triangle 22"/>
          <p:cNvSpPr/>
          <p:nvPr/>
        </p:nvSpPr>
        <p:spPr>
          <a:xfrm rot="12563230">
            <a:off x="7370373" y="20363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rot="1800000">
            <a:off x="7109387" y="2292105"/>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stronaut.jpg"/>
          <p:cNvPicPr>
            <a:picLocks noChangeAspect="1"/>
          </p:cNvPicPr>
          <p:nvPr/>
        </p:nvPicPr>
        <p:blipFill>
          <a:blip r:embed="rId2" cstate="print"/>
          <a:stretch>
            <a:fillRect/>
          </a:stretch>
        </p:blipFill>
        <p:spPr>
          <a:xfrm>
            <a:off x="7239000" y="1524000"/>
            <a:ext cx="335280" cy="259080"/>
          </a:xfrm>
          <a:prstGeom prst="rect">
            <a:avLst/>
          </a:prstGeom>
        </p:spPr>
      </p:pic>
      <p:sp>
        <p:nvSpPr>
          <p:cNvPr id="26" name="Isosceles Triangle 25"/>
          <p:cNvSpPr/>
          <p:nvPr/>
        </p:nvSpPr>
        <p:spPr>
          <a:xfrm rot="1802652">
            <a:off x="7394508" y="380892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rot="12639422">
            <a:off x="7722095" y="3129230"/>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12639422">
            <a:off x="8484095" y="4348431"/>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4572000" y="175260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Freeform 32"/>
          <p:cNvSpPr/>
          <p:nvPr/>
        </p:nvSpPr>
        <p:spPr>
          <a:xfrm rot="8105671">
            <a:off x="5880258" y="252657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Isosceles Triangle 27"/>
          <p:cNvSpPr/>
          <p:nvPr/>
        </p:nvSpPr>
        <p:spPr>
          <a:xfrm rot="1802652">
            <a:off x="7371025" y="500882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5486400" y="61722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35" name="TextBox 34"/>
          <p:cNvSpPr txBox="1"/>
          <p:nvPr/>
        </p:nvSpPr>
        <p:spPr>
          <a:xfrm rot="1892596">
            <a:off x="7433346" y="1235537"/>
            <a:ext cx="1066800" cy="461665"/>
          </a:xfrm>
          <a:prstGeom prst="rect">
            <a:avLst/>
          </a:prstGeom>
          <a:noFill/>
        </p:spPr>
        <p:txBody>
          <a:bodyPr wrap="square" rtlCol="0">
            <a:spAutoFit/>
          </a:bodyPr>
          <a:lstStyle/>
          <a:p>
            <a:r>
              <a:rPr lang="en-US" sz="2400" dirty="0" smtClean="0">
                <a:latin typeface="+mn-lt"/>
              </a:rPr>
              <a:t>NEO</a:t>
            </a:r>
            <a:endParaRPr lang="en-US" sz="2400" dirty="0">
              <a:latin typeface="+mn-lt"/>
            </a:endParaRPr>
          </a:p>
        </p:txBody>
      </p:sp>
      <p:cxnSp>
        <p:nvCxnSpPr>
          <p:cNvPr id="38" name="Shape 37"/>
          <p:cNvCxnSpPr>
            <a:stCxn id="12" idx="1"/>
            <a:endCxn id="20" idx="3"/>
          </p:cNvCxnSpPr>
          <p:nvPr/>
        </p:nvCxnSpPr>
        <p:spPr>
          <a:xfrm rot="10800000">
            <a:off x="3398374" y="5123083"/>
            <a:ext cx="335427" cy="419099"/>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50" name="Shape 49"/>
          <p:cNvCxnSpPr>
            <a:stCxn id="15" idx="3"/>
            <a:endCxn id="22" idx="0"/>
          </p:cNvCxnSpPr>
          <p:nvPr/>
        </p:nvCxnSpPr>
        <p:spPr>
          <a:xfrm flipH="1">
            <a:off x="3756587" y="5885082"/>
            <a:ext cx="22786" cy="496668"/>
          </a:xfrm>
          <a:prstGeom prst="curvedConnector4">
            <a:avLst>
              <a:gd name="adj1" fmla="val -1003248"/>
              <a:gd name="adj2" fmla="val 57533"/>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54" name="Shape 53"/>
          <p:cNvCxnSpPr>
            <a:stCxn id="13" idx="1"/>
            <a:endCxn id="18" idx="3"/>
          </p:cNvCxnSpPr>
          <p:nvPr/>
        </p:nvCxnSpPr>
        <p:spPr>
          <a:xfrm rot="10800000">
            <a:off x="2255374" y="5961282"/>
            <a:ext cx="1173627" cy="114300"/>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0" name="Rounded Rectangle 59"/>
          <p:cNvSpPr/>
          <p:nvPr/>
        </p:nvSpPr>
        <p:spPr>
          <a:xfrm rot="1800000">
            <a:off x="5242486" y="34657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1" name="Rounded Rectangle 60"/>
          <p:cNvSpPr/>
          <p:nvPr/>
        </p:nvSpPr>
        <p:spPr>
          <a:xfrm rot="1800000">
            <a:off x="6385487" y="33133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62" name="Shape 49"/>
          <p:cNvCxnSpPr>
            <a:stCxn id="24" idx="2"/>
            <a:endCxn id="61" idx="0"/>
          </p:cNvCxnSpPr>
          <p:nvPr/>
        </p:nvCxnSpPr>
        <p:spPr>
          <a:xfrm rot="5400000">
            <a:off x="6639243" y="2939805"/>
            <a:ext cx="330689" cy="457200"/>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6" name="Shape 49"/>
          <p:cNvCxnSpPr>
            <a:stCxn id="28" idx="0"/>
            <a:endCxn id="29" idx="3"/>
          </p:cNvCxnSpPr>
          <p:nvPr/>
        </p:nvCxnSpPr>
        <p:spPr>
          <a:xfrm rot="5400000" flipH="1" flipV="1">
            <a:off x="7870823" y="4400055"/>
            <a:ext cx="358151" cy="900343"/>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rot="1800000">
            <a:off x="4556688" y="39229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8" name="Rounded Rectangle 47"/>
          <p:cNvSpPr/>
          <p:nvPr/>
        </p:nvSpPr>
        <p:spPr>
          <a:xfrm rot="1800000">
            <a:off x="5928288" y="2322733"/>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9" name="Rounded Rectangle 48"/>
          <p:cNvSpPr/>
          <p:nvPr/>
        </p:nvSpPr>
        <p:spPr>
          <a:xfrm rot="1800000">
            <a:off x="7604688" y="1789333"/>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Exploration</a:t>
            </a:r>
            <a:endParaRPr lang="en-US" dirty="0"/>
          </a:p>
        </p:txBody>
      </p:sp>
      <p:sp>
        <p:nvSpPr>
          <p:cNvPr id="3" name="TextBox 2"/>
          <p:cNvSpPr txBox="1"/>
          <p:nvPr/>
        </p:nvSpPr>
        <p:spPr>
          <a:xfrm>
            <a:off x="533400" y="1447800"/>
            <a:ext cx="8077200" cy="2308324"/>
          </a:xfrm>
          <a:prstGeom prst="rect">
            <a:avLst/>
          </a:prstGeom>
          <a:noFill/>
        </p:spPr>
        <p:txBody>
          <a:bodyPr wrap="square" rtlCol="0">
            <a:spAutoFit/>
          </a:bodyPr>
          <a:lstStyle/>
          <a:p>
            <a:pPr>
              <a:buFont typeface="Arial" pitchFamily="34" charset="0"/>
              <a:buChar char="•"/>
            </a:pPr>
            <a:r>
              <a:rPr lang="en-US" sz="2400" dirty="0" smtClean="0">
                <a:latin typeface="+mn-lt"/>
              </a:rPr>
              <a:t>Adapt modules, using same architecture, for another mission</a:t>
            </a:r>
          </a:p>
          <a:p>
            <a:pPr lvl="1">
              <a:buFont typeface="Arial" pitchFamily="34" charset="0"/>
              <a:buChar char="•"/>
            </a:pPr>
            <a:r>
              <a:rPr lang="en-US" sz="2400" dirty="0" smtClean="0">
                <a:latin typeface="+mn-lt"/>
              </a:rPr>
              <a:t>Manned lunar exploration, including regular surface missions </a:t>
            </a:r>
          </a:p>
          <a:p>
            <a:pPr>
              <a:buFont typeface="Arial" pitchFamily="34" charset="0"/>
              <a:buChar char="•"/>
            </a:pPr>
            <a:r>
              <a:rPr lang="en-US" sz="2400" dirty="0" smtClean="0">
                <a:latin typeface="+mn-lt"/>
              </a:rPr>
              <a:t>Did not modify any of the core modules, sized for flexible NEO mission, for lunar program </a:t>
            </a:r>
          </a:p>
          <a:p>
            <a:pPr>
              <a:buFont typeface="Arial" pitchFamily="34" charset="0"/>
              <a:buChar char="•"/>
            </a:pPr>
            <a:r>
              <a:rPr lang="en-US" sz="2400" dirty="0" smtClean="0">
                <a:latin typeface="+mn-lt"/>
              </a:rPr>
              <a:t>Only developed 1 new vehicle, the </a:t>
            </a:r>
            <a:r>
              <a:rPr lang="en-US" sz="2400" dirty="0" err="1" smtClean="0">
                <a:latin typeface="+mn-lt"/>
              </a:rPr>
              <a:t>lander</a:t>
            </a:r>
            <a:r>
              <a:rPr lang="en-US" sz="2400" dirty="0" smtClean="0">
                <a:latin typeface="+mn-lt"/>
              </a:rPr>
              <a:t> module</a:t>
            </a:r>
            <a:endParaRPr lang="en-US" sz="2400" dirty="0">
              <a:latin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Low Lunar Orbit</a:t>
            </a:r>
            <a:endParaRPr lang="en-US" dirty="0"/>
          </a:p>
        </p:txBody>
      </p:sp>
      <p:sp>
        <p:nvSpPr>
          <p:cNvPr id="21507" name="Rectangle 3"/>
          <p:cNvSpPr>
            <a:spLocks noChangeArrowheads="1"/>
          </p:cNvSpPr>
          <p:nvPr/>
        </p:nvSpPr>
        <p:spPr bwMode="auto">
          <a:xfrm>
            <a:off x="990600" y="1447800"/>
            <a:ext cx="3810000" cy="2308324"/>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Objectives</a:t>
            </a:r>
          </a:p>
          <a:p>
            <a:pPr lvl="1">
              <a:buFont typeface="Arial" charset="0"/>
              <a:buChar char="•"/>
            </a:pPr>
            <a:r>
              <a:rPr lang="en-US" sz="2400" dirty="0">
                <a:latin typeface="Calibri" pitchFamily="34" charset="0"/>
              </a:rPr>
              <a:t>Science</a:t>
            </a:r>
          </a:p>
          <a:p>
            <a:pPr lvl="1">
              <a:buFont typeface="Arial" charset="0"/>
              <a:buChar char="•"/>
            </a:pPr>
            <a:r>
              <a:rPr lang="en-US" sz="2400" dirty="0">
                <a:latin typeface="Calibri" pitchFamily="34" charset="0"/>
              </a:rPr>
              <a:t>Exploration</a:t>
            </a:r>
          </a:p>
          <a:p>
            <a:pPr>
              <a:buFont typeface="Arial" charset="0"/>
              <a:buChar char="•"/>
            </a:pPr>
            <a:r>
              <a:rPr lang="en-US" sz="2400" dirty="0">
                <a:latin typeface="Calibri" pitchFamily="34" charset="0"/>
              </a:rPr>
              <a:t>Mission Benefits</a:t>
            </a:r>
          </a:p>
          <a:p>
            <a:pPr lvl="1">
              <a:buFont typeface="Arial" charset="0"/>
              <a:buChar char="•"/>
            </a:pPr>
            <a:r>
              <a:rPr lang="en-US" sz="2400" u="sng" dirty="0">
                <a:latin typeface="Calibri" pitchFamily="34" charset="0"/>
              </a:rPr>
              <a:t>Manned exploration</a:t>
            </a:r>
            <a:endParaRPr lang="en-US" sz="2400" dirty="0">
              <a:latin typeface="Calibri" pitchFamily="34" charset="0"/>
            </a:endParaRPr>
          </a:p>
          <a:p>
            <a:pPr lvl="1">
              <a:buFont typeface="Arial" charset="0"/>
              <a:buChar char="•"/>
            </a:pPr>
            <a:r>
              <a:rPr lang="en-US" sz="2400" dirty="0">
                <a:latin typeface="Calibri" pitchFamily="34" charset="0"/>
              </a:rPr>
              <a:t>Experience out of </a:t>
            </a:r>
            <a:r>
              <a:rPr lang="en-US" sz="2400" dirty="0" smtClean="0">
                <a:latin typeface="Calibri" pitchFamily="34" charset="0"/>
              </a:rPr>
              <a:t>LEO</a:t>
            </a:r>
            <a:endParaRPr lang="en-US" sz="2400" dirty="0">
              <a:latin typeface="Calibri" pitchFamily="34" charset="0"/>
            </a:endParaRPr>
          </a:p>
        </p:txBody>
      </p:sp>
      <p:graphicFrame>
        <p:nvGraphicFramePr>
          <p:cNvPr id="8" name="Table 7"/>
          <p:cNvGraphicFramePr>
            <a:graphicFrameLocks noGrp="1"/>
          </p:cNvGraphicFramePr>
          <p:nvPr/>
        </p:nvGraphicFramePr>
        <p:xfrm>
          <a:off x="1447800" y="4953000"/>
          <a:ext cx="6096000" cy="101092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14 days</a:t>
                      </a:r>
                      <a:endParaRPr lang="en-US" dirty="0"/>
                    </a:p>
                  </a:txBody>
                  <a:tcPr/>
                </a:tc>
                <a:tc>
                  <a:txBody>
                    <a:bodyPr/>
                    <a:lstStyle/>
                    <a:p>
                      <a:r>
                        <a:rPr lang="en-US" dirty="0" smtClean="0"/>
                        <a:t>3.9 km/s</a:t>
                      </a:r>
                    </a:p>
                  </a:txBody>
                  <a:tcPr/>
                </a:tc>
                <a:tc>
                  <a:txBody>
                    <a:bodyPr/>
                    <a:lstStyle/>
                    <a:p>
                      <a:r>
                        <a:rPr lang="en-US" dirty="0" smtClean="0"/>
                        <a:t>~1.0km/s</a:t>
                      </a:r>
                      <a:endParaRPr lang="en-US" dirty="0"/>
                    </a:p>
                  </a:txBody>
                  <a:tcPr/>
                </a:tc>
                <a:tc>
                  <a:txBody>
                    <a:bodyPr/>
                    <a:lstStyle/>
                    <a:p>
                      <a:r>
                        <a:rPr lang="en-US" dirty="0" smtClean="0"/>
                        <a:t>4.9 km/s</a:t>
                      </a:r>
                      <a:endParaRPr lang="en-US" dirty="0"/>
                    </a:p>
                  </a:txBody>
                  <a:tcPr/>
                </a:tc>
              </a:tr>
            </a:tbl>
          </a:graphicData>
        </a:graphic>
      </p:graphicFrame>
      <p:sp>
        <p:nvSpPr>
          <p:cNvPr id="5" name="Rectangle 3"/>
          <p:cNvSpPr>
            <a:spLocks noChangeArrowheads="1"/>
          </p:cNvSpPr>
          <p:nvPr/>
        </p:nvSpPr>
        <p:spPr bwMode="auto">
          <a:xfrm>
            <a:off x="4953000" y="1524000"/>
            <a:ext cx="3810000" cy="3416320"/>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a:t>
            </a:r>
            <a:r>
              <a:rPr lang="en-US" sz="2400" dirty="0" smtClean="0">
                <a:latin typeface="Calibri" pitchFamily="34" charset="0"/>
              </a:rPr>
              <a:t>Hardware</a:t>
            </a:r>
          </a:p>
          <a:p>
            <a:pPr lvl="1">
              <a:buFont typeface="Arial" charset="0"/>
              <a:buChar char="•"/>
            </a:pPr>
            <a:r>
              <a:rPr lang="en-US" sz="2400" dirty="0" smtClean="0">
                <a:latin typeface="Calibri" pitchFamily="34" charset="0"/>
              </a:rPr>
              <a:t>3 Launches</a:t>
            </a:r>
            <a:endParaRPr lang="en-US" sz="2400" dirty="0">
              <a:latin typeface="Calibri" pitchFamily="34" charset="0"/>
            </a:endParaRPr>
          </a:p>
          <a:p>
            <a:pPr lvl="1">
              <a:buFont typeface="Arial" charset="0"/>
              <a:buChar char="•"/>
            </a:pPr>
            <a:r>
              <a:rPr lang="en-US" sz="2400" dirty="0" smtClean="0">
                <a:latin typeface="Calibri" pitchFamily="34" charset="0"/>
              </a:rPr>
              <a:t>1 crew + Partial PnP module</a:t>
            </a:r>
          </a:p>
          <a:p>
            <a:pPr lvl="1">
              <a:buFont typeface="Arial" charset="0"/>
              <a:buChar char="•"/>
            </a:pPr>
            <a:r>
              <a:rPr lang="en-US" sz="2400" dirty="0" smtClean="0">
                <a:latin typeface="Calibri" pitchFamily="34" charset="0"/>
              </a:rPr>
              <a:t>2 full PnP modules</a:t>
            </a:r>
          </a:p>
          <a:p>
            <a:pPr>
              <a:buFont typeface="Arial" charset="0"/>
              <a:buChar char="•"/>
            </a:pPr>
            <a:r>
              <a:rPr lang="en-US" sz="2400" dirty="0" smtClean="0">
                <a:latin typeface="Calibri" pitchFamily="34" charset="0"/>
              </a:rPr>
              <a:t>Short duration b/c of small quarters</a:t>
            </a:r>
          </a:p>
          <a:p>
            <a:pPr lvl="1">
              <a:buFont typeface="Arial" charset="0"/>
              <a:buChar char="•"/>
            </a:pPr>
            <a:r>
              <a:rPr lang="en-US" sz="2400" dirty="0" smtClean="0">
                <a:latin typeface="Calibri" pitchFamily="34" charset="0"/>
              </a:rPr>
              <a:t>Consider 2 person crew for comfort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rot="8105671">
            <a:off x="5335848" y="2749404"/>
            <a:ext cx="3120503" cy="2806990"/>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Pie 35"/>
          <p:cNvSpPr/>
          <p:nvPr/>
        </p:nvSpPr>
        <p:spPr>
          <a:xfrm rot="5400000">
            <a:off x="2628900" y="3009900"/>
            <a:ext cx="1828800" cy="7086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609600" y="228600"/>
            <a:ext cx="8229600" cy="773112"/>
          </a:xfrm>
        </p:spPr>
        <p:txBody>
          <a:bodyPr/>
          <a:lstStyle/>
          <a:p>
            <a:pPr algn="l"/>
            <a:r>
              <a:rPr lang="en-US" dirty="0" smtClean="0"/>
              <a:t>LLO Mission</a:t>
            </a:r>
            <a:endParaRPr lang="en-US" dirty="0"/>
          </a:p>
        </p:txBody>
      </p:sp>
      <p:sp>
        <p:nvSpPr>
          <p:cNvPr id="3" name="Oval 2"/>
          <p:cNvSpPr/>
          <p:nvPr/>
        </p:nvSpPr>
        <p:spPr>
          <a:xfrm rot="1578932">
            <a:off x="4874404" y="159445"/>
            <a:ext cx="2637880" cy="2324720"/>
          </a:xfrm>
          <a:prstGeom prst="ellipse">
            <a:avLst/>
          </a:prstGeom>
          <a:solidFill>
            <a:schemeClr val="bg1">
              <a:lumMod val="6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66" name="Group 65"/>
          <p:cNvGrpSpPr/>
          <p:nvPr/>
        </p:nvGrpSpPr>
        <p:grpSpPr>
          <a:xfrm rot="10800000">
            <a:off x="990600" y="3733800"/>
            <a:ext cx="506722" cy="725553"/>
            <a:chOff x="588574" y="3749221"/>
            <a:chExt cx="506722" cy="725553"/>
          </a:xfrm>
        </p:grpSpPr>
        <p:sp>
          <p:nvSpPr>
            <p:cNvPr id="4" name="Isosceles Triangle 3"/>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 name="Rounded Rectangle 6"/>
          <p:cNvSpPr/>
          <p:nvPr/>
        </p:nvSpPr>
        <p:spPr>
          <a:xfrm rot="1800000">
            <a:off x="406522" y="50023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Freeform 22"/>
          <p:cNvSpPr/>
          <p:nvPr/>
        </p:nvSpPr>
        <p:spPr>
          <a:xfrm>
            <a:off x="838200" y="1524000"/>
            <a:ext cx="4191000" cy="44195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Isosceles Triangle 24"/>
          <p:cNvSpPr/>
          <p:nvPr/>
        </p:nvSpPr>
        <p:spPr>
          <a:xfrm rot="1802652">
            <a:off x="6609025" y="5542225"/>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667000" y="59436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27" name="TextBox 26"/>
          <p:cNvSpPr txBox="1"/>
          <p:nvPr/>
        </p:nvSpPr>
        <p:spPr>
          <a:xfrm rot="1892596">
            <a:off x="5604546" y="1159337"/>
            <a:ext cx="1066800" cy="461665"/>
          </a:xfrm>
          <a:prstGeom prst="rect">
            <a:avLst/>
          </a:prstGeom>
          <a:noFill/>
        </p:spPr>
        <p:txBody>
          <a:bodyPr wrap="square" rtlCol="0">
            <a:spAutoFit/>
          </a:bodyPr>
          <a:lstStyle/>
          <a:p>
            <a:r>
              <a:rPr lang="en-US" sz="2400" dirty="0" smtClean="0">
                <a:latin typeface="+mn-lt"/>
              </a:rPr>
              <a:t>Moon</a:t>
            </a:r>
            <a:endParaRPr lang="en-US" sz="2400" dirty="0">
              <a:latin typeface="+mn-lt"/>
            </a:endParaRPr>
          </a:p>
        </p:txBody>
      </p:sp>
      <p:cxnSp>
        <p:nvCxnSpPr>
          <p:cNvPr id="35" name="Shape 49"/>
          <p:cNvCxnSpPr>
            <a:stCxn id="25" idx="0"/>
            <a:endCxn id="88" idx="2"/>
          </p:cNvCxnSpPr>
          <p:nvPr/>
        </p:nvCxnSpPr>
        <p:spPr>
          <a:xfrm rot="16200000" flipV="1">
            <a:off x="6489166" y="5214141"/>
            <a:ext cx="555471" cy="141652"/>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5" name="Rounded Rectangle 64"/>
          <p:cNvSpPr/>
          <p:nvPr/>
        </p:nvSpPr>
        <p:spPr>
          <a:xfrm rot="1800000">
            <a:off x="711322" y="44689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8" name="TextBox 67"/>
          <p:cNvSpPr txBox="1"/>
          <p:nvPr/>
        </p:nvSpPr>
        <p:spPr>
          <a:xfrm>
            <a:off x="1371600" y="4876800"/>
            <a:ext cx="838200" cy="381000"/>
          </a:xfrm>
          <a:prstGeom prst="rect">
            <a:avLst/>
          </a:prstGeom>
          <a:noFill/>
        </p:spPr>
        <p:txBody>
          <a:bodyPr wrap="square" rtlCol="0">
            <a:spAutoFit/>
          </a:bodyPr>
          <a:lstStyle/>
          <a:p>
            <a:r>
              <a:rPr lang="en-US" dirty="0" smtClean="0"/>
              <a:t>LEO</a:t>
            </a:r>
            <a:endParaRPr lang="en-US" dirty="0"/>
          </a:p>
        </p:txBody>
      </p:sp>
      <p:grpSp>
        <p:nvGrpSpPr>
          <p:cNvPr id="71" name="Group 70"/>
          <p:cNvGrpSpPr/>
          <p:nvPr/>
        </p:nvGrpSpPr>
        <p:grpSpPr>
          <a:xfrm rot="12968510">
            <a:off x="4127604" y="1222615"/>
            <a:ext cx="506722" cy="725553"/>
            <a:chOff x="588574" y="3749221"/>
            <a:chExt cx="506722" cy="725553"/>
          </a:xfrm>
        </p:grpSpPr>
        <p:sp>
          <p:nvSpPr>
            <p:cNvPr id="72" name="Isosceles Triangle 71"/>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5" name="Rounded Rectangle 74"/>
          <p:cNvSpPr/>
          <p:nvPr/>
        </p:nvSpPr>
        <p:spPr>
          <a:xfrm rot="1800000">
            <a:off x="2616322" y="3859309"/>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9" name="Rounded Rectangle 78"/>
          <p:cNvSpPr/>
          <p:nvPr/>
        </p:nvSpPr>
        <p:spPr>
          <a:xfrm rot="1800000">
            <a:off x="2921122" y="33259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80" name="Shape 69"/>
          <p:cNvCxnSpPr>
            <a:stCxn id="7" idx="3"/>
            <a:endCxn id="75" idx="2"/>
          </p:cNvCxnSpPr>
          <p:nvPr/>
        </p:nvCxnSpPr>
        <p:spPr>
          <a:xfrm flipV="1">
            <a:off x="714375" y="4321430"/>
            <a:ext cx="1943100" cy="1011019"/>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4" name="Shape 69"/>
          <p:cNvCxnSpPr>
            <a:stCxn id="65" idx="3"/>
            <a:endCxn id="79" idx="1"/>
          </p:cNvCxnSpPr>
          <p:nvPr/>
        </p:nvCxnSpPr>
        <p:spPr>
          <a:xfrm flipV="1">
            <a:off x="1019175" y="3491071"/>
            <a:ext cx="1924050" cy="1307978"/>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8" name="Rounded Rectangle 87"/>
          <p:cNvSpPr/>
          <p:nvPr/>
        </p:nvSpPr>
        <p:spPr>
          <a:xfrm rot="1800000">
            <a:off x="6654922" y="45451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99" name="Group 98"/>
          <p:cNvGrpSpPr/>
          <p:nvPr/>
        </p:nvGrpSpPr>
        <p:grpSpPr>
          <a:xfrm rot="18632198">
            <a:off x="6740214" y="2580155"/>
            <a:ext cx="506722" cy="725553"/>
            <a:chOff x="588574" y="3749221"/>
            <a:chExt cx="506722" cy="725553"/>
          </a:xfrm>
        </p:grpSpPr>
        <p:sp>
          <p:nvSpPr>
            <p:cNvPr id="100" name="Isosceles Triangle 9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ounded Rectangle 10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Lunar Landing</a:t>
            </a:r>
            <a:endParaRPr lang="en-US" dirty="0"/>
          </a:p>
        </p:txBody>
      </p:sp>
      <p:sp>
        <p:nvSpPr>
          <p:cNvPr id="21507" name="Rectangle 3"/>
          <p:cNvSpPr>
            <a:spLocks noChangeArrowheads="1"/>
          </p:cNvSpPr>
          <p:nvPr/>
        </p:nvSpPr>
        <p:spPr bwMode="auto">
          <a:xfrm>
            <a:off x="990600" y="1447800"/>
            <a:ext cx="3810000" cy="2308324"/>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Objectives</a:t>
            </a:r>
          </a:p>
          <a:p>
            <a:pPr lvl="1">
              <a:buFont typeface="Arial" charset="0"/>
              <a:buChar char="•"/>
            </a:pPr>
            <a:r>
              <a:rPr lang="en-US" sz="2400" dirty="0">
                <a:latin typeface="Calibri" pitchFamily="34" charset="0"/>
              </a:rPr>
              <a:t>Science</a:t>
            </a:r>
          </a:p>
          <a:p>
            <a:pPr lvl="1">
              <a:buFont typeface="Arial" charset="0"/>
              <a:buChar char="•"/>
            </a:pPr>
            <a:r>
              <a:rPr lang="en-US" sz="2400" dirty="0">
                <a:latin typeface="Calibri" pitchFamily="34" charset="0"/>
              </a:rPr>
              <a:t>Exploration</a:t>
            </a:r>
          </a:p>
          <a:p>
            <a:pPr>
              <a:buFont typeface="Arial" charset="0"/>
              <a:buChar char="•"/>
            </a:pPr>
            <a:r>
              <a:rPr lang="en-US" sz="2400" dirty="0">
                <a:latin typeface="Calibri" pitchFamily="34" charset="0"/>
              </a:rPr>
              <a:t>Mission Benefits</a:t>
            </a:r>
          </a:p>
          <a:p>
            <a:pPr lvl="1">
              <a:buFont typeface="Arial" charset="0"/>
              <a:buChar char="•"/>
            </a:pPr>
            <a:r>
              <a:rPr lang="en-US" sz="2400" u="sng" dirty="0">
                <a:latin typeface="Calibri" pitchFamily="34" charset="0"/>
              </a:rPr>
              <a:t>Manned exploration</a:t>
            </a:r>
            <a:endParaRPr lang="en-US" sz="2400" dirty="0">
              <a:latin typeface="Calibri" pitchFamily="34" charset="0"/>
            </a:endParaRPr>
          </a:p>
          <a:p>
            <a:pPr lvl="1">
              <a:buFont typeface="Arial" charset="0"/>
              <a:buChar char="•"/>
            </a:pPr>
            <a:r>
              <a:rPr lang="en-US" sz="2400" dirty="0">
                <a:latin typeface="Calibri" pitchFamily="34" charset="0"/>
              </a:rPr>
              <a:t>Experience out of </a:t>
            </a:r>
            <a:r>
              <a:rPr lang="en-US" sz="2400" dirty="0" smtClean="0">
                <a:latin typeface="Calibri" pitchFamily="34" charset="0"/>
              </a:rPr>
              <a:t>LEO</a:t>
            </a:r>
            <a:endParaRPr lang="en-US" sz="2400" dirty="0">
              <a:latin typeface="Calibri" pitchFamily="34" charset="0"/>
            </a:endParaRPr>
          </a:p>
        </p:txBody>
      </p:sp>
      <p:graphicFrame>
        <p:nvGraphicFramePr>
          <p:cNvPr id="8" name="Table 7"/>
          <p:cNvGraphicFramePr>
            <a:graphicFrameLocks noGrp="1"/>
          </p:cNvGraphicFramePr>
          <p:nvPr/>
        </p:nvGraphicFramePr>
        <p:xfrm>
          <a:off x="1066800" y="4191000"/>
          <a:ext cx="7239000" cy="1554480"/>
        </p:xfrm>
        <a:graphic>
          <a:graphicData uri="http://schemas.openxmlformats.org/drawingml/2006/table">
            <a:tbl>
              <a:tblPr firstRow="1" bandRow="1">
                <a:tableStyleId>{5C22544A-7EE6-4342-B048-85BDC9FD1C3A}</a:tableStyleId>
              </a:tblPr>
              <a:tblGrid>
                <a:gridCol w="1066800"/>
                <a:gridCol w="1346200"/>
                <a:gridCol w="1206500"/>
                <a:gridCol w="1206500"/>
                <a:gridCol w="1266825"/>
                <a:gridCol w="1146175"/>
              </a:tblGrid>
              <a:tr h="370840">
                <a:tc>
                  <a:txBody>
                    <a:bodyPr/>
                    <a:lstStyle/>
                    <a:p>
                      <a:r>
                        <a:rPr lang="en-US" dirty="0" smtClean="0"/>
                        <a:t>Mission Duration</a:t>
                      </a:r>
                      <a:endParaRPr lang="en-US" dirty="0"/>
                    </a:p>
                  </a:txBody>
                  <a:tcPr/>
                </a:tc>
                <a:tc>
                  <a:txBody>
                    <a:bodyPr/>
                    <a:lstStyle/>
                    <a:p>
                      <a:r>
                        <a:rPr lang="en-US" dirty="0" smtClean="0"/>
                        <a:t>Outbound Delta-V (from LEO)</a:t>
                      </a:r>
                      <a:endParaRPr lang="en-US" dirty="0"/>
                    </a:p>
                  </a:txBody>
                  <a:tcPr/>
                </a:tc>
                <a:tc>
                  <a:txBody>
                    <a:bodyPr/>
                    <a:lstStyle/>
                    <a:p>
                      <a:r>
                        <a:rPr lang="en-US" dirty="0" smtClean="0"/>
                        <a:t>LLO</a:t>
                      </a:r>
                      <a:r>
                        <a:rPr lang="en-US" baseline="0" dirty="0" smtClean="0"/>
                        <a:t> to Landing Delta-V</a:t>
                      </a:r>
                      <a:endParaRPr lang="en-US" dirty="0"/>
                    </a:p>
                  </a:txBody>
                  <a:tcPr/>
                </a:tc>
                <a:tc>
                  <a:txBody>
                    <a:bodyPr/>
                    <a:lstStyle/>
                    <a:p>
                      <a:r>
                        <a:rPr lang="en-US" dirty="0" smtClean="0"/>
                        <a:t>Surface</a:t>
                      </a:r>
                      <a:r>
                        <a:rPr lang="en-US" baseline="0" dirty="0" smtClean="0"/>
                        <a:t> to LLO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14 days</a:t>
                      </a:r>
                      <a:endParaRPr lang="en-US" dirty="0"/>
                    </a:p>
                  </a:txBody>
                  <a:tcPr/>
                </a:tc>
                <a:tc>
                  <a:txBody>
                    <a:bodyPr/>
                    <a:lstStyle/>
                    <a:p>
                      <a:r>
                        <a:rPr lang="en-US" dirty="0" smtClean="0"/>
                        <a:t>3.9 km/s</a:t>
                      </a:r>
                    </a:p>
                  </a:txBody>
                  <a:tcPr/>
                </a:tc>
                <a:tc>
                  <a:txBody>
                    <a:bodyPr/>
                    <a:lstStyle/>
                    <a:p>
                      <a:r>
                        <a:rPr lang="en-US" dirty="0" smtClean="0"/>
                        <a:t>2.706 km/s*</a:t>
                      </a:r>
                    </a:p>
                  </a:txBody>
                  <a:tcPr/>
                </a:tc>
                <a:tc>
                  <a:txBody>
                    <a:bodyPr/>
                    <a:lstStyle/>
                    <a:p>
                      <a:r>
                        <a:rPr lang="en-US" dirty="0" smtClean="0"/>
                        <a:t>2.324 km/s*</a:t>
                      </a:r>
                    </a:p>
                  </a:txBody>
                  <a:tcPr/>
                </a:tc>
                <a:tc>
                  <a:txBody>
                    <a:bodyPr/>
                    <a:lstStyle/>
                    <a:p>
                      <a:r>
                        <a:rPr lang="en-US" dirty="0" smtClean="0"/>
                        <a:t>~1.0km/s</a:t>
                      </a:r>
                      <a:endParaRPr lang="en-US" dirty="0"/>
                    </a:p>
                  </a:txBody>
                  <a:tcPr/>
                </a:tc>
                <a:tc>
                  <a:txBody>
                    <a:bodyPr/>
                    <a:lstStyle/>
                    <a:p>
                      <a:r>
                        <a:rPr lang="en-US" dirty="0" smtClean="0"/>
                        <a:t>4.9 km/s</a:t>
                      </a:r>
                      <a:endParaRPr lang="en-US" dirty="0"/>
                    </a:p>
                  </a:txBody>
                  <a:tcPr/>
                </a:tc>
              </a:tr>
            </a:tbl>
          </a:graphicData>
        </a:graphic>
      </p:graphicFrame>
      <p:sp>
        <p:nvSpPr>
          <p:cNvPr id="5" name="Rectangle 3"/>
          <p:cNvSpPr>
            <a:spLocks noChangeArrowheads="1"/>
          </p:cNvSpPr>
          <p:nvPr/>
        </p:nvSpPr>
        <p:spPr bwMode="auto">
          <a:xfrm>
            <a:off x="4343400" y="1371600"/>
            <a:ext cx="4800600" cy="2677656"/>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a:t>
            </a:r>
            <a:r>
              <a:rPr lang="en-US" sz="2400" dirty="0" smtClean="0">
                <a:latin typeface="Calibri" pitchFamily="34" charset="0"/>
              </a:rPr>
              <a:t>Hardware</a:t>
            </a:r>
          </a:p>
          <a:p>
            <a:pPr lvl="1">
              <a:buFont typeface="Arial" charset="0"/>
              <a:buChar char="•"/>
            </a:pPr>
            <a:r>
              <a:rPr lang="en-US" sz="2400" dirty="0" smtClean="0">
                <a:latin typeface="Calibri" pitchFamily="34" charset="0"/>
              </a:rPr>
              <a:t>7 launches</a:t>
            </a:r>
            <a:endParaRPr lang="en-US" sz="2400" dirty="0">
              <a:latin typeface="Calibri" pitchFamily="34" charset="0"/>
            </a:endParaRPr>
          </a:p>
          <a:p>
            <a:pPr lvl="1">
              <a:buFont typeface="Arial" charset="0"/>
              <a:buChar char="•"/>
            </a:pPr>
            <a:r>
              <a:rPr lang="en-US" sz="2400" dirty="0" smtClean="0">
                <a:latin typeface="Calibri" pitchFamily="34" charset="0"/>
              </a:rPr>
              <a:t>1 crew + Partial PnP module (to LEO)</a:t>
            </a:r>
          </a:p>
          <a:p>
            <a:pPr lvl="1">
              <a:buFont typeface="Arial" charset="0"/>
              <a:buChar char="•"/>
            </a:pPr>
            <a:r>
              <a:rPr lang="en-US" sz="2400" dirty="0" smtClean="0">
                <a:latin typeface="Calibri" pitchFamily="34" charset="0"/>
              </a:rPr>
              <a:t>2 full PnP modules (to LEO)</a:t>
            </a:r>
          </a:p>
          <a:p>
            <a:pPr lvl="1">
              <a:buFont typeface="Arial" charset="0"/>
              <a:buChar char="•"/>
            </a:pPr>
            <a:r>
              <a:rPr lang="en-US" sz="2400" dirty="0" smtClean="0">
                <a:latin typeface="Calibri" pitchFamily="34" charset="0"/>
              </a:rPr>
              <a:t>1 </a:t>
            </a:r>
            <a:r>
              <a:rPr lang="en-US" sz="2400" dirty="0" err="1" smtClean="0">
                <a:latin typeface="Calibri" pitchFamily="34" charset="0"/>
              </a:rPr>
              <a:t>lander</a:t>
            </a:r>
            <a:r>
              <a:rPr lang="en-US" sz="2400" dirty="0" smtClean="0">
                <a:latin typeface="Calibri" pitchFamily="34" charset="0"/>
              </a:rPr>
              <a:t>/ascent stage (to TLI)</a:t>
            </a:r>
          </a:p>
          <a:p>
            <a:pPr lvl="1">
              <a:buFont typeface="Arial" charset="0"/>
              <a:buChar char="•"/>
            </a:pPr>
            <a:r>
              <a:rPr lang="en-US" sz="2400" dirty="0" smtClean="0">
                <a:latin typeface="Calibri" pitchFamily="34" charset="0"/>
              </a:rPr>
              <a:t>3 Partial PnP for descent (to TLI)</a:t>
            </a:r>
          </a:p>
        </p:txBody>
      </p:sp>
      <p:sp>
        <p:nvSpPr>
          <p:cNvPr id="6" name="TextBox 5"/>
          <p:cNvSpPr txBox="1"/>
          <p:nvPr/>
        </p:nvSpPr>
        <p:spPr>
          <a:xfrm>
            <a:off x="685800" y="5867400"/>
            <a:ext cx="7162800" cy="307777"/>
          </a:xfrm>
          <a:prstGeom prst="rect">
            <a:avLst/>
          </a:prstGeom>
          <a:noFill/>
        </p:spPr>
        <p:txBody>
          <a:bodyPr wrap="square" rtlCol="0">
            <a:spAutoFit/>
          </a:bodyPr>
          <a:lstStyle/>
          <a:p>
            <a:r>
              <a:rPr lang="en-US" sz="1400" dirty="0" smtClean="0"/>
              <a:t>*From course notes</a:t>
            </a:r>
            <a:endParaRPr lang="en-US" sz="1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rot="8105671">
            <a:off x="5558144" y="3287330"/>
            <a:ext cx="4199910" cy="1731138"/>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Pie 35"/>
          <p:cNvSpPr/>
          <p:nvPr/>
        </p:nvSpPr>
        <p:spPr>
          <a:xfrm rot="5400000">
            <a:off x="2628900" y="3009900"/>
            <a:ext cx="1828800" cy="7086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609600" y="228600"/>
            <a:ext cx="8229600" cy="773112"/>
          </a:xfrm>
        </p:spPr>
        <p:txBody>
          <a:bodyPr/>
          <a:lstStyle/>
          <a:p>
            <a:pPr algn="l"/>
            <a:r>
              <a:rPr lang="en-US" sz="3600" dirty="0" smtClean="0"/>
              <a:t>Lunar Surface Mission</a:t>
            </a:r>
            <a:endParaRPr lang="en-US" sz="3600" dirty="0"/>
          </a:p>
        </p:txBody>
      </p:sp>
      <p:sp>
        <p:nvSpPr>
          <p:cNvPr id="3" name="Oval 2"/>
          <p:cNvSpPr/>
          <p:nvPr/>
        </p:nvSpPr>
        <p:spPr>
          <a:xfrm rot="1578932">
            <a:off x="5993700" y="-403791"/>
            <a:ext cx="4565920" cy="2324720"/>
          </a:xfrm>
          <a:prstGeom prst="ellipse">
            <a:avLst/>
          </a:prstGeom>
          <a:solidFill>
            <a:schemeClr val="bg1">
              <a:lumMod val="6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5" name="Group 65"/>
          <p:cNvGrpSpPr/>
          <p:nvPr/>
        </p:nvGrpSpPr>
        <p:grpSpPr>
          <a:xfrm rot="10800000">
            <a:off x="990600" y="3733800"/>
            <a:ext cx="506722" cy="725553"/>
            <a:chOff x="588574" y="3749221"/>
            <a:chExt cx="506722" cy="725553"/>
          </a:xfrm>
        </p:grpSpPr>
        <p:sp>
          <p:nvSpPr>
            <p:cNvPr id="4" name="Isosceles Triangle 3"/>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 name="Rounded Rectangle 6"/>
          <p:cNvSpPr/>
          <p:nvPr/>
        </p:nvSpPr>
        <p:spPr>
          <a:xfrm rot="1800000">
            <a:off x="406522" y="50023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Freeform 22"/>
          <p:cNvSpPr/>
          <p:nvPr/>
        </p:nvSpPr>
        <p:spPr>
          <a:xfrm>
            <a:off x="838200" y="762000"/>
            <a:ext cx="5638800" cy="51815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Isosceles Triangle 24"/>
          <p:cNvSpPr/>
          <p:nvPr/>
        </p:nvSpPr>
        <p:spPr>
          <a:xfrm rot="1802652">
            <a:off x="6609025" y="5542225"/>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667000" y="59436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27" name="TextBox 26"/>
          <p:cNvSpPr txBox="1"/>
          <p:nvPr/>
        </p:nvSpPr>
        <p:spPr>
          <a:xfrm rot="1892596">
            <a:off x="7814347" y="625937"/>
            <a:ext cx="1066800" cy="461665"/>
          </a:xfrm>
          <a:prstGeom prst="rect">
            <a:avLst/>
          </a:prstGeom>
          <a:noFill/>
        </p:spPr>
        <p:txBody>
          <a:bodyPr wrap="square" rtlCol="0">
            <a:spAutoFit/>
          </a:bodyPr>
          <a:lstStyle/>
          <a:p>
            <a:r>
              <a:rPr lang="en-US" sz="2400" dirty="0" smtClean="0">
                <a:latin typeface="+mn-lt"/>
              </a:rPr>
              <a:t>Moon</a:t>
            </a:r>
            <a:endParaRPr lang="en-US" sz="2400" dirty="0">
              <a:latin typeface="+mn-lt"/>
            </a:endParaRPr>
          </a:p>
        </p:txBody>
      </p:sp>
      <p:cxnSp>
        <p:nvCxnSpPr>
          <p:cNvPr id="35" name="Shape 49"/>
          <p:cNvCxnSpPr>
            <a:stCxn id="25" idx="0"/>
            <a:endCxn id="88" idx="2"/>
          </p:cNvCxnSpPr>
          <p:nvPr/>
        </p:nvCxnSpPr>
        <p:spPr>
          <a:xfrm rot="16200000" flipV="1">
            <a:off x="6489166" y="5214141"/>
            <a:ext cx="555471" cy="141652"/>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5" name="Rounded Rectangle 64"/>
          <p:cNvSpPr/>
          <p:nvPr/>
        </p:nvSpPr>
        <p:spPr>
          <a:xfrm rot="1800000">
            <a:off x="711322" y="44689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8" name="TextBox 67"/>
          <p:cNvSpPr txBox="1"/>
          <p:nvPr/>
        </p:nvSpPr>
        <p:spPr>
          <a:xfrm>
            <a:off x="152400" y="3657600"/>
            <a:ext cx="838200" cy="381000"/>
          </a:xfrm>
          <a:prstGeom prst="rect">
            <a:avLst/>
          </a:prstGeom>
          <a:noFill/>
        </p:spPr>
        <p:txBody>
          <a:bodyPr wrap="square" rtlCol="0">
            <a:spAutoFit/>
          </a:bodyPr>
          <a:lstStyle/>
          <a:p>
            <a:r>
              <a:rPr lang="en-US" dirty="0" smtClean="0"/>
              <a:t>LEO</a:t>
            </a:r>
            <a:endParaRPr lang="en-US" dirty="0"/>
          </a:p>
        </p:txBody>
      </p:sp>
      <p:grpSp>
        <p:nvGrpSpPr>
          <p:cNvPr id="8" name="Group 70"/>
          <p:cNvGrpSpPr/>
          <p:nvPr/>
        </p:nvGrpSpPr>
        <p:grpSpPr>
          <a:xfrm rot="12968510">
            <a:off x="3670403" y="1146415"/>
            <a:ext cx="506722" cy="725553"/>
            <a:chOff x="588574" y="3749221"/>
            <a:chExt cx="506722" cy="725553"/>
          </a:xfrm>
        </p:grpSpPr>
        <p:sp>
          <p:nvSpPr>
            <p:cNvPr id="72" name="Isosceles Triangle 71"/>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5" name="Rounded Rectangle 74"/>
          <p:cNvSpPr/>
          <p:nvPr/>
        </p:nvSpPr>
        <p:spPr>
          <a:xfrm rot="1800000">
            <a:off x="2235322" y="39355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9" name="Rounded Rectangle 78"/>
          <p:cNvSpPr/>
          <p:nvPr/>
        </p:nvSpPr>
        <p:spPr>
          <a:xfrm rot="1800000">
            <a:off x="2387722" y="33259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80" name="Shape 69"/>
          <p:cNvCxnSpPr>
            <a:stCxn id="7" idx="3"/>
            <a:endCxn id="75" idx="2"/>
          </p:cNvCxnSpPr>
          <p:nvPr/>
        </p:nvCxnSpPr>
        <p:spPr>
          <a:xfrm flipV="1">
            <a:off x="714375" y="4397631"/>
            <a:ext cx="1562100" cy="934818"/>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4" name="Shape 69"/>
          <p:cNvCxnSpPr>
            <a:stCxn id="65" idx="3"/>
            <a:endCxn id="79" idx="1"/>
          </p:cNvCxnSpPr>
          <p:nvPr/>
        </p:nvCxnSpPr>
        <p:spPr>
          <a:xfrm flipV="1">
            <a:off x="1019175" y="3491071"/>
            <a:ext cx="1390650" cy="1307978"/>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8" name="Rounded Rectangle 87"/>
          <p:cNvSpPr/>
          <p:nvPr/>
        </p:nvSpPr>
        <p:spPr>
          <a:xfrm rot="1800000">
            <a:off x="6654922" y="45451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9" name="Group 98"/>
          <p:cNvGrpSpPr/>
          <p:nvPr/>
        </p:nvGrpSpPr>
        <p:grpSpPr>
          <a:xfrm rot="21416467">
            <a:off x="7867598" y="3137202"/>
            <a:ext cx="506722" cy="725553"/>
            <a:chOff x="588574" y="3749221"/>
            <a:chExt cx="506722" cy="725553"/>
          </a:xfrm>
        </p:grpSpPr>
        <p:sp>
          <p:nvSpPr>
            <p:cNvPr id="100" name="Isosceles Triangle 9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ounded Rectangle 10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28" name="Rounded Rectangle 27"/>
          <p:cNvSpPr/>
          <p:nvPr/>
        </p:nvSpPr>
        <p:spPr>
          <a:xfrm rot="1800000">
            <a:off x="4250824" y="1934000"/>
            <a:ext cx="194054" cy="29129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9" name="Rounded Rectangle 28"/>
          <p:cNvSpPr/>
          <p:nvPr/>
        </p:nvSpPr>
        <p:spPr>
          <a:xfrm rot="1800000">
            <a:off x="4479424" y="2010200"/>
            <a:ext cx="194054" cy="29129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0" name="Rounded Rectangle 29"/>
          <p:cNvSpPr/>
          <p:nvPr/>
        </p:nvSpPr>
        <p:spPr>
          <a:xfrm rot="1800000">
            <a:off x="4022224" y="1857801"/>
            <a:ext cx="194054" cy="29129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1" name="TextBox 30"/>
          <p:cNvSpPr txBox="1"/>
          <p:nvPr/>
        </p:nvSpPr>
        <p:spPr>
          <a:xfrm>
            <a:off x="1905000" y="1676400"/>
            <a:ext cx="838200" cy="381000"/>
          </a:xfrm>
          <a:prstGeom prst="rect">
            <a:avLst/>
          </a:prstGeom>
          <a:noFill/>
        </p:spPr>
        <p:txBody>
          <a:bodyPr wrap="square" rtlCol="0">
            <a:spAutoFit/>
          </a:bodyPr>
          <a:lstStyle/>
          <a:p>
            <a:r>
              <a:rPr lang="en-US" dirty="0" smtClean="0"/>
              <a:t>LLO</a:t>
            </a:r>
            <a:endParaRPr lang="en-US" dirty="0"/>
          </a:p>
        </p:txBody>
      </p:sp>
      <p:cxnSp>
        <p:nvCxnSpPr>
          <p:cNvPr id="33" name="Straight Connector 32"/>
          <p:cNvCxnSpPr/>
          <p:nvPr/>
        </p:nvCxnSpPr>
        <p:spPr>
          <a:xfrm>
            <a:off x="0" y="2057400"/>
            <a:ext cx="9372600" cy="762000"/>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04800" y="3352800"/>
            <a:ext cx="9296400" cy="2209800"/>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4724400" y="1752600"/>
            <a:ext cx="603795" cy="637466"/>
            <a:chOff x="5437147" y="1752602"/>
            <a:chExt cx="603795" cy="637466"/>
          </a:xfrm>
        </p:grpSpPr>
        <p:sp>
          <p:nvSpPr>
            <p:cNvPr id="39" name="Isosceles Triangle 38"/>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arallelogram 39"/>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arallelogram 40"/>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rot="1800000">
              <a:off x="5609853" y="1980918"/>
              <a:ext cx="186139" cy="23888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45" name="Freeform 44"/>
          <p:cNvSpPr/>
          <p:nvPr/>
        </p:nvSpPr>
        <p:spPr>
          <a:xfrm>
            <a:off x="3962400" y="2209801"/>
            <a:ext cx="1019175" cy="3429000"/>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sp>
        <p:nvSpPr>
          <p:cNvPr id="46" name="Freeform 45"/>
          <p:cNvSpPr/>
          <p:nvPr/>
        </p:nvSpPr>
        <p:spPr>
          <a:xfrm>
            <a:off x="3581401" y="2209800"/>
            <a:ext cx="685800" cy="3438525"/>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sp>
        <p:nvSpPr>
          <p:cNvPr id="47" name="Freeform 46"/>
          <p:cNvSpPr/>
          <p:nvPr/>
        </p:nvSpPr>
        <p:spPr>
          <a:xfrm>
            <a:off x="3733800" y="2286000"/>
            <a:ext cx="790575" cy="3352799"/>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sp>
        <p:nvSpPr>
          <p:cNvPr id="48" name="Freeform 47"/>
          <p:cNvSpPr/>
          <p:nvPr/>
        </p:nvSpPr>
        <p:spPr>
          <a:xfrm>
            <a:off x="3352801" y="2133601"/>
            <a:ext cx="685800" cy="3505200"/>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grpSp>
        <p:nvGrpSpPr>
          <p:cNvPr id="51" name="Group 50"/>
          <p:cNvGrpSpPr/>
          <p:nvPr/>
        </p:nvGrpSpPr>
        <p:grpSpPr>
          <a:xfrm rot="692176">
            <a:off x="5620244" y="1120736"/>
            <a:ext cx="603795" cy="637466"/>
            <a:chOff x="5437147" y="1752602"/>
            <a:chExt cx="603795" cy="637466"/>
          </a:xfrm>
        </p:grpSpPr>
        <p:sp>
          <p:nvSpPr>
            <p:cNvPr id="52" name="Isosceles Triangle 51"/>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arallelogram 52"/>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arallelogram 53"/>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rot="1800000">
              <a:off x="5609853" y="1980918"/>
              <a:ext cx="186139" cy="23888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56" name="Rounded Rectangle 55"/>
          <p:cNvSpPr/>
          <p:nvPr/>
        </p:nvSpPr>
        <p:spPr>
          <a:xfrm rot="2348152">
            <a:off x="5932064" y="1468295"/>
            <a:ext cx="157702" cy="26096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7" name="Rounded Rectangle 56"/>
          <p:cNvSpPr/>
          <p:nvPr/>
        </p:nvSpPr>
        <p:spPr>
          <a:xfrm rot="2348152">
            <a:off x="5703465" y="1163495"/>
            <a:ext cx="157702" cy="26096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8" name="Rounded Rectangle 57"/>
          <p:cNvSpPr/>
          <p:nvPr/>
        </p:nvSpPr>
        <p:spPr>
          <a:xfrm rot="2348152">
            <a:off x="5932065" y="1163493"/>
            <a:ext cx="157702" cy="26096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59" name="Group 70"/>
          <p:cNvGrpSpPr/>
          <p:nvPr/>
        </p:nvGrpSpPr>
        <p:grpSpPr>
          <a:xfrm rot="16824939">
            <a:off x="5102242" y="1094995"/>
            <a:ext cx="506722" cy="725553"/>
            <a:chOff x="588574" y="3749221"/>
            <a:chExt cx="506722" cy="725553"/>
          </a:xfrm>
        </p:grpSpPr>
        <p:sp>
          <p:nvSpPr>
            <p:cNvPr id="60" name="Isosceles Triangle 5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6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62" name="Group 61"/>
          <p:cNvGrpSpPr/>
          <p:nvPr/>
        </p:nvGrpSpPr>
        <p:grpSpPr>
          <a:xfrm rot="692176">
            <a:off x="7068043" y="815936"/>
            <a:ext cx="603795" cy="637466"/>
            <a:chOff x="5437147" y="1752602"/>
            <a:chExt cx="603795" cy="637466"/>
          </a:xfrm>
        </p:grpSpPr>
        <p:sp>
          <p:nvSpPr>
            <p:cNvPr id="63" name="Isosceles Triangle 62"/>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arallelogram 63"/>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Parallelogram 65"/>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ounded Rectangle 66"/>
            <p:cNvSpPr/>
            <p:nvPr/>
          </p:nvSpPr>
          <p:spPr>
            <a:xfrm rot="1800000">
              <a:off x="5609853" y="1980918"/>
              <a:ext cx="186139" cy="23888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69" name="Group 70"/>
          <p:cNvGrpSpPr/>
          <p:nvPr/>
        </p:nvGrpSpPr>
        <p:grpSpPr>
          <a:xfrm rot="15284495">
            <a:off x="7478505" y="2110726"/>
            <a:ext cx="506722" cy="725553"/>
            <a:chOff x="588574" y="3749221"/>
            <a:chExt cx="506722" cy="725553"/>
          </a:xfrm>
        </p:grpSpPr>
        <p:sp>
          <p:nvSpPr>
            <p:cNvPr id="70" name="Isosceles Triangle 6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4" name="Rounded Rectangle 73"/>
          <p:cNvSpPr/>
          <p:nvPr/>
        </p:nvSpPr>
        <p:spPr>
          <a:xfrm rot="2348152">
            <a:off x="6389264" y="934894"/>
            <a:ext cx="157702" cy="260963"/>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6" name="Rounded Rectangle 75"/>
          <p:cNvSpPr/>
          <p:nvPr/>
        </p:nvSpPr>
        <p:spPr>
          <a:xfrm rot="2348152">
            <a:off x="6541664" y="1087294"/>
            <a:ext cx="157702" cy="260963"/>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7" name="Rounded Rectangle 76"/>
          <p:cNvSpPr/>
          <p:nvPr/>
        </p:nvSpPr>
        <p:spPr>
          <a:xfrm rot="2348152">
            <a:off x="6694064" y="1239694"/>
            <a:ext cx="157702" cy="260963"/>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78" name="Group 77"/>
          <p:cNvGrpSpPr/>
          <p:nvPr/>
        </p:nvGrpSpPr>
        <p:grpSpPr>
          <a:xfrm rot="20861825">
            <a:off x="7909582" y="1885809"/>
            <a:ext cx="603795" cy="637466"/>
            <a:chOff x="5437147" y="1752602"/>
            <a:chExt cx="603795" cy="637466"/>
          </a:xfrm>
        </p:grpSpPr>
        <p:sp>
          <p:nvSpPr>
            <p:cNvPr id="81" name="Isosceles Triangle 80"/>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Parallelogram 81"/>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Parallelogram 82"/>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ounded Rectangle 84"/>
            <p:cNvSpPr/>
            <p:nvPr/>
          </p:nvSpPr>
          <p:spPr>
            <a:xfrm rot="1800000">
              <a:off x="5609853" y="1980918"/>
              <a:ext cx="186139" cy="238889"/>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86" name="Group 85"/>
          <p:cNvGrpSpPr/>
          <p:nvPr/>
        </p:nvGrpSpPr>
        <p:grpSpPr>
          <a:xfrm rot="20861825">
            <a:off x="8671583" y="3028810"/>
            <a:ext cx="603795" cy="637466"/>
            <a:chOff x="5437147" y="1752602"/>
            <a:chExt cx="603795" cy="637466"/>
          </a:xfrm>
        </p:grpSpPr>
        <p:sp>
          <p:nvSpPr>
            <p:cNvPr id="87" name="Isosceles Triangle 86"/>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Parallelogram 88"/>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Parallelogram 89"/>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ounded Rectangle 90"/>
            <p:cNvSpPr/>
            <p:nvPr/>
          </p:nvSpPr>
          <p:spPr>
            <a:xfrm rot="1800000">
              <a:off x="5609853" y="1980918"/>
              <a:ext cx="186139" cy="238889"/>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cxnSp>
        <p:nvCxnSpPr>
          <p:cNvPr id="92" name="Shape 49"/>
          <p:cNvCxnSpPr>
            <a:stCxn id="101" idx="3"/>
            <a:endCxn id="91" idx="1"/>
          </p:cNvCxnSpPr>
          <p:nvPr/>
        </p:nvCxnSpPr>
        <p:spPr>
          <a:xfrm flipV="1">
            <a:off x="8352050" y="3355309"/>
            <a:ext cx="503658" cy="100349"/>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228600" y="4114801"/>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6" name="Rectangle 95"/>
          <p:cNvSpPr/>
          <p:nvPr/>
        </p:nvSpPr>
        <p:spPr>
          <a:xfrm>
            <a:off x="4343400" y="13716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7" name="Rectangle 96"/>
          <p:cNvSpPr/>
          <p:nvPr/>
        </p:nvSpPr>
        <p:spPr>
          <a:xfrm>
            <a:off x="5334000" y="6096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3</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8" name="Rectangle 97"/>
          <p:cNvSpPr/>
          <p:nvPr/>
        </p:nvSpPr>
        <p:spPr>
          <a:xfrm>
            <a:off x="7620000" y="11430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9" name="Rectangle 98"/>
          <p:cNvSpPr/>
          <p:nvPr/>
        </p:nvSpPr>
        <p:spPr>
          <a:xfrm>
            <a:off x="7162800" y="25908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5</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2" name="Rectangle 101"/>
          <p:cNvSpPr/>
          <p:nvPr/>
        </p:nvSpPr>
        <p:spPr>
          <a:xfrm>
            <a:off x="8382000" y="37338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6</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3" name="Rectangle 102"/>
          <p:cNvSpPr/>
          <p:nvPr/>
        </p:nvSpPr>
        <p:spPr>
          <a:xfrm>
            <a:off x="6096000" y="50292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7</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GEO</a:t>
            </a:r>
            <a:endParaRPr lang="en-US" dirty="0"/>
          </a:p>
        </p:txBody>
      </p:sp>
      <p:sp>
        <p:nvSpPr>
          <p:cNvPr id="16387" name="Rectangle 3"/>
          <p:cNvSpPr>
            <a:spLocks noChangeArrowheads="1"/>
          </p:cNvSpPr>
          <p:nvPr/>
        </p:nvSpPr>
        <p:spPr bwMode="auto">
          <a:xfrm>
            <a:off x="990600" y="1447800"/>
            <a:ext cx="6781800" cy="2678113"/>
          </a:xfrm>
          <a:prstGeom prst="rect">
            <a:avLst/>
          </a:prstGeom>
          <a:noFill/>
          <a:ln w="9525">
            <a:noFill/>
            <a:miter lim="800000"/>
            <a:headEnd/>
            <a:tailEnd/>
          </a:ln>
        </p:spPr>
        <p:txBody>
          <a:bodyPr>
            <a:spAutoFit/>
          </a:bodyPr>
          <a:lstStyle/>
          <a:p>
            <a:pPr>
              <a:buFont typeface="Arial" charset="0"/>
              <a:buChar char="•"/>
            </a:pPr>
            <a:r>
              <a:rPr lang="en-US" sz="2800" dirty="0">
                <a:latin typeface="Calibri" pitchFamily="34" charset="0"/>
              </a:rPr>
              <a:t>Mission Objectives </a:t>
            </a:r>
          </a:p>
          <a:p>
            <a:pPr lvl="1">
              <a:buFont typeface="Arial" charset="0"/>
              <a:buChar char="•"/>
            </a:pPr>
            <a:r>
              <a:rPr lang="en-US" sz="2800" dirty="0">
                <a:latin typeface="Calibri" pitchFamily="34" charset="0"/>
              </a:rPr>
              <a:t>Service / Assemble GEO Earth Observation </a:t>
            </a:r>
            <a:r>
              <a:rPr lang="en-US" sz="2800" dirty="0" smtClean="0">
                <a:latin typeface="Calibri" pitchFamily="34" charset="0"/>
              </a:rPr>
              <a:t>Satellites </a:t>
            </a:r>
            <a:endParaRPr lang="en-US" sz="2800" dirty="0">
              <a:latin typeface="Calibri" pitchFamily="34" charset="0"/>
            </a:endParaRPr>
          </a:p>
          <a:p>
            <a:pPr>
              <a:buFont typeface="Arial" charset="0"/>
              <a:buChar char="•"/>
            </a:pPr>
            <a:r>
              <a:rPr lang="en-US" sz="2800" dirty="0">
                <a:latin typeface="Calibri" pitchFamily="34" charset="0"/>
              </a:rPr>
              <a:t>Mission Benefits</a:t>
            </a:r>
          </a:p>
          <a:p>
            <a:pPr lvl="1">
              <a:buFont typeface="Arial" charset="0"/>
              <a:buChar char="•"/>
            </a:pPr>
            <a:r>
              <a:rPr lang="en-US" sz="2800" dirty="0">
                <a:latin typeface="Calibri" pitchFamily="34" charset="0"/>
              </a:rPr>
              <a:t>Experience out of LEO</a:t>
            </a:r>
          </a:p>
          <a:p>
            <a:pPr lvl="1">
              <a:buFont typeface="Arial" charset="0"/>
              <a:buChar char="•"/>
            </a:pPr>
            <a:r>
              <a:rPr lang="en-US" sz="2800" dirty="0">
                <a:latin typeface="Calibri" pitchFamily="34" charset="0"/>
              </a:rPr>
              <a:t>Higher Radiation </a:t>
            </a:r>
            <a:r>
              <a:rPr lang="en-US" sz="2800" dirty="0" smtClean="0">
                <a:latin typeface="Calibri" pitchFamily="34" charset="0"/>
              </a:rPr>
              <a:t>Environment</a:t>
            </a:r>
            <a:endParaRPr lang="en-US" sz="2800" dirty="0">
              <a:latin typeface="Calibri" pitchFamily="34" charset="0"/>
            </a:endParaRPr>
          </a:p>
        </p:txBody>
      </p:sp>
      <p:graphicFrame>
        <p:nvGraphicFramePr>
          <p:cNvPr id="8" name="Table 7"/>
          <p:cNvGraphicFramePr>
            <a:graphicFrameLocks noGrp="1"/>
          </p:cNvGraphicFramePr>
          <p:nvPr/>
        </p:nvGraphicFramePr>
        <p:xfrm>
          <a:off x="1447800" y="4953000"/>
          <a:ext cx="6096000" cy="101092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10-14 days</a:t>
                      </a:r>
                      <a:endParaRPr lang="en-US" dirty="0"/>
                    </a:p>
                  </a:txBody>
                  <a:tcPr/>
                </a:tc>
                <a:tc>
                  <a:txBody>
                    <a:bodyPr/>
                    <a:lstStyle/>
                    <a:p>
                      <a:r>
                        <a:rPr lang="en-US" dirty="0" smtClean="0"/>
                        <a:t>4.2 km/s</a:t>
                      </a:r>
                      <a:endParaRPr lang="en-US" dirty="0"/>
                    </a:p>
                  </a:txBody>
                  <a:tcPr/>
                </a:tc>
                <a:tc>
                  <a:txBody>
                    <a:bodyPr/>
                    <a:lstStyle/>
                    <a:p>
                      <a:r>
                        <a:rPr lang="en-US" dirty="0" smtClean="0"/>
                        <a:t>1 km/s</a:t>
                      </a:r>
                      <a:endParaRPr lang="en-US" dirty="0"/>
                    </a:p>
                  </a:txBody>
                  <a:tcPr/>
                </a:tc>
                <a:tc>
                  <a:txBody>
                    <a:bodyPr/>
                    <a:lstStyle/>
                    <a:p>
                      <a:r>
                        <a:rPr lang="en-US" dirty="0" smtClean="0"/>
                        <a:t>5.2 km/s</a:t>
                      </a:r>
                      <a:endParaRPr lang="en-US" dirty="0"/>
                    </a:p>
                  </a:txBody>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Earth-Sun Libration Points</a:t>
            </a:r>
            <a:endParaRPr lang="en-US" dirty="0"/>
          </a:p>
        </p:txBody>
      </p:sp>
      <p:sp>
        <p:nvSpPr>
          <p:cNvPr id="18435" name="Rectangle 3"/>
          <p:cNvSpPr>
            <a:spLocks noChangeArrowheads="1"/>
          </p:cNvSpPr>
          <p:nvPr/>
        </p:nvSpPr>
        <p:spPr bwMode="auto">
          <a:xfrm>
            <a:off x="990600" y="1447800"/>
            <a:ext cx="6781800" cy="2678113"/>
          </a:xfrm>
          <a:prstGeom prst="rect">
            <a:avLst/>
          </a:prstGeom>
          <a:noFill/>
          <a:ln w="9525">
            <a:noFill/>
            <a:miter lim="800000"/>
            <a:headEnd/>
            <a:tailEnd/>
          </a:ln>
        </p:spPr>
        <p:txBody>
          <a:bodyPr>
            <a:spAutoFit/>
          </a:bodyPr>
          <a:lstStyle/>
          <a:p>
            <a:pPr>
              <a:buFont typeface="Arial" charset="0"/>
              <a:buChar char="•"/>
            </a:pPr>
            <a:r>
              <a:rPr lang="en-US" sz="2800" dirty="0">
                <a:latin typeface="Calibri" pitchFamily="34" charset="0"/>
              </a:rPr>
              <a:t>Mission Objectives</a:t>
            </a:r>
          </a:p>
          <a:p>
            <a:pPr lvl="1">
              <a:buFont typeface="Arial" charset="0"/>
              <a:buChar char="•"/>
            </a:pPr>
            <a:r>
              <a:rPr lang="en-US" sz="2800" dirty="0">
                <a:latin typeface="Calibri" pitchFamily="34" charset="0"/>
              </a:rPr>
              <a:t>Service L1/L2 orbiting </a:t>
            </a:r>
            <a:r>
              <a:rPr lang="en-US" sz="2800" dirty="0" err="1">
                <a:latin typeface="Calibri" pitchFamily="34" charset="0"/>
              </a:rPr>
              <a:t>sats</a:t>
            </a:r>
            <a:endParaRPr lang="en-US" sz="2800" dirty="0">
              <a:latin typeface="Calibri" pitchFamily="34" charset="0"/>
            </a:endParaRPr>
          </a:p>
          <a:p>
            <a:pPr>
              <a:buFont typeface="Arial" charset="0"/>
              <a:buChar char="•"/>
            </a:pPr>
            <a:r>
              <a:rPr lang="en-US" sz="2800" dirty="0">
                <a:latin typeface="Calibri" pitchFamily="34" charset="0"/>
              </a:rPr>
              <a:t>Mission Benefits</a:t>
            </a:r>
          </a:p>
          <a:p>
            <a:pPr lvl="1">
              <a:buFont typeface="Arial" charset="0"/>
              <a:buChar char="•"/>
            </a:pPr>
            <a:r>
              <a:rPr lang="en-US" sz="2800" dirty="0">
                <a:latin typeface="Calibri" pitchFamily="34" charset="0"/>
              </a:rPr>
              <a:t>Long duration experience</a:t>
            </a:r>
          </a:p>
          <a:p>
            <a:pPr lvl="2">
              <a:buFont typeface="Arial" charset="0"/>
              <a:buChar char="•"/>
            </a:pPr>
            <a:r>
              <a:rPr lang="en-US" sz="2800" dirty="0">
                <a:latin typeface="Calibri" pitchFamily="34" charset="0"/>
              </a:rPr>
              <a:t>Time delayed </a:t>
            </a:r>
            <a:r>
              <a:rPr lang="en-US" sz="2800" dirty="0" err="1">
                <a:latin typeface="Calibri" pitchFamily="34" charset="0"/>
              </a:rPr>
              <a:t>comms</a:t>
            </a:r>
            <a:endParaRPr lang="en-US" sz="2800" dirty="0">
              <a:latin typeface="Calibri" pitchFamily="34" charset="0"/>
            </a:endParaRPr>
          </a:p>
          <a:p>
            <a:pPr lvl="1">
              <a:buFont typeface="Arial" charset="0"/>
              <a:buChar char="•"/>
            </a:pPr>
            <a:r>
              <a:rPr lang="en-US" sz="2800" dirty="0">
                <a:latin typeface="Calibri" pitchFamily="34" charset="0"/>
              </a:rPr>
              <a:t>High radiation environment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Mars Mission.jpg"/>
          <p:cNvPicPr>
            <a:picLocks noChangeAspect="1"/>
          </p:cNvPicPr>
          <p:nvPr/>
        </p:nvPicPr>
        <p:blipFill>
          <a:blip r:embed="rId3" cstate="print"/>
          <a:srcRect/>
          <a:stretch>
            <a:fillRect/>
          </a:stretch>
        </p:blipFill>
        <p:spPr bwMode="auto">
          <a:xfrm>
            <a:off x="3657600" y="1981200"/>
            <a:ext cx="5135563" cy="4191000"/>
          </a:xfrm>
          <a:prstGeom prst="rect">
            <a:avLst/>
          </a:prstGeom>
          <a:noFill/>
          <a:ln w="9525">
            <a:noFill/>
            <a:miter lim="800000"/>
            <a:headEnd/>
            <a:tailEnd/>
          </a:ln>
        </p:spPr>
      </p:pic>
      <p:sp>
        <p:nvSpPr>
          <p:cNvPr id="2" name="Title 1"/>
          <p:cNvSpPr>
            <a:spLocks noGrp="1"/>
          </p:cNvSpPr>
          <p:nvPr>
            <p:ph type="title"/>
          </p:nvPr>
        </p:nvSpPr>
        <p:spPr/>
        <p:txBody>
          <a:bodyPr rtlCol="0">
            <a:normAutofit/>
          </a:bodyPr>
          <a:lstStyle/>
          <a:p>
            <a:pPr fontAlgn="auto">
              <a:spcAft>
                <a:spcPts val="0"/>
              </a:spcAft>
              <a:defRPr/>
            </a:pPr>
            <a:r>
              <a:rPr lang="en-US" dirty="0" smtClean="0"/>
              <a:t>Mars / </a:t>
            </a:r>
            <a:r>
              <a:rPr lang="en-US" dirty="0" err="1" smtClean="0"/>
              <a:t>Deimos</a:t>
            </a:r>
            <a:r>
              <a:rPr lang="en-US" dirty="0" smtClean="0"/>
              <a:t> Mission</a:t>
            </a:r>
            <a:endParaRPr lang="en-US" dirty="0"/>
          </a:p>
        </p:txBody>
      </p:sp>
      <p:sp>
        <p:nvSpPr>
          <p:cNvPr id="24580" name="TextBox 3"/>
          <p:cNvSpPr txBox="1">
            <a:spLocks noChangeArrowheads="1"/>
          </p:cNvSpPr>
          <p:nvPr/>
        </p:nvSpPr>
        <p:spPr bwMode="auto">
          <a:xfrm>
            <a:off x="152400" y="1981200"/>
            <a:ext cx="3429000" cy="3046988"/>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“Opposition Class” </a:t>
            </a:r>
            <a:r>
              <a:rPr lang="en-US" sz="2400" dirty="0" smtClean="0">
                <a:latin typeface="Calibri" pitchFamily="34" charset="0"/>
              </a:rPr>
              <a:t>Mission</a:t>
            </a:r>
          </a:p>
          <a:p>
            <a:pPr>
              <a:buFont typeface="Arial" charset="0"/>
              <a:buChar char="•"/>
            </a:pPr>
            <a:r>
              <a:rPr lang="en-US" sz="2400" dirty="0" smtClean="0">
                <a:latin typeface="Calibri" pitchFamily="34" charset="0"/>
              </a:rPr>
              <a:t>30 day Mars-vicinity stay</a:t>
            </a:r>
            <a:endParaRPr lang="en-US" sz="2400" dirty="0">
              <a:latin typeface="Calibri" pitchFamily="34" charset="0"/>
            </a:endParaRPr>
          </a:p>
          <a:p>
            <a:pPr lvl="1">
              <a:buFont typeface="Arial" charset="0"/>
              <a:buChar char="•"/>
            </a:pPr>
            <a:r>
              <a:rPr lang="en-US" sz="2400" dirty="0" err="1">
                <a:latin typeface="Calibri" pitchFamily="34" charset="0"/>
              </a:rPr>
              <a:t>Teleoperated</a:t>
            </a:r>
            <a:r>
              <a:rPr lang="en-US" sz="2400" dirty="0">
                <a:latin typeface="Calibri" pitchFamily="34" charset="0"/>
              </a:rPr>
              <a:t> Mars exploration</a:t>
            </a:r>
          </a:p>
          <a:p>
            <a:pPr lvl="1">
              <a:buFont typeface="Arial" charset="0"/>
              <a:buChar char="•"/>
            </a:pPr>
            <a:r>
              <a:rPr lang="en-US" sz="2400" dirty="0" err="1">
                <a:latin typeface="Calibri" pitchFamily="34" charset="0"/>
              </a:rPr>
              <a:t>Deimos</a:t>
            </a:r>
            <a:r>
              <a:rPr lang="en-US" sz="2400" dirty="0">
                <a:latin typeface="Calibri" pitchFamily="34" charset="0"/>
              </a:rPr>
              <a:t> Landing</a:t>
            </a:r>
          </a:p>
          <a:p>
            <a:pPr lvl="1">
              <a:buFont typeface="Arial" charset="0"/>
              <a:buChar char="•"/>
            </a:pPr>
            <a:r>
              <a:rPr lang="en-US" sz="2400" dirty="0">
                <a:latin typeface="Calibri" pitchFamily="34" charset="0"/>
              </a:rPr>
              <a:t>Mars </a:t>
            </a:r>
            <a:r>
              <a:rPr lang="en-US" sz="2400" dirty="0" smtClean="0">
                <a:latin typeface="Calibri" pitchFamily="34" charset="0"/>
              </a:rPr>
              <a:t>Landing</a:t>
            </a:r>
          </a:p>
          <a:p>
            <a:pPr>
              <a:buFont typeface="Arial" charset="0"/>
              <a:buChar char="•"/>
            </a:pPr>
            <a:r>
              <a:rPr lang="en-US" sz="2400" dirty="0" smtClean="0">
                <a:latin typeface="Calibri" pitchFamily="34" charset="0"/>
              </a:rPr>
              <a:t>Venus Flyby</a:t>
            </a:r>
            <a:endParaRPr lang="en-US" sz="2400" dirty="0">
              <a:latin typeface="Calibri"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Launch Vehicles</a:t>
            </a:r>
            <a:endParaRPr lang="en-US" dirty="0"/>
          </a:p>
        </p:txBody>
      </p:sp>
      <p:sp>
        <p:nvSpPr>
          <p:cNvPr id="25603" name="TextBox 5"/>
          <p:cNvSpPr txBox="1">
            <a:spLocks noChangeArrowheads="1"/>
          </p:cNvSpPr>
          <p:nvPr/>
        </p:nvSpPr>
        <p:spPr bwMode="auto">
          <a:xfrm>
            <a:off x="685800" y="1600200"/>
            <a:ext cx="7772400" cy="4062413"/>
          </a:xfrm>
          <a:prstGeom prst="rect">
            <a:avLst/>
          </a:prstGeom>
          <a:noFill/>
          <a:ln w="9525">
            <a:noFill/>
            <a:miter lim="800000"/>
            <a:headEnd/>
            <a:tailEnd/>
          </a:ln>
        </p:spPr>
        <p:txBody>
          <a:bodyPr>
            <a:spAutoFit/>
          </a:bodyPr>
          <a:lstStyle/>
          <a:p>
            <a:r>
              <a:rPr lang="en-US" sz="2400" dirty="0">
                <a:latin typeface="Calibri" pitchFamily="34" charset="0"/>
              </a:rPr>
              <a:t>Launch Vehicles In Consideration:</a:t>
            </a:r>
          </a:p>
          <a:p>
            <a:endParaRPr lang="en-US" dirty="0">
              <a:latin typeface="Calibri" pitchFamily="34" charset="0"/>
            </a:endParaRPr>
          </a:p>
          <a:p>
            <a:r>
              <a:rPr lang="en-US" dirty="0">
                <a:latin typeface="Calibri" pitchFamily="34" charset="0"/>
              </a:rPr>
              <a:t>Boeing Delta IV Heavy</a:t>
            </a:r>
          </a:p>
          <a:p>
            <a:r>
              <a:rPr lang="en-US" dirty="0">
                <a:latin typeface="Calibri" pitchFamily="34" charset="0"/>
              </a:rPr>
              <a:t>	</a:t>
            </a:r>
            <a:r>
              <a:rPr lang="en-US" dirty="0" smtClean="0">
                <a:latin typeface="Calibri" pitchFamily="34" charset="0"/>
              </a:rPr>
              <a:t>22,558 </a:t>
            </a:r>
            <a:r>
              <a:rPr lang="en-US" dirty="0">
                <a:latin typeface="Calibri" pitchFamily="34" charset="0"/>
              </a:rPr>
              <a:t>kg to LEO</a:t>
            </a:r>
          </a:p>
          <a:p>
            <a:r>
              <a:rPr lang="en-US" dirty="0">
                <a:latin typeface="Calibri" pitchFamily="34" charset="0"/>
              </a:rPr>
              <a:t>	Flight test proven</a:t>
            </a:r>
          </a:p>
          <a:p>
            <a:endParaRPr lang="en-US" dirty="0">
              <a:latin typeface="Calibri" pitchFamily="34" charset="0"/>
            </a:endParaRPr>
          </a:p>
          <a:p>
            <a:r>
              <a:rPr lang="en-US" dirty="0">
                <a:latin typeface="Calibri" pitchFamily="34" charset="0"/>
              </a:rPr>
              <a:t>Lockheed Martin Atlas V Heavy</a:t>
            </a:r>
          </a:p>
          <a:p>
            <a:r>
              <a:rPr lang="en-US" dirty="0">
                <a:latin typeface="Calibri" pitchFamily="34" charset="0"/>
              </a:rPr>
              <a:t>	29,400 kg to LEO</a:t>
            </a:r>
          </a:p>
          <a:p>
            <a:r>
              <a:rPr lang="en-US" dirty="0">
                <a:latin typeface="Calibri" pitchFamily="34" charset="0"/>
              </a:rPr>
              <a:t>	95% of Atlas V Heavy parts </a:t>
            </a:r>
          </a:p>
          <a:p>
            <a:r>
              <a:rPr lang="en-US" dirty="0">
                <a:latin typeface="Calibri" pitchFamily="34" charset="0"/>
              </a:rPr>
              <a:t>	  have already flown on Atlas V </a:t>
            </a:r>
          </a:p>
          <a:p>
            <a:endParaRPr lang="en-US" dirty="0">
              <a:latin typeface="Calibri" pitchFamily="34" charset="0"/>
            </a:endParaRPr>
          </a:p>
          <a:p>
            <a:r>
              <a:rPr lang="en-US" dirty="0" err="1">
                <a:latin typeface="Calibri" pitchFamily="34" charset="0"/>
              </a:rPr>
              <a:t>SpaceX</a:t>
            </a:r>
            <a:r>
              <a:rPr lang="en-US" dirty="0">
                <a:latin typeface="Calibri" pitchFamily="34" charset="0"/>
              </a:rPr>
              <a:t> Falcon 9 Heavy</a:t>
            </a:r>
          </a:p>
          <a:p>
            <a:r>
              <a:rPr lang="en-US" dirty="0">
                <a:latin typeface="Calibri" pitchFamily="34" charset="0"/>
              </a:rPr>
              <a:t>	29,610 kg to LEO</a:t>
            </a:r>
          </a:p>
          <a:p>
            <a:r>
              <a:rPr lang="en-US" dirty="0">
                <a:latin typeface="Calibri" pitchFamily="34" charset="0"/>
              </a:rPr>
              <a:t>	Proposed</a:t>
            </a:r>
          </a:p>
        </p:txBody>
      </p:sp>
      <p:pic>
        <p:nvPicPr>
          <p:cNvPr id="25604" name="Picture 2"/>
          <p:cNvPicPr>
            <a:picLocks noChangeAspect="1" noChangeArrowheads="1"/>
          </p:cNvPicPr>
          <p:nvPr/>
        </p:nvPicPr>
        <p:blipFill>
          <a:blip r:embed="rId2" cstate="print"/>
          <a:srcRect/>
          <a:stretch>
            <a:fillRect/>
          </a:stretch>
        </p:blipFill>
        <p:spPr bwMode="auto">
          <a:xfrm>
            <a:off x="5105400" y="4876800"/>
            <a:ext cx="2562225" cy="919163"/>
          </a:xfrm>
          <a:prstGeom prst="rect">
            <a:avLst/>
          </a:prstGeom>
          <a:noFill/>
          <a:ln w="9525">
            <a:noFill/>
            <a:miter lim="800000"/>
            <a:headEnd/>
            <a:tailEnd/>
          </a:ln>
        </p:spPr>
      </p:pic>
      <p:pic>
        <p:nvPicPr>
          <p:cNvPr id="25605" name="Picture 3"/>
          <p:cNvPicPr>
            <a:picLocks noChangeAspect="1" noChangeArrowheads="1"/>
          </p:cNvPicPr>
          <p:nvPr/>
        </p:nvPicPr>
        <p:blipFill>
          <a:blip r:embed="rId3" cstate="print"/>
          <a:srcRect t="91217"/>
          <a:stretch>
            <a:fillRect/>
          </a:stretch>
        </p:blipFill>
        <p:spPr bwMode="auto">
          <a:xfrm>
            <a:off x="5105400" y="3962400"/>
            <a:ext cx="2552700" cy="609600"/>
          </a:xfrm>
          <a:prstGeom prst="rect">
            <a:avLst/>
          </a:prstGeom>
          <a:noFill/>
          <a:ln w="9525">
            <a:noFill/>
            <a:miter lim="800000"/>
            <a:headEnd/>
            <a:tailEnd/>
          </a:ln>
        </p:spPr>
      </p:pic>
      <p:pic>
        <p:nvPicPr>
          <p:cNvPr id="25606" name="Picture 4"/>
          <p:cNvPicPr>
            <a:picLocks noChangeAspect="1" noChangeArrowheads="1"/>
          </p:cNvPicPr>
          <p:nvPr/>
        </p:nvPicPr>
        <p:blipFill>
          <a:blip r:embed="rId4" cstate="print"/>
          <a:srcRect/>
          <a:stretch>
            <a:fillRect/>
          </a:stretch>
        </p:blipFill>
        <p:spPr bwMode="auto">
          <a:xfrm>
            <a:off x="5867400" y="1676400"/>
            <a:ext cx="1285875" cy="193198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Mission Breakout</a:t>
            </a:r>
            <a:endParaRPr lang="en-US" dirty="0"/>
          </a:p>
        </p:txBody>
      </p:sp>
      <p:sp>
        <p:nvSpPr>
          <p:cNvPr id="3" name="TextBox 2"/>
          <p:cNvSpPr txBox="1"/>
          <p:nvPr/>
        </p:nvSpPr>
        <p:spPr>
          <a:xfrm>
            <a:off x="1143000" y="3352800"/>
            <a:ext cx="6553200" cy="1754326"/>
          </a:xfrm>
          <a:prstGeom prst="rect">
            <a:avLst/>
          </a:prstGeom>
          <a:noFill/>
        </p:spPr>
        <p:txBody>
          <a:bodyPr wrap="square" rtlCol="0">
            <a:spAutoFit/>
          </a:bodyPr>
          <a:lstStyle/>
          <a:p>
            <a:pPr>
              <a:buFont typeface="Arial" pitchFamily="34" charset="0"/>
              <a:buChar char="•"/>
            </a:pPr>
            <a:r>
              <a:rPr lang="en-US" dirty="0" smtClean="0"/>
              <a:t>  Flight tests on Delta IV Heavy human rated launch vehicle and various payloads</a:t>
            </a:r>
          </a:p>
          <a:p>
            <a:pPr>
              <a:buFont typeface="Arial" pitchFamily="34" charset="0"/>
              <a:buChar char="•"/>
            </a:pPr>
            <a:endParaRPr lang="en-US" dirty="0" smtClean="0"/>
          </a:p>
          <a:p>
            <a:pPr>
              <a:buFont typeface="Arial" pitchFamily="34" charset="0"/>
              <a:buChar char="•"/>
            </a:pPr>
            <a:r>
              <a:rPr lang="en-US" dirty="0" smtClean="0"/>
              <a:t> Support quarterly servicing missions to ISS (Short Duration)</a:t>
            </a:r>
          </a:p>
          <a:p>
            <a:pPr>
              <a:buFont typeface="Arial" pitchFamily="34" charset="0"/>
              <a:buChar char="•"/>
            </a:pPr>
            <a:endParaRPr lang="en-US" dirty="0" smtClean="0"/>
          </a:p>
          <a:p>
            <a:pPr>
              <a:buFont typeface="Arial" pitchFamily="34" charset="0"/>
              <a:buChar char="•"/>
            </a:pPr>
            <a:r>
              <a:rPr lang="en-US" dirty="0" smtClean="0"/>
              <a:t> Regular missions to the Moon and NEOs </a:t>
            </a:r>
          </a:p>
        </p:txBody>
      </p:sp>
      <p:pic>
        <p:nvPicPr>
          <p:cNvPr id="1027" name="Picture 3"/>
          <p:cNvPicPr>
            <a:picLocks noChangeAspect="1" noChangeArrowheads="1"/>
          </p:cNvPicPr>
          <p:nvPr/>
        </p:nvPicPr>
        <p:blipFill>
          <a:blip r:embed="rId3" cstate="print"/>
          <a:srcRect/>
          <a:stretch>
            <a:fillRect/>
          </a:stretch>
        </p:blipFill>
        <p:spPr bwMode="auto">
          <a:xfrm>
            <a:off x="533400" y="1600200"/>
            <a:ext cx="8286750" cy="1343025"/>
          </a:xfrm>
          <a:prstGeom prst="rect">
            <a:avLst/>
          </a:prstGeom>
          <a:solidFill>
            <a:schemeClr val="bg1"/>
          </a:solid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Spares</a:t>
            </a:r>
            <a:endParaRPr lang="en-US" dirty="0"/>
          </a:p>
        </p:txBody>
      </p:sp>
      <p:graphicFrame>
        <p:nvGraphicFramePr>
          <p:cNvPr id="3" name="Table 2"/>
          <p:cNvGraphicFramePr>
            <a:graphicFrameLocks noGrp="1"/>
          </p:cNvGraphicFramePr>
          <p:nvPr/>
        </p:nvGraphicFramePr>
        <p:xfrm>
          <a:off x="1219200" y="2895600"/>
          <a:ext cx="6096000" cy="212344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Module</a:t>
                      </a:r>
                      <a:endParaRPr lang="en-US" dirty="0"/>
                    </a:p>
                  </a:txBody>
                  <a:tcPr/>
                </a:tc>
                <a:tc>
                  <a:txBody>
                    <a:bodyPr/>
                    <a:lstStyle/>
                    <a:p>
                      <a:r>
                        <a:rPr lang="en-US" dirty="0" smtClean="0"/>
                        <a:t>Total #</a:t>
                      </a:r>
                      <a:r>
                        <a:rPr lang="en-US" baseline="0" dirty="0" smtClean="0"/>
                        <a:t> Required</a:t>
                      </a:r>
                      <a:endParaRPr lang="en-US" dirty="0"/>
                    </a:p>
                  </a:txBody>
                  <a:tcPr/>
                </a:tc>
                <a:tc>
                  <a:txBody>
                    <a:bodyPr/>
                    <a:lstStyle/>
                    <a:p>
                      <a:r>
                        <a:rPr lang="en-US" dirty="0" smtClean="0"/>
                        <a:t># of Spare Accounted for</a:t>
                      </a:r>
                      <a:endParaRPr lang="en-US" dirty="0"/>
                    </a:p>
                  </a:txBody>
                  <a:tcPr/>
                </a:tc>
              </a:tr>
              <a:tr h="370840">
                <a:tc>
                  <a:txBody>
                    <a:bodyPr/>
                    <a:lstStyle/>
                    <a:p>
                      <a:r>
                        <a:rPr lang="en-US" dirty="0" smtClean="0"/>
                        <a:t>Crew Module</a:t>
                      </a:r>
                      <a:endParaRPr lang="en-US" dirty="0"/>
                    </a:p>
                  </a:txBody>
                  <a:tcPr/>
                </a:tc>
                <a:tc>
                  <a:txBody>
                    <a:bodyPr/>
                    <a:lstStyle/>
                    <a:p>
                      <a:r>
                        <a:rPr lang="en-US" dirty="0" smtClean="0"/>
                        <a:t>81</a:t>
                      </a:r>
                      <a:endParaRPr lang="en-US" dirty="0"/>
                    </a:p>
                  </a:txBody>
                  <a:tcPr/>
                </a:tc>
                <a:tc>
                  <a:txBody>
                    <a:bodyPr/>
                    <a:lstStyle/>
                    <a:p>
                      <a:r>
                        <a:rPr lang="en-US" dirty="0" smtClean="0"/>
                        <a:t>8</a:t>
                      </a:r>
                      <a:endParaRPr lang="en-US" dirty="0"/>
                    </a:p>
                  </a:txBody>
                  <a:tcPr/>
                </a:tc>
              </a:tr>
              <a:tr h="370840">
                <a:tc>
                  <a:txBody>
                    <a:bodyPr/>
                    <a:lstStyle/>
                    <a:p>
                      <a:r>
                        <a:rPr lang="en-US" dirty="0" smtClean="0"/>
                        <a:t>PnP</a:t>
                      </a:r>
                      <a:r>
                        <a:rPr lang="en-US" baseline="0" dirty="0" smtClean="0"/>
                        <a:t> Module</a:t>
                      </a:r>
                      <a:endParaRPr lang="en-US" dirty="0"/>
                    </a:p>
                  </a:txBody>
                  <a:tcPr/>
                </a:tc>
                <a:tc>
                  <a:txBody>
                    <a:bodyPr/>
                    <a:lstStyle/>
                    <a:p>
                      <a:r>
                        <a:rPr lang="en-US" dirty="0" smtClean="0"/>
                        <a:t>110</a:t>
                      </a:r>
                      <a:endParaRPr lang="en-US" dirty="0"/>
                    </a:p>
                  </a:txBody>
                  <a:tcPr/>
                </a:tc>
                <a:tc>
                  <a:txBody>
                    <a:bodyPr/>
                    <a:lstStyle/>
                    <a:p>
                      <a:r>
                        <a:rPr lang="en-US" dirty="0" smtClean="0"/>
                        <a:t>10</a:t>
                      </a:r>
                      <a:endParaRPr lang="en-US" dirty="0"/>
                    </a:p>
                  </a:txBody>
                  <a:tcPr/>
                </a:tc>
              </a:tr>
              <a:tr h="370840">
                <a:tc>
                  <a:txBody>
                    <a:bodyPr/>
                    <a:lstStyle/>
                    <a:p>
                      <a:r>
                        <a:rPr lang="en-US" dirty="0" smtClean="0"/>
                        <a:t>Hub</a:t>
                      </a:r>
                      <a:r>
                        <a:rPr lang="en-US" baseline="0" dirty="0" smtClean="0"/>
                        <a:t> Module</a:t>
                      </a:r>
                      <a:endParaRPr lang="en-US" dirty="0"/>
                    </a:p>
                  </a:txBody>
                  <a:tcPr/>
                </a:tc>
                <a:tc>
                  <a:txBody>
                    <a:bodyPr/>
                    <a:lstStyle/>
                    <a:p>
                      <a:r>
                        <a:rPr lang="en-US" dirty="0" smtClean="0"/>
                        <a:t>7</a:t>
                      </a:r>
                      <a:endParaRPr lang="en-US" dirty="0"/>
                    </a:p>
                  </a:txBody>
                  <a:tcPr/>
                </a:tc>
                <a:tc>
                  <a:txBody>
                    <a:bodyPr/>
                    <a:lstStyle/>
                    <a:p>
                      <a:r>
                        <a:rPr lang="en-US" dirty="0" smtClean="0"/>
                        <a:t>1</a:t>
                      </a:r>
                      <a:endParaRPr lang="en-US" dirty="0"/>
                    </a:p>
                  </a:txBody>
                  <a:tcPr/>
                </a:tc>
              </a:tr>
              <a:tr h="370840">
                <a:tc>
                  <a:txBody>
                    <a:bodyPr/>
                    <a:lstStyle/>
                    <a:p>
                      <a:r>
                        <a:rPr lang="en-US" dirty="0" smtClean="0"/>
                        <a:t>Lunar Module</a:t>
                      </a:r>
                      <a:endParaRPr lang="en-US" dirty="0"/>
                    </a:p>
                  </a:txBody>
                  <a:tcPr/>
                </a:tc>
                <a:tc>
                  <a:txBody>
                    <a:bodyPr/>
                    <a:lstStyle/>
                    <a:p>
                      <a:r>
                        <a:rPr lang="en-US" dirty="0" smtClean="0"/>
                        <a:t>17</a:t>
                      </a:r>
                      <a:endParaRPr lang="en-US" dirty="0"/>
                    </a:p>
                  </a:txBody>
                  <a:tcPr/>
                </a:tc>
                <a:tc>
                  <a:txBody>
                    <a:bodyPr/>
                    <a:lstStyle/>
                    <a:p>
                      <a:r>
                        <a:rPr lang="en-US" dirty="0" smtClean="0"/>
                        <a:t>1</a:t>
                      </a:r>
                      <a:endParaRPr lang="en-US" dirty="0"/>
                    </a:p>
                  </a:txBody>
                  <a:tcPr/>
                </a:tc>
              </a:tr>
            </a:tbl>
          </a:graphicData>
        </a:graphic>
      </p:graphicFrame>
      <p:sp>
        <p:nvSpPr>
          <p:cNvPr id="4" name="TextBox 3"/>
          <p:cNvSpPr txBox="1"/>
          <p:nvPr/>
        </p:nvSpPr>
        <p:spPr>
          <a:xfrm>
            <a:off x="1066800" y="1524000"/>
            <a:ext cx="6324600" cy="830997"/>
          </a:xfrm>
          <a:prstGeom prst="rect">
            <a:avLst/>
          </a:prstGeom>
          <a:noFill/>
        </p:spPr>
        <p:txBody>
          <a:bodyPr wrap="square" rtlCol="0">
            <a:spAutoFit/>
          </a:bodyPr>
          <a:lstStyle/>
          <a:p>
            <a:pPr>
              <a:buFont typeface="Arial" pitchFamily="34" charset="0"/>
              <a:buChar char="•"/>
            </a:pPr>
            <a:r>
              <a:rPr lang="en-US" sz="2400" dirty="0" smtClean="0">
                <a:latin typeface="+mn-lt"/>
              </a:rPr>
              <a:t>Spares strategy looked at the 20 year program as a </a:t>
            </a:r>
            <a:r>
              <a:rPr lang="en-US" sz="2400" dirty="0" smtClean="0">
                <a:latin typeface="+mn-lt"/>
              </a:rPr>
              <a:t>whole</a:t>
            </a:r>
            <a:endParaRPr lang="en-US" sz="2400" dirty="0" smtClean="0">
              <a:latin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Resiliency</a:t>
            </a:r>
            <a:endParaRPr lang="en-US" dirty="0"/>
          </a:p>
        </p:txBody>
      </p:sp>
      <p:graphicFrame>
        <p:nvGraphicFramePr>
          <p:cNvPr id="3" name="Chart 2"/>
          <p:cNvGraphicFramePr/>
          <p:nvPr/>
        </p:nvGraphicFramePr>
        <p:xfrm>
          <a:off x="4191000" y="1524000"/>
          <a:ext cx="4800600" cy="44958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304800" y="1524000"/>
            <a:ext cx="3810000" cy="4401205"/>
          </a:xfrm>
          <a:prstGeom prst="rect">
            <a:avLst/>
          </a:prstGeom>
          <a:noFill/>
        </p:spPr>
        <p:txBody>
          <a:bodyPr wrap="square" rtlCol="0">
            <a:spAutoFit/>
          </a:bodyPr>
          <a:lstStyle/>
          <a:p>
            <a:pPr>
              <a:buFont typeface="Arial" pitchFamily="34" charset="0"/>
              <a:buChar char="•"/>
            </a:pPr>
            <a:r>
              <a:rPr lang="en-US" sz="2000" dirty="0" smtClean="0">
                <a:latin typeface="+mn-lt"/>
              </a:rPr>
              <a:t>Achieving system resiliency with a high flight rate (~16.5/year) is difficult</a:t>
            </a:r>
          </a:p>
          <a:p>
            <a:pPr>
              <a:buFont typeface="Arial" pitchFamily="34" charset="0"/>
              <a:buChar char="•"/>
            </a:pPr>
            <a:r>
              <a:rPr lang="en-US" sz="2000" dirty="0" smtClean="0">
                <a:latin typeface="+mn-lt"/>
              </a:rPr>
              <a:t>If the Delta IV achieves 45 flights between expected failures, the required surge rate would be around 2.</a:t>
            </a:r>
          </a:p>
          <a:p>
            <a:pPr>
              <a:buFont typeface="Arial" pitchFamily="34" charset="0"/>
              <a:buChar char="•"/>
            </a:pPr>
            <a:endParaRPr lang="en-US" sz="2000" dirty="0" smtClean="0">
              <a:latin typeface="+mn-lt"/>
            </a:endParaRPr>
          </a:p>
          <a:p>
            <a:pPr>
              <a:buFont typeface="Arial" pitchFamily="34" charset="0"/>
              <a:buChar char="•"/>
            </a:pPr>
            <a:r>
              <a:rPr lang="en-US" sz="2000" dirty="0" smtClean="0">
                <a:latin typeface="+mn-lt"/>
              </a:rPr>
              <a:t> Accommodating that surge rate may depend on the commercial / military demand for the rocket and what type of peak production rates Boeing / ULA is able to achieve</a:t>
            </a:r>
            <a:endParaRPr lang="en-US" sz="2000" dirty="0">
              <a:latin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prstClr val="white"/>
        </a:solidFill>
        <a:effectLst/>
      </p:bgPr>
    </p:bg>
    <p:spTree>
      <p:nvGrpSpPr>
        <p:cNvPr id="1" name=""/>
        <p:cNvGrpSpPr/>
        <p:nvPr/>
      </p:nvGrpSpPr>
      <p:grpSpPr>
        <a:xfrm>
          <a:off x="0" y="0"/>
          <a:ext cx="0" cy="0"/>
          <a:chOff x="0" y="0"/>
          <a:chExt cx="0" cy="0"/>
        </a:xfrm>
      </p:grpSpPr>
      <p:sp>
        <p:nvSpPr>
          <p:cNvPr id="100" name="Rectangle 99"/>
          <p:cNvSpPr/>
          <p:nvPr/>
        </p:nvSpPr>
        <p:spPr>
          <a:xfrm>
            <a:off x="0" y="1447800"/>
            <a:ext cx="9070109" cy="9906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472"/>
          <p:cNvGrpSpPr>
            <a:grpSpLocks/>
          </p:cNvGrpSpPr>
          <p:nvPr/>
        </p:nvGrpSpPr>
        <p:grpSpPr bwMode="auto">
          <a:xfrm>
            <a:off x="0" y="1068388"/>
            <a:ext cx="9144000" cy="5484812"/>
            <a:chOff x="0" y="1068388"/>
            <a:chExt cx="9144000" cy="5484811"/>
          </a:xfrm>
        </p:grpSpPr>
        <p:grpSp>
          <p:nvGrpSpPr>
            <p:cNvPr id="3" name="Group 8"/>
            <p:cNvGrpSpPr>
              <a:grpSpLocks/>
            </p:cNvGrpSpPr>
            <p:nvPr/>
          </p:nvGrpSpPr>
          <p:grpSpPr bwMode="auto">
            <a:xfrm>
              <a:off x="0" y="1077913"/>
              <a:ext cx="9075742" cy="188912"/>
              <a:chOff x="204" y="876"/>
              <a:chExt cx="5189" cy="113"/>
            </a:xfrm>
          </p:grpSpPr>
          <p:sp>
            <p:nvSpPr>
              <p:cNvPr id="67" name="Rectangle 9"/>
              <p:cNvSpPr>
                <a:spLocks noChangeArrowheads="1"/>
              </p:cNvSpPr>
              <p:nvPr/>
            </p:nvSpPr>
            <p:spPr bwMode="auto">
              <a:xfrm>
                <a:off x="204" y="876"/>
                <a:ext cx="518" cy="113"/>
              </a:xfrm>
              <a:prstGeom prst="rect">
                <a:avLst/>
              </a:prstGeom>
              <a:solidFill>
                <a:srgbClr val="CCECFF"/>
              </a:solidFill>
              <a:ln w="9525">
                <a:noFill/>
                <a:miter lim="800000"/>
                <a:headEnd/>
                <a:tailEnd/>
              </a:ln>
            </p:spPr>
            <p:txBody>
              <a:bodyPr/>
              <a:lstStyle/>
              <a:p>
                <a:endParaRPr lang="en-US"/>
              </a:p>
            </p:txBody>
          </p:sp>
          <p:sp>
            <p:nvSpPr>
              <p:cNvPr id="68" name="Rectangle 10"/>
              <p:cNvSpPr>
                <a:spLocks noChangeArrowheads="1"/>
              </p:cNvSpPr>
              <p:nvPr/>
            </p:nvSpPr>
            <p:spPr bwMode="auto">
              <a:xfrm>
                <a:off x="722" y="876"/>
                <a:ext cx="405" cy="113"/>
              </a:xfrm>
              <a:prstGeom prst="rect">
                <a:avLst/>
              </a:prstGeom>
              <a:solidFill>
                <a:srgbClr val="CAEBFF"/>
              </a:solidFill>
              <a:ln w="9525">
                <a:noFill/>
                <a:miter lim="800000"/>
                <a:headEnd/>
                <a:tailEnd/>
              </a:ln>
            </p:spPr>
            <p:txBody>
              <a:bodyPr/>
              <a:lstStyle/>
              <a:p>
                <a:endParaRPr lang="en-US"/>
              </a:p>
            </p:txBody>
          </p:sp>
          <p:sp>
            <p:nvSpPr>
              <p:cNvPr id="69" name="Rectangle 11"/>
              <p:cNvSpPr>
                <a:spLocks noChangeArrowheads="1"/>
              </p:cNvSpPr>
              <p:nvPr/>
            </p:nvSpPr>
            <p:spPr bwMode="auto">
              <a:xfrm>
                <a:off x="1127" y="876"/>
                <a:ext cx="242" cy="113"/>
              </a:xfrm>
              <a:prstGeom prst="rect">
                <a:avLst/>
              </a:prstGeom>
              <a:solidFill>
                <a:srgbClr val="C8EAFF"/>
              </a:solidFill>
              <a:ln w="9525">
                <a:noFill/>
                <a:miter lim="800000"/>
                <a:headEnd/>
                <a:tailEnd/>
              </a:ln>
            </p:spPr>
            <p:txBody>
              <a:bodyPr/>
              <a:lstStyle/>
              <a:p>
                <a:endParaRPr lang="en-US"/>
              </a:p>
            </p:txBody>
          </p:sp>
          <p:sp>
            <p:nvSpPr>
              <p:cNvPr id="70" name="Rectangle 12"/>
              <p:cNvSpPr>
                <a:spLocks noChangeArrowheads="1"/>
              </p:cNvSpPr>
              <p:nvPr/>
            </p:nvSpPr>
            <p:spPr bwMode="auto">
              <a:xfrm>
                <a:off x="1369" y="876"/>
                <a:ext cx="142" cy="113"/>
              </a:xfrm>
              <a:prstGeom prst="rect">
                <a:avLst/>
              </a:prstGeom>
              <a:solidFill>
                <a:srgbClr val="C7E8FF"/>
              </a:solidFill>
              <a:ln w="9525">
                <a:noFill/>
                <a:miter lim="800000"/>
                <a:headEnd/>
                <a:tailEnd/>
              </a:ln>
            </p:spPr>
            <p:txBody>
              <a:bodyPr/>
              <a:lstStyle/>
              <a:p>
                <a:endParaRPr lang="en-US"/>
              </a:p>
            </p:txBody>
          </p:sp>
          <p:sp>
            <p:nvSpPr>
              <p:cNvPr id="71" name="Rectangle 13"/>
              <p:cNvSpPr>
                <a:spLocks noChangeArrowheads="1"/>
              </p:cNvSpPr>
              <p:nvPr/>
            </p:nvSpPr>
            <p:spPr bwMode="auto">
              <a:xfrm>
                <a:off x="1511" y="876"/>
                <a:ext cx="183" cy="113"/>
              </a:xfrm>
              <a:prstGeom prst="rect">
                <a:avLst/>
              </a:prstGeom>
              <a:solidFill>
                <a:srgbClr val="C5E8FF"/>
              </a:solidFill>
              <a:ln w="9525">
                <a:noFill/>
                <a:miter lim="800000"/>
                <a:headEnd/>
                <a:tailEnd/>
              </a:ln>
            </p:spPr>
            <p:txBody>
              <a:bodyPr/>
              <a:lstStyle/>
              <a:p>
                <a:endParaRPr lang="en-US"/>
              </a:p>
            </p:txBody>
          </p:sp>
          <p:sp>
            <p:nvSpPr>
              <p:cNvPr id="72" name="Rectangle 14"/>
              <p:cNvSpPr>
                <a:spLocks noChangeArrowheads="1"/>
              </p:cNvSpPr>
              <p:nvPr/>
            </p:nvSpPr>
            <p:spPr bwMode="auto">
              <a:xfrm>
                <a:off x="1694" y="876"/>
                <a:ext cx="122" cy="113"/>
              </a:xfrm>
              <a:prstGeom prst="rect">
                <a:avLst/>
              </a:prstGeom>
              <a:solidFill>
                <a:srgbClr val="C4E6FF"/>
              </a:solidFill>
              <a:ln w="9525">
                <a:noFill/>
                <a:miter lim="800000"/>
                <a:headEnd/>
                <a:tailEnd/>
              </a:ln>
            </p:spPr>
            <p:txBody>
              <a:bodyPr/>
              <a:lstStyle/>
              <a:p>
                <a:endParaRPr lang="en-US"/>
              </a:p>
            </p:txBody>
          </p:sp>
          <p:sp>
            <p:nvSpPr>
              <p:cNvPr id="73" name="Rectangle 15"/>
              <p:cNvSpPr>
                <a:spLocks noChangeArrowheads="1"/>
              </p:cNvSpPr>
              <p:nvPr/>
            </p:nvSpPr>
            <p:spPr bwMode="auto">
              <a:xfrm>
                <a:off x="1816" y="876"/>
                <a:ext cx="162" cy="113"/>
              </a:xfrm>
              <a:prstGeom prst="rect">
                <a:avLst/>
              </a:prstGeom>
              <a:solidFill>
                <a:srgbClr val="C2E6FF"/>
              </a:solidFill>
              <a:ln w="9525">
                <a:noFill/>
                <a:miter lim="800000"/>
                <a:headEnd/>
                <a:tailEnd/>
              </a:ln>
            </p:spPr>
            <p:txBody>
              <a:bodyPr/>
              <a:lstStyle/>
              <a:p>
                <a:endParaRPr lang="en-US"/>
              </a:p>
            </p:txBody>
          </p:sp>
          <p:sp>
            <p:nvSpPr>
              <p:cNvPr id="74" name="Rectangle 16"/>
              <p:cNvSpPr>
                <a:spLocks noChangeArrowheads="1"/>
              </p:cNvSpPr>
              <p:nvPr/>
            </p:nvSpPr>
            <p:spPr bwMode="auto">
              <a:xfrm>
                <a:off x="1978" y="876"/>
                <a:ext cx="161" cy="113"/>
              </a:xfrm>
              <a:prstGeom prst="rect">
                <a:avLst/>
              </a:prstGeom>
              <a:solidFill>
                <a:srgbClr val="C0E4FF"/>
              </a:solidFill>
              <a:ln w="9525">
                <a:noFill/>
                <a:miter lim="800000"/>
                <a:headEnd/>
                <a:tailEnd/>
              </a:ln>
            </p:spPr>
            <p:txBody>
              <a:bodyPr/>
              <a:lstStyle/>
              <a:p>
                <a:endParaRPr lang="en-US"/>
              </a:p>
            </p:txBody>
          </p:sp>
          <p:sp>
            <p:nvSpPr>
              <p:cNvPr id="75" name="Rectangle 17"/>
              <p:cNvSpPr>
                <a:spLocks noChangeArrowheads="1"/>
              </p:cNvSpPr>
              <p:nvPr/>
            </p:nvSpPr>
            <p:spPr bwMode="auto">
              <a:xfrm>
                <a:off x="2139" y="876"/>
                <a:ext cx="142" cy="113"/>
              </a:xfrm>
              <a:prstGeom prst="rect">
                <a:avLst/>
              </a:prstGeom>
              <a:solidFill>
                <a:srgbClr val="BEE3FF"/>
              </a:solidFill>
              <a:ln w="9525">
                <a:noFill/>
                <a:miter lim="800000"/>
                <a:headEnd/>
                <a:tailEnd/>
              </a:ln>
            </p:spPr>
            <p:txBody>
              <a:bodyPr/>
              <a:lstStyle/>
              <a:p>
                <a:endParaRPr lang="en-US"/>
              </a:p>
            </p:txBody>
          </p:sp>
          <p:sp>
            <p:nvSpPr>
              <p:cNvPr id="76" name="Rectangle 18"/>
              <p:cNvSpPr>
                <a:spLocks noChangeArrowheads="1"/>
              </p:cNvSpPr>
              <p:nvPr/>
            </p:nvSpPr>
            <p:spPr bwMode="auto">
              <a:xfrm>
                <a:off x="2281" y="876"/>
                <a:ext cx="142" cy="113"/>
              </a:xfrm>
              <a:prstGeom prst="rect">
                <a:avLst/>
              </a:prstGeom>
              <a:solidFill>
                <a:srgbClr val="BCE2FF"/>
              </a:solidFill>
              <a:ln w="9525">
                <a:noFill/>
                <a:miter lim="800000"/>
                <a:headEnd/>
                <a:tailEnd/>
              </a:ln>
            </p:spPr>
            <p:txBody>
              <a:bodyPr/>
              <a:lstStyle/>
              <a:p>
                <a:endParaRPr lang="en-US"/>
              </a:p>
            </p:txBody>
          </p:sp>
          <p:sp>
            <p:nvSpPr>
              <p:cNvPr id="77" name="Rectangle 19"/>
              <p:cNvSpPr>
                <a:spLocks noChangeArrowheads="1"/>
              </p:cNvSpPr>
              <p:nvPr/>
            </p:nvSpPr>
            <p:spPr bwMode="auto">
              <a:xfrm>
                <a:off x="2423" y="876"/>
                <a:ext cx="142" cy="113"/>
              </a:xfrm>
              <a:prstGeom prst="rect">
                <a:avLst/>
              </a:prstGeom>
              <a:solidFill>
                <a:srgbClr val="BAE0FF"/>
              </a:solidFill>
              <a:ln w="9525">
                <a:noFill/>
                <a:miter lim="800000"/>
                <a:headEnd/>
                <a:tailEnd/>
              </a:ln>
            </p:spPr>
            <p:txBody>
              <a:bodyPr/>
              <a:lstStyle/>
              <a:p>
                <a:endParaRPr lang="en-US"/>
              </a:p>
            </p:txBody>
          </p:sp>
          <p:sp>
            <p:nvSpPr>
              <p:cNvPr id="78" name="Rectangle 20"/>
              <p:cNvSpPr>
                <a:spLocks noChangeArrowheads="1"/>
              </p:cNvSpPr>
              <p:nvPr/>
            </p:nvSpPr>
            <p:spPr bwMode="auto">
              <a:xfrm>
                <a:off x="2565" y="876"/>
                <a:ext cx="123" cy="113"/>
              </a:xfrm>
              <a:prstGeom prst="rect">
                <a:avLst/>
              </a:prstGeom>
              <a:solidFill>
                <a:srgbClr val="B8DFFF"/>
              </a:solidFill>
              <a:ln w="9525">
                <a:noFill/>
                <a:miter lim="800000"/>
                <a:headEnd/>
                <a:tailEnd/>
              </a:ln>
            </p:spPr>
            <p:txBody>
              <a:bodyPr/>
              <a:lstStyle/>
              <a:p>
                <a:endParaRPr lang="en-US"/>
              </a:p>
            </p:txBody>
          </p:sp>
          <p:sp>
            <p:nvSpPr>
              <p:cNvPr id="79" name="Rectangle 21"/>
              <p:cNvSpPr>
                <a:spLocks noChangeArrowheads="1"/>
              </p:cNvSpPr>
              <p:nvPr/>
            </p:nvSpPr>
            <p:spPr bwMode="auto">
              <a:xfrm>
                <a:off x="2688" y="876"/>
                <a:ext cx="121" cy="113"/>
              </a:xfrm>
              <a:prstGeom prst="rect">
                <a:avLst/>
              </a:prstGeom>
              <a:solidFill>
                <a:srgbClr val="B6DEFF"/>
              </a:solidFill>
              <a:ln w="9525">
                <a:noFill/>
                <a:miter lim="800000"/>
                <a:headEnd/>
                <a:tailEnd/>
              </a:ln>
            </p:spPr>
            <p:txBody>
              <a:bodyPr/>
              <a:lstStyle/>
              <a:p>
                <a:endParaRPr lang="en-US"/>
              </a:p>
            </p:txBody>
          </p:sp>
          <p:sp>
            <p:nvSpPr>
              <p:cNvPr id="80" name="Rectangle 22"/>
              <p:cNvSpPr>
                <a:spLocks noChangeArrowheads="1"/>
              </p:cNvSpPr>
              <p:nvPr/>
            </p:nvSpPr>
            <p:spPr bwMode="auto">
              <a:xfrm>
                <a:off x="2809" y="876"/>
                <a:ext cx="102" cy="113"/>
              </a:xfrm>
              <a:prstGeom prst="rect">
                <a:avLst/>
              </a:prstGeom>
              <a:solidFill>
                <a:srgbClr val="B4DDFF"/>
              </a:solidFill>
              <a:ln w="9525">
                <a:noFill/>
                <a:miter lim="800000"/>
                <a:headEnd/>
                <a:tailEnd/>
              </a:ln>
            </p:spPr>
            <p:txBody>
              <a:bodyPr/>
              <a:lstStyle/>
              <a:p>
                <a:endParaRPr lang="en-US"/>
              </a:p>
            </p:txBody>
          </p:sp>
          <p:sp>
            <p:nvSpPr>
              <p:cNvPr id="81" name="Rectangle 23"/>
              <p:cNvSpPr>
                <a:spLocks noChangeArrowheads="1"/>
              </p:cNvSpPr>
              <p:nvPr/>
            </p:nvSpPr>
            <p:spPr bwMode="auto">
              <a:xfrm>
                <a:off x="2911" y="876"/>
                <a:ext cx="80" cy="113"/>
              </a:xfrm>
              <a:prstGeom prst="rect">
                <a:avLst/>
              </a:prstGeom>
              <a:solidFill>
                <a:srgbClr val="B3DBFF"/>
              </a:solidFill>
              <a:ln w="9525">
                <a:noFill/>
                <a:miter lim="800000"/>
                <a:headEnd/>
                <a:tailEnd/>
              </a:ln>
            </p:spPr>
            <p:txBody>
              <a:bodyPr/>
              <a:lstStyle/>
              <a:p>
                <a:endParaRPr lang="en-US"/>
              </a:p>
            </p:txBody>
          </p:sp>
          <p:sp>
            <p:nvSpPr>
              <p:cNvPr id="82" name="Rectangle 24"/>
              <p:cNvSpPr>
                <a:spLocks noChangeArrowheads="1"/>
              </p:cNvSpPr>
              <p:nvPr/>
            </p:nvSpPr>
            <p:spPr bwMode="auto">
              <a:xfrm>
                <a:off x="2991" y="876"/>
                <a:ext cx="121" cy="113"/>
              </a:xfrm>
              <a:prstGeom prst="rect">
                <a:avLst/>
              </a:prstGeom>
              <a:solidFill>
                <a:srgbClr val="B1DBFF"/>
              </a:solidFill>
              <a:ln w="9525">
                <a:noFill/>
                <a:miter lim="800000"/>
                <a:headEnd/>
                <a:tailEnd/>
              </a:ln>
            </p:spPr>
            <p:txBody>
              <a:bodyPr/>
              <a:lstStyle/>
              <a:p>
                <a:endParaRPr lang="en-US"/>
              </a:p>
            </p:txBody>
          </p:sp>
          <p:sp>
            <p:nvSpPr>
              <p:cNvPr id="83" name="Rectangle 25"/>
              <p:cNvSpPr>
                <a:spLocks noChangeArrowheads="1"/>
              </p:cNvSpPr>
              <p:nvPr/>
            </p:nvSpPr>
            <p:spPr bwMode="auto">
              <a:xfrm>
                <a:off x="3112" y="876"/>
                <a:ext cx="123" cy="113"/>
              </a:xfrm>
              <a:prstGeom prst="rect">
                <a:avLst/>
              </a:prstGeom>
              <a:solidFill>
                <a:srgbClr val="AFD9FF"/>
              </a:solidFill>
              <a:ln w="9525">
                <a:noFill/>
                <a:miter lim="800000"/>
                <a:headEnd/>
                <a:tailEnd/>
              </a:ln>
            </p:spPr>
            <p:txBody>
              <a:bodyPr/>
              <a:lstStyle/>
              <a:p>
                <a:endParaRPr lang="en-US"/>
              </a:p>
            </p:txBody>
          </p:sp>
          <p:sp>
            <p:nvSpPr>
              <p:cNvPr id="84" name="Rectangle 26"/>
              <p:cNvSpPr>
                <a:spLocks noChangeArrowheads="1"/>
              </p:cNvSpPr>
              <p:nvPr/>
            </p:nvSpPr>
            <p:spPr bwMode="auto">
              <a:xfrm>
                <a:off x="3235" y="876"/>
                <a:ext cx="121" cy="113"/>
              </a:xfrm>
              <a:prstGeom prst="rect">
                <a:avLst/>
              </a:prstGeom>
              <a:solidFill>
                <a:srgbClr val="ADD8FF"/>
              </a:solidFill>
              <a:ln w="9525">
                <a:noFill/>
                <a:miter lim="800000"/>
                <a:headEnd/>
                <a:tailEnd/>
              </a:ln>
            </p:spPr>
            <p:txBody>
              <a:bodyPr/>
              <a:lstStyle/>
              <a:p>
                <a:endParaRPr lang="en-US"/>
              </a:p>
            </p:txBody>
          </p:sp>
          <p:sp>
            <p:nvSpPr>
              <p:cNvPr id="85" name="Rectangle 27"/>
              <p:cNvSpPr>
                <a:spLocks noChangeArrowheads="1"/>
              </p:cNvSpPr>
              <p:nvPr/>
            </p:nvSpPr>
            <p:spPr bwMode="auto">
              <a:xfrm>
                <a:off x="3356" y="876"/>
                <a:ext cx="142" cy="113"/>
              </a:xfrm>
              <a:prstGeom prst="rect">
                <a:avLst/>
              </a:prstGeom>
              <a:solidFill>
                <a:srgbClr val="ABD7FF"/>
              </a:solidFill>
              <a:ln w="9525">
                <a:noFill/>
                <a:miter lim="800000"/>
                <a:headEnd/>
                <a:tailEnd/>
              </a:ln>
            </p:spPr>
            <p:txBody>
              <a:bodyPr/>
              <a:lstStyle/>
              <a:p>
                <a:endParaRPr lang="en-US"/>
              </a:p>
            </p:txBody>
          </p:sp>
          <p:sp>
            <p:nvSpPr>
              <p:cNvPr id="86" name="Rectangle 28"/>
              <p:cNvSpPr>
                <a:spLocks noChangeArrowheads="1"/>
              </p:cNvSpPr>
              <p:nvPr/>
            </p:nvSpPr>
            <p:spPr bwMode="auto">
              <a:xfrm>
                <a:off x="3498" y="876"/>
                <a:ext cx="142" cy="113"/>
              </a:xfrm>
              <a:prstGeom prst="rect">
                <a:avLst/>
              </a:prstGeom>
              <a:solidFill>
                <a:srgbClr val="A9D6FF"/>
              </a:solidFill>
              <a:ln w="9525">
                <a:noFill/>
                <a:miter lim="800000"/>
                <a:headEnd/>
                <a:tailEnd/>
              </a:ln>
            </p:spPr>
            <p:txBody>
              <a:bodyPr/>
              <a:lstStyle/>
              <a:p>
                <a:endParaRPr lang="en-US"/>
              </a:p>
            </p:txBody>
          </p:sp>
          <p:sp>
            <p:nvSpPr>
              <p:cNvPr id="87" name="Rectangle 29"/>
              <p:cNvSpPr>
                <a:spLocks noChangeArrowheads="1"/>
              </p:cNvSpPr>
              <p:nvPr/>
            </p:nvSpPr>
            <p:spPr bwMode="auto">
              <a:xfrm>
                <a:off x="3640" y="876"/>
                <a:ext cx="121" cy="113"/>
              </a:xfrm>
              <a:prstGeom prst="rect">
                <a:avLst/>
              </a:prstGeom>
              <a:solidFill>
                <a:srgbClr val="A7D4FF"/>
              </a:solidFill>
              <a:ln w="9525">
                <a:noFill/>
                <a:miter lim="800000"/>
                <a:headEnd/>
                <a:tailEnd/>
              </a:ln>
            </p:spPr>
            <p:txBody>
              <a:bodyPr/>
              <a:lstStyle/>
              <a:p>
                <a:endParaRPr lang="en-US"/>
              </a:p>
            </p:txBody>
          </p:sp>
          <p:sp>
            <p:nvSpPr>
              <p:cNvPr id="88" name="Rectangle 30"/>
              <p:cNvSpPr>
                <a:spLocks noChangeArrowheads="1"/>
              </p:cNvSpPr>
              <p:nvPr/>
            </p:nvSpPr>
            <p:spPr bwMode="auto">
              <a:xfrm>
                <a:off x="3761" y="876"/>
                <a:ext cx="162" cy="113"/>
              </a:xfrm>
              <a:prstGeom prst="rect">
                <a:avLst/>
              </a:prstGeom>
              <a:solidFill>
                <a:srgbClr val="A5D3FF"/>
              </a:solidFill>
              <a:ln w="9525">
                <a:noFill/>
                <a:miter lim="800000"/>
                <a:headEnd/>
                <a:tailEnd/>
              </a:ln>
            </p:spPr>
            <p:txBody>
              <a:bodyPr/>
              <a:lstStyle/>
              <a:p>
                <a:endParaRPr lang="en-US"/>
              </a:p>
            </p:txBody>
          </p:sp>
          <p:sp>
            <p:nvSpPr>
              <p:cNvPr id="89" name="Rectangle 31"/>
              <p:cNvSpPr>
                <a:spLocks noChangeArrowheads="1"/>
              </p:cNvSpPr>
              <p:nvPr/>
            </p:nvSpPr>
            <p:spPr bwMode="auto">
              <a:xfrm>
                <a:off x="3923" y="876"/>
                <a:ext cx="163" cy="113"/>
              </a:xfrm>
              <a:prstGeom prst="rect">
                <a:avLst/>
              </a:prstGeom>
              <a:solidFill>
                <a:srgbClr val="A3D2FF"/>
              </a:solidFill>
              <a:ln w="9525">
                <a:noFill/>
                <a:miter lim="800000"/>
                <a:headEnd/>
                <a:tailEnd/>
              </a:ln>
            </p:spPr>
            <p:txBody>
              <a:bodyPr/>
              <a:lstStyle/>
              <a:p>
                <a:endParaRPr lang="en-US"/>
              </a:p>
            </p:txBody>
          </p:sp>
          <p:sp>
            <p:nvSpPr>
              <p:cNvPr id="90" name="Rectangle 32"/>
              <p:cNvSpPr>
                <a:spLocks noChangeArrowheads="1"/>
              </p:cNvSpPr>
              <p:nvPr/>
            </p:nvSpPr>
            <p:spPr bwMode="auto">
              <a:xfrm>
                <a:off x="4086" y="876"/>
                <a:ext cx="201" cy="113"/>
              </a:xfrm>
              <a:prstGeom prst="rect">
                <a:avLst/>
              </a:prstGeom>
              <a:solidFill>
                <a:srgbClr val="A1D1FF"/>
              </a:solidFill>
              <a:ln w="9525">
                <a:noFill/>
                <a:miter lim="800000"/>
                <a:headEnd/>
                <a:tailEnd/>
              </a:ln>
            </p:spPr>
            <p:txBody>
              <a:bodyPr/>
              <a:lstStyle/>
              <a:p>
                <a:endParaRPr lang="en-US"/>
              </a:p>
            </p:txBody>
          </p:sp>
          <p:sp>
            <p:nvSpPr>
              <p:cNvPr id="91" name="Rectangle 33"/>
              <p:cNvSpPr>
                <a:spLocks noChangeArrowheads="1"/>
              </p:cNvSpPr>
              <p:nvPr/>
            </p:nvSpPr>
            <p:spPr bwMode="auto">
              <a:xfrm>
                <a:off x="4287" y="876"/>
                <a:ext cx="225" cy="113"/>
              </a:xfrm>
              <a:prstGeom prst="rect">
                <a:avLst/>
              </a:prstGeom>
              <a:solidFill>
                <a:srgbClr val="9FD0FF"/>
              </a:solidFill>
              <a:ln w="9525">
                <a:noFill/>
                <a:miter lim="800000"/>
                <a:headEnd/>
                <a:tailEnd/>
              </a:ln>
            </p:spPr>
            <p:txBody>
              <a:bodyPr/>
              <a:lstStyle/>
              <a:p>
                <a:endParaRPr lang="en-US"/>
              </a:p>
            </p:txBody>
          </p:sp>
          <p:sp>
            <p:nvSpPr>
              <p:cNvPr id="92" name="Rectangle 34"/>
              <p:cNvSpPr>
                <a:spLocks noChangeArrowheads="1"/>
              </p:cNvSpPr>
              <p:nvPr/>
            </p:nvSpPr>
            <p:spPr bwMode="auto">
              <a:xfrm>
                <a:off x="4512" y="876"/>
                <a:ext cx="282" cy="113"/>
              </a:xfrm>
              <a:prstGeom prst="rect">
                <a:avLst/>
              </a:prstGeom>
              <a:solidFill>
                <a:srgbClr val="9DCEFF"/>
              </a:solidFill>
              <a:ln w="9525">
                <a:noFill/>
                <a:miter lim="800000"/>
                <a:headEnd/>
                <a:tailEnd/>
              </a:ln>
            </p:spPr>
            <p:txBody>
              <a:bodyPr/>
              <a:lstStyle/>
              <a:p>
                <a:endParaRPr lang="en-US"/>
              </a:p>
            </p:txBody>
          </p:sp>
          <p:sp>
            <p:nvSpPr>
              <p:cNvPr id="93" name="Rectangle 35"/>
              <p:cNvSpPr>
                <a:spLocks noChangeArrowheads="1"/>
              </p:cNvSpPr>
              <p:nvPr/>
            </p:nvSpPr>
            <p:spPr bwMode="auto">
              <a:xfrm>
                <a:off x="4794" y="876"/>
                <a:ext cx="467" cy="113"/>
              </a:xfrm>
              <a:prstGeom prst="rect">
                <a:avLst/>
              </a:prstGeom>
              <a:solidFill>
                <a:srgbClr val="9BCDFF"/>
              </a:solidFill>
              <a:ln w="9525">
                <a:noFill/>
                <a:miter lim="800000"/>
                <a:headEnd/>
                <a:tailEnd/>
              </a:ln>
            </p:spPr>
            <p:txBody>
              <a:bodyPr/>
              <a:lstStyle/>
              <a:p>
                <a:endParaRPr lang="en-US"/>
              </a:p>
            </p:txBody>
          </p:sp>
          <p:sp>
            <p:nvSpPr>
              <p:cNvPr id="94" name="Rectangle 36"/>
              <p:cNvSpPr>
                <a:spLocks noChangeArrowheads="1"/>
              </p:cNvSpPr>
              <p:nvPr/>
            </p:nvSpPr>
            <p:spPr bwMode="auto">
              <a:xfrm>
                <a:off x="5261" y="876"/>
                <a:ext cx="132" cy="113"/>
              </a:xfrm>
              <a:prstGeom prst="rect">
                <a:avLst/>
              </a:prstGeom>
              <a:solidFill>
                <a:srgbClr val="99CCFF"/>
              </a:solidFill>
              <a:ln w="9525">
                <a:noFill/>
                <a:miter lim="800000"/>
                <a:headEnd/>
                <a:tailEnd/>
              </a:ln>
            </p:spPr>
            <p:txBody>
              <a:bodyPr/>
              <a:lstStyle/>
              <a:p>
                <a:endParaRPr lang="en-US"/>
              </a:p>
            </p:txBody>
          </p:sp>
        </p:grpSp>
        <p:sp>
          <p:nvSpPr>
            <p:cNvPr id="6" name="Rectangle 37"/>
            <p:cNvSpPr>
              <a:spLocks noChangeArrowheads="1"/>
            </p:cNvSpPr>
            <p:nvPr/>
          </p:nvSpPr>
          <p:spPr bwMode="auto">
            <a:xfrm>
              <a:off x="36513" y="1085850"/>
              <a:ext cx="565861" cy="153888"/>
            </a:xfrm>
            <a:prstGeom prst="rect">
              <a:avLst/>
            </a:prstGeom>
            <a:noFill/>
            <a:ln w="9525">
              <a:noFill/>
              <a:miter lim="800000"/>
              <a:headEnd/>
              <a:tailEnd/>
            </a:ln>
          </p:spPr>
          <p:txBody>
            <a:bodyPr wrap="none" lIns="0" tIns="0" rIns="0" bIns="0">
              <a:spAutoFit/>
            </a:bodyPr>
            <a:lstStyle/>
            <a:p>
              <a:r>
                <a:rPr lang="en-US" sz="1000" b="1" i="1" dirty="0" smtClean="0">
                  <a:solidFill>
                    <a:srgbClr val="111111"/>
                  </a:solidFill>
                </a:rPr>
                <a:t>Fiscal </a:t>
              </a:r>
              <a:r>
                <a:rPr lang="en-US" sz="1000" b="1" i="1" dirty="0">
                  <a:solidFill>
                    <a:srgbClr val="111111"/>
                  </a:solidFill>
                </a:rPr>
                <a:t>Year</a:t>
              </a:r>
              <a:endParaRPr lang="en-US" dirty="0"/>
            </a:p>
          </p:txBody>
        </p:sp>
        <p:sp>
          <p:nvSpPr>
            <p:cNvPr id="7" name="Text Box 46"/>
            <p:cNvSpPr txBox="1">
              <a:spLocks noChangeArrowheads="1"/>
            </p:cNvSpPr>
            <p:nvPr/>
          </p:nvSpPr>
          <p:spPr bwMode="auto">
            <a:xfrm>
              <a:off x="142557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FY11</a:t>
              </a:r>
            </a:p>
          </p:txBody>
        </p:sp>
        <p:sp>
          <p:nvSpPr>
            <p:cNvPr id="8" name="Line 137"/>
            <p:cNvSpPr>
              <a:spLocks noChangeShapeType="1"/>
            </p:cNvSpPr>
            <p:nvPr/>
          </p:nvSpPr>
          <p:spPr bwMode="auto">
            <a:xfrm>
              <a:off x="1479550" y="1068388"/>
              <a:ext cx="0" cy="5459412"/>
            </a:xfrm>
            <a:prstGeom prst="line">
              <a:avLst/>
            </a:prstGeom>
            <a:noFill/>
            <a:ln w="3175" cap="rnd">
              <a:solidFill>
                <a:srgbClr val="000000"/>
              </a:solidFill>
              <a:round/>
              <a:headEnd/>
              <a:tailEnd/>
            </a:ln>
          </p:spPr>
          <p:txBody>
            <a:bodyPr/>
            <a:lstStyle/>
            <a:p>
              <a:endParaRPr lang="en-US"/>
            </a:p>
          </p:txBody>
        </p:sp>
        <p:sp>
          <p:nvSpPr>
            <p:cNvPr id="9" name="Freeform 139"/>
            <p:cNvSpPr>
              <a:spLocks noEditPoints="1"/>
            </p:cNvSpPr>
            <p:nvPr/>
          </p:nvSpPr>
          <p:spPr bwMode="auto">
            <a:xfrm>
              <a:off x="2228850" y="14255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10" name="Freeform 158"/>
            <p:cNvSpPr>
              <a:spLocks noEditPoints="1"/>
            </p:cNvSpPr>
            <p:nvPr/>
          </p:nvSpPr>
          <p:spPr bwMode="auto">
            <a:xfrm>
              <a:off x="1857375" y="1433513"/>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11" name="Line 159"/>
            <p:cNvSpPr>
              <a:spLocks noChangeShapeType="1"/>
            </p:cNvSpPr>
            <p:nvPr/>
          </p:nvSpPr>
          <p:spPr bwMode="auto">
            <a:xfrm>
              <a:off x="4763" y="1068388"/>
              <a:ext cx="9072562" cy="0"/>
            </a:xfrm>
            <a:prstGeom prst="line">
              <a:avLst/>
            </a:prstGeom>
            <a:noFill/>
            <a:ln w="3175">
              <a:solidFill>
                <a:schemeClr val="tx1"/>
              </a:solidFill>
              <a:round/>
              <a:headEnd/>
              <a:tailEnd/>
            </a:ln>
          </p:spPr>
          <p:txBody>
            <a:bodyPr>
              <a:spAutoFit/>
            </a:bodyPr>
            <a:lstStyle/>
            <a:p>
              <a:endParaRPr lang="en-US"/>
            </a:p>
          </p:txBody>
        </p:sp>
        <p:sp>
          <p:nvSpPr>
            <p:cNvPr id="12" name="Line 202"/>
            <p:cNvSpPr>
              <a:spLocks noChangeShapeType="1"/>
            </p:cNvSpPr>
            <p:nvPr/>
          </p:nvSpPr>
          <p:spPr bwMode="auto">
            <a:xfrm>
              <a:off x="9077325" y="1069975"/>
              <a:ext cx="3175" cy="5432425"/>
            </a:xfrm>
            <a:prstGeom prst="line">
              <a:avLst/>
            </a:prstGeom>
            <a:noFill/>
            <a:ln w="3175" cap="rnd">
              <a:solidFill>
                <a:srgbClr val="000000"/>
              </a:solidFill>
              <a:round/>
              <a:headEnd/>
              <a:tailEnd/>
            </a:ln>
          </p:spPr>
          <p:txBody>
            <a:bodyPr/>
            <a:lstStyle/>
            <a:p>
              <a:endParaRPr lang="en-US"/>
            </a:p>
          </p:txBody>
        </p:sp>
        <p:sp>
          <p:nvSpPr>
            <p:cNvPr id="13" name="Line 206"/>
            <p:cNvSpPr>
              <a:spLocks noChangeShapeType="1"/>
            </p:cNvSpPr>
            <p:nvPr/>
          </p:nvSpPr>
          <p:spPr bwMode="auto">
            <a:xfrm>
              <a:off x="3592513" y="1173163"/>
              <a:ext cx="7937" cy="1897062"/>
            </a:xfrm>
            <a:prstGeom prst="line">
              <a:avLst/>
            </a:prstGeom>
            <a:noFill/>
            <a:ln w="28575">
              <a:noFill/>
              <a:round/>
              <a:headEnd/>
              <a:tailEnd/>
            </a:ln>
          </p:spPr>
          <p:txBody>
            <a:bodyPr>
              <a:spAutoFit/>
            </a:bodyPr>
            <a:lstStyle/>
            <a:p>
              <a:endParaRPr lang="en-US"/>
            </a:p>
          </p:txBody>
        </p:sp>
        <p:sp>
          <p:nvSpPr>
            <p:cNvPr id="14" name="Line 409"/>
            <p:cNvSpPr>
              <a:spLocks noChangeShapeType="1"/>
            </p:cNvSpPr>
            <p:nvPr/>
          </p:nvSpPr>
          <p:spPr bwMode="auto">
            <a:xfrm>
              <a:off x="1477963" y="6537324"/>
              <a:ext cx="7589837" cy="15875"/>
            </a:xfrm>
            <a:prstGeom prst="line">
              <a:avLst/>
            </a:prstGeom>
            <a:noFill/>
            <a:ln w="9525">
              <a:solidFill>
                <a:schemeClr val="tx1"/>
              </a:solidFill>
              <a:round/>
              <a:headEnd/>
              <a:tailEnd/>
            </a:ln>
          </p:spPr>
          <p:txBody>
            <a:bodyPr/>
            <a:lstStyle/>
            <a:p>
              <a:endParaRPr lang="en-US"/>
            </a:p>
          </p:txBody>
        </p:sp>
        <p:sp>
          <p:nvSpPr>
            <p:cNvPr id="15" name="Line 92"/>
            <p:cNvSpPr>
              <a:spLocks noChangeShapeType="1"/>
            </p:cNvSpPr>
            <p:nvPr/>
          </p:nvSpPr>
          <p:spPr bwMode="auto">
            <a:xfrm>
              <a:off x="1866900" y="1279525"/>
              <a:ext cx="0" cy="144463"/>
            </a:xfrm>
            <a:prstGeom prst="line">
              <a:avLst/>
            </a:prstGeom>
            <a:noFill/>
            <a:ln w="6350">
              <a:solidFill>
                <a:srgbClr val="666699"/>
              </a:solidFill>
              <a:round/>
              <a:headEnd/>
              <a:tailEnd/>
            </a:ln>
          </p:spPr>
          <p:txBody>
            <a:bodyPr>
              <a:spAutoFit/>
            </a:bodyPr>
            <a:lstStyle/>
            <a:p>
              <a:endParaRPr lang="en-US"/>
            </a:p>
          </p:txBody>
        </p:sp>
        <p:sp>
          <p:nvSpPr>
            <p:cNvPr id="16" name="Line 92"/>
            <p:cNvSpPr>
              <a:spLocks noChangeShapeType="1"/>
            </p:cNvSpPr>
            <p:nvPr/>
          </p:nvSpPr>
          <p:spPr bwMode="auto">
            <a:xfrm>
              <a:off x="2238375" y="1279525"/>
              <a:ext cx="0" cy="144463"/>
            </a:xfrm>
            <a:prstGeom prst="line">
              <a:avLst/>
            </a:prstGeom>
            <a:noFill/>
            <a:ln w="6350">
              <a:solidFill>
                <a:srgbClr val="666699"/>
              </a:solidFill>
              <a:round/>
              <a:headEnd/>
              <a:tailEnd/>
            </a:ln>
          </p:spPr>
          <p:txBody>
            <a:bodyPr>
              <a:spAutoFit/>
            </a:bodyPr>
            <a:lstStyle/>
            <a:p>
              <a:endParaRPr lang="en-US"/>
            </a:p>
          </p:txBody>
        </p:sp>
        <p:sp>
          <p:nvSpPr>
            <p:cNvPr id="17" name="Line 92"/>
            <p:cNvSpPr>
              <a:spLocks noChangeShapeType="1"/>
            </p:cNvSpPr>
            <p:nvPr/>
          </p:nvSpPr>
          <p:spPr bwMode="auto">
            <a:xfrm>
              <a:off x="2609850" y="1295400"/>
              <a:ext cx="0" cy="144463"/>
            </a:xfrm>
            <a:prstGeom prst="line">
              <a:avLst/>
            </a:prstGeom>
            <a:noFill/>
            <a:ln w="6350">
              <a:solidFill>
                <a:srgbClr val="666699"/>
              </a:solidFill>
              <a:round/>
              <a:headEnd/>
              <a:tailEnd/>
            </a:ln>
          </p:spPr>
          <p:txBody>
            <a:bodyPr>
              <a:spAutoFit/>
            </a:bodyPr>
            <a:lstStyle/>
            <a:p>
              <a:endParaRPr lang="en-US"/>
            </a:p>
          </p:txBody>
        </p:sp>
        <p:sp>
          <p:nvSpPr>
            <p:cNvPr id="18" name="Line 92"/>
            <p:cNvSpPr>
              <a:spLocks noChangeShapeType="1"/>
            </p:cNvSpPr>
            <p:nvPr/>
          </p:nvSpPr>
          <p:spPr bwMode="auto">
            <a:xfrm>
              <a:off x="3019425" y="1289050"/>
              <a:ext cx="0" cy="144463"/>
            </a:xfrm>
            <a:prstGeom prst="line">
              <a:avLst/>
            </a:prstGeom>
            <a:noFill/>
            <a:ln w="6350">
              <a:solidFill>
                <a:srgbClr val="666699"/>
              </a:solidFill>
              <a:round/>
              <a:headEnd/>
              <a:tailEnd/>
            </a:ln>
          </p:spPr>
          <p:txBody>
            <a:bodyPr>
              <a:spAutoFit/>
            </a:bodyPr>
            <a:lstStyle/>
            <a:p>
              <a:endParaRPr lang="en-US"/>
            </a:p>
          </p:txBody>
        </p:sp>
        <p:sp>
          <p:nvSpPr>
            <p:cNvPr id="19" name="Text Box 46"/>
            <p:cNvSpPr txBox="1">
              <a:spLocks noChangeArrowheads="1"/>
            </p:cNvSpPr>
            <p:nvPr/>
          </p:nvSpPr>
          <p:spPr bwMode="auto">
            <a:xfrm>
              <a:off x="1835150" y="12446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FY12</a:t>
              </a:r>
            </a:p>
          </p:txBody>
        </p:sp>
        <p:sp>
          <p:nvSpPr>
            <p:cNvPr id="20" name="Text Box 46"/>
            <p:cNvSpPr txBox="1">
              <a:spLocks noChangeArrowheads="1"/>
            </p:cNvSpPr>
            <p:nvPr/>
          </p:nvSpPr>
          <p:spPr bwMode="auto">
            <a:xfrm>
              <a:off x="2203450" y="124301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FY13</a:t>
              </a:r>
            </a:p>
          </p:txBody>
        </p:sp>
        <p:sp>
          <p:nvSpPr>
            <p:cNvPr id="21" name="Text Box 46"/>
            <p:cNvSpPr txBox="1">
              <a:spLocks noChangeArrowheads="1"/>
            </p:cNvSpPr>
            <p:nvPr/>
          </p:nvSpPr>
          <p:spPr bwMode="auto">
            <a:xfrm>
              <a:off x="297497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FY15</a:t>
              </a:r>
            </a:p>
          </p:txBody>
        </p:sp>
        <p:sp>
          <p:nvSpPr>
            <p:cNvPr id="22" name="Text Box 46"/>
            <p:cNvSpPr txBox="1">
              <a:spLocks noChangeArrowheads="1"/>
            </p:cNvSpPr>
            <p:nvPr/>
          </p:nvSpPr>
          <p:spPr bwMode="auto">
            <a:xfrm>
              <a:off x="2578100" y="124618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FY14</a:t>
              </a:r>
            </a:p>
          </p:txBody>
        </p:sp>
        <p:sp>
          <p:nvSpPr>
            <p:cNvPr id="23" name="Freeform 139"/>
            <p:cNvSpPr>
              <a:spLocks noEditPoints="1"/>
            </p:cNvSpPr>
            <p:nvPr/>
          </p:nvSpPr>
          <p:spPr bwMode="auto">
            <a:xfrm>
              <a:off x="2600325" y="145415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4" name="Freeform 139"/>
            <p:cNvSpPr>
              <a:spLocks noEditPoints="1"/>
            </p:cNvSpPr>
            <p:nvPr/>
          </p:nvSpPr>
          <p:spPr bwMode="auto">
            <a:xfrm>
              <a:off x="3019425" y="14636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5" name="Text Box 46"/>
            <p:cNvSpPr txBox="1">
              <a:spLocks noChangeArrowheads="1"/>
            </p:cNvSpPr>
            <p:nvPr/>
          </p:nvSpPr>
          <p:spPr bwMode="auto">
            <a:xfrm>
              <a:off x="3330575" y="124936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FY16</a:t>
              </a:r>
            </a:p>
          </p:txBody>
        </p:sp>
        <p:sp>
          <p:nvSpPr>
            <p:cNvPr id="26" name="Line 137"/>
            <p:cNvSpPr>
              <a:spLocks noChangeShapeType="1"/>
            </p:cNvSpPr>
            <p:nvPr/>
          </p:nvSpPr>
          <p:spPr bwMode="auto">
            <a:xfrm>
              <a:off x="3413125" y="1068388"/>
              <a:ext cx="0" cy="5459412"/>
            </a:xfrm>
            <a:prstGeom prst="line">
              <a:avLst/>
            </a:prstGeom>
            <a:noFill/>
            <a:ln w="3175" cap="rnd">
              <a:solidFill>
                <a:srgbClr val="000000"/>
              </a:solidFill>
              <a:round/>
              <a:headEnd/>
              <a:tailEnd/>
            </a:ln>
          </p:spPr>
          <p:txBody>
            <a:bodyPr/>
            <a:lstStyle/>
            <a:p>
              <a:endParaRPr lang="en-US"/>
            </a:p>
          </p:txBody>
        </p:sp>
        <p:sp>
          <p:nvSpPr>
            <p:cNvPr id="27" name="Freeform 139"/>
            <p:cNvSpPr>
              <a:spLocks noEditPoints="1"/>
            </p:cNvSpPr>
            <p:nvPr/>
          </p:nvSpPr>
          <p:spPr bwMode="auto">
            <a:xfrm>
              <a:off x="4133850" y="14351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8" name="Freeform 158"/>
            <p:cNvSpPr>
              <a:spLocks noEditPoints="1"/>
            </p:cNvSpPr>
            <p:nvPr/>
          </p:nvSpPr>
          <p:spPr bwMode="auto">
            <a:xfrm>
              <a:off x="3762375" y="1443038"/>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9" name="Line 92"/>
            <p:cNvSpPr>
              <a:spLocks noChangeShapeType="1"/>
            </p:cNvSpPr>
            <p:nvPr/>
          </p:nvSpPr>
          <p:spPr bwMode="auto">
            <a:xfrm>
              <a:off x="3771900" y="1289050"/>
              <a:ext cx="0" cy="144463"/>
            </a:xfrm>
            <a:prstGeom prst="line">
              <a:avLst/>
            </a:prstGeom>
            <a:noFill/>
            <a:ln w="6350">
              <a:solidFill>
                <a:srgbClr val="666699"/>
              </a:solidFill>
              <a:round/>
              <a:headEnd/>
              <a:tailEnd/>
            </a:ln>
          </p:spPr>
          <p:txBody>
            <a:bodyPr>
              <a:spAutoFit/>
            </a:bodyPr>
            <a:lstStyle/>
            <a:p>
              <a:endParaRPr lang="en-US"/>
            </a:p>
          </p:txBody>
        </p:sp>
        <p:sp>
          <p:nvSpPr>
            <p:cNvPr id="30" name="Line 92"/>
            <p:cNvSpPr>
              <a:spLocks noChangeShapeType="1"/>
            </p:cNvSpPr>
            <p:nvPr/>
          </p:nvSpPr>
          <p:spPr bwMode="auto">
            <a:xfrm>
              <a:off x="4143375" y="1289050"/>
              <a:ext cx="0" cy="144463"/>
            </a:xfrm>
            <a:prstGeom prst="line">
              <a:avLst/>
            </a:prstGeom>
            <a:noFill/>
            <a:ln w="6350">
              <a:solidFill>
                <a:srgbClr val="666699"/>
              </a:solidFill>
              <a:round/>
              <a:headEnd/>
              <a:tailEnd/>
            </a:ln>
          </p:spPr>
          <p:txBody>
            <a:bodyPr>
              <a:spAutoFit/>
            </a:bodyPr>
            <a:lstStyle/>
            <a:p>
              <a:endParaRPr lang="en-US"/>
            </a:p>
          </p:txBody>
        </p:sp>
        <p:sp>
          <p:nvSpPr>
            <p:cNvPr id="31" name="Line 92"/>
            <p:cNvSpPr>
              <a:spLocks noChangeShapeType="1"/>
            </p:cNvSpPr>
            <p:nvPr/>
          </p:nvSpPr>
          <p:spPr bwMode="auto">
            <a:xfrm>
              <a:off x="4514850" y="1304925"/>
              <a:ext cx="0" cy="144463"/>
            </a:xfrm>
            <a:prstGeom prst="line">
              <a:avLst/>
            </a:prstGeom>
            <a:noFill/>
            <a:ln w="6350">
              <a:solidFill>
                <a:srgbClr val="666699"/>
              </a:solidFill>
              <a:round/>
              <a:headEnd/>
              <a:tailEnd/>
            </a:ln>
          </p:spPr>
          <p:txBody>
            <a:bodyPr>
              <a:spAutoFit/>
            </a:bodyPr>
            <a:lstStyle/>
            <a:p>
              <a:endParaRPr lang="en-US"/>
            </a:p>
          </p:txBody>
        </p:sp>
        <p:sp>
          <p:nvSpPr>
            <p:cNvPr id="32" name="Line 92"/>
            <p:cNvSpPr>
              <a:spLocks noChangeShapeType="1"/>
            </p:cNvSpPr>
            <p:nvPr/>
          </p:nvSpPr>
          <p:spPr bwMode="auto">
            <a:xfrm>
              <a:off x="4924425" y="1298575"/>
              <a:ext cx="0" cy="144463"/>
            </a:xfrm>
            <a:prstGeom prst="line">
              <a:avLst/>
            </a:prstGeom>
            <a:noFill/>
            <a:ln w="6350">
              <a:solidFill>
                <a:srgbClr val="666699"/>
              </a:solidFill>
              <a:round/>
              <a:headEnd/>
              <a:tailEnd/>
            </a:ln>
          </p:spPr>
          <p:txBody>
            <a:bodyPr>
              <a:spAutoFit/>
            </a:bodyPr>
            <a:lstStyle/>
            <a:p>
              <a:endParaRPr lang="en-US"/>
            </a:p>
          </p:txBody>
        </p:sp>
        <p:sp>
          <p:nvSpPr>
            <p:cNvPr id="33" name="Text Box 46"/>
            <p:cNvSpPr txBox="1">
              <a:spLocks noChangeArrowheads="1"/>
            </p:cNvSpPr>
            <p:nvPr/>
          </p:nvSpPr>
          <p:spPr bwMode="auto">
            <a:xfrm>
              <a:off x="3740150" y="1254125"/>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FY17</a:t>
              </a:r>
            </a:p>
          </p:txBody>
        </p:sp>
        <p:sp>
          <p:nvSpPr>
            <p:cNvPr id="34" name="Text Box 46"/>
            <p:cNvSpPr txBox="1">
              <a:spLocks noChangeArrowheads="1"/>
            </p:cNvSpPr>
            <p:nvPr/>
          </p:nvSpPr>
          <p:spPr bwMode="auto">
            <a:xfrm>
              <a:off x="4108450" y="12525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FY18</a:t>
              </a:r>
            </a:p>
          </p:txBody>
        </p:sp>
        <p:sp>
          <p:nvSpPr>
            <p:cNvPr id="35" name="Text Box 46"/>
            <p:cNvSpPr txBox="1">
              <a:spLocks noChangeArrowheads="1"/>
            </p:cNvSpPr>
            <p:nvPr/>
          </p:nvSpPr>
          <p:spPr bwMode="auto">
            <a:xfrm>
              <a:off x="4879975" y="124936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FY20</a:t>
              </a:r>
            </a:p>
          </p:txBody>
        </p:sp>
        <p:sp>
          <p:nvSpPr>
            <p:cNvPr id="36" name="Text Box 46"/>
            <p:cNvSpPr txBox="1">
              <a:spLocks noChangeArrowheads="1"/>
            </p:cNvSpPr>
            <p:nvPr/>
          </p:nvSpPr>
          <p:spPr bwMode="auto">
            <a:xfrm>
              <a:off x="4483100" y="125571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FY19</a:t>
              </a:r>
            </a:p>
          </p:txBody>
        </p:sp>
        <p:sp>
          <p:nvSpPr>
            <p:cNvPr id="37" name="Freeform 139"/>
            <p:cNvSpPr>
              <a:spLocks noEditPoints="1"/>
            </p:cNvSpPr>
            <p:nvPr/>
          </p:nvSpPr>
          <p:spPr bwMode="auto">
            <a:xfrm>
              <a:off x="4505325" y="14636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38" name="Freeform 139"/>
            <p:cNvSpPr>
              <a:spLocks noEditPoints="1"/>
            </p:cNvSpPr>
            <p:nvPr/>
          </p:nvSpPr>
          <p:spPr bwMode="auto">
            <a:xfrm>
              <a:off x="4924425" y="14732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39" name="Text Box 46"/>
            <p:cNvSpPr txBox="1">
              <a:spLocks noChangeArrowheads="1"/>
            </p:cNvSpPr>
            <p:nvPr/>
          </p:nvSpPr>
          <p:spPr bwMode="auto">
            <a:xfrm>
              <a:off x="521652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FY21</a:t>
              </a:r>
            </a:p>
          </p:txBody>
        </p:sp>
        <p:sp>
          <p:nvSpPr>
            <p:cNvPr id="40" name="Line 137"/>
            <p:cNvSpPr>
              <a:spLocks noChangeShapeType="1"/>
            </p:cNvSpPr>
            <p:nvPr/>
          </p:nvSpPr>
          <p:spPr bwMode="auto">
            <a:xfrm>
              <a:off x="5289550" y="1087438"/>
              <a:ext cx="0" cy="5459412"/>
            </a:xfrm>
            <a:prstGeom prst="line">
              <a:avLst/>
            </a:prstGeom>
            <a:noFill/>
            <a:ln w="3175" cap="rnd">
              <a:solidFill>
                <a:srgbClr val="000000"/>
              </a:solidFill>
              <a:round/>
              <a:headEnd/>
              <a:tailEnd/>
            </a:ln>
          </p:spPr>
          <p:txBody>
            <a:bodyPr/>
            <a:lstStyle/>
            <a:p>
              <a:endParaRPr lang="en-US"/>
            </a:p>
          </p:txBody>
        </p:sp>
        <p:sp>
          <p:nvSpPr>
            <p:cNvPr id="41" name="Freeform 139"/>
            <p:cNvSpPr>
              <a:spLocks noEditPoints="1"/>
            </p:cNvSpPr>
            <p:nvPr/>
          </p:nvSpPr>
          <p:spPr bwMode="auto">
            <a:xfrm>
              <a:off x="6019800" y="14255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42" name="Freeform 158"/>
            <p:cNvSpPr>
              <a:spLocks noEditPoints="1"/>
            </p:cNvSpPr>
            <p:nvPr/>
          </p:nvSpPr>
          <p:spPr bwMode="auto">
            <a:xfrm>
              <a:off x="5648325" y="1433513"/>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43" name="Line 92"/>
            <p:cNvSpPr>
              <a:spLocks noChangeShapeType="1"/>
            </p:cNvSpPr>
            <p:nvPr/>
          </p:nvSpPr>
          <p:spPr bwMode="auto">
            <a:xfrm>
              <a:off x="5657850" y="1279525"/>
              <a:ext cx="0" cy="144463"/>
            </a:xfrm>
            <a:prstGeom prst="line">
              <a:avLst/>
            </a:prstGeom>
            <a:noFill/>
            <a:ln w="6350">
              <a:solidFill>
                <a:srgbClr val="666699"/>
              </a:solidFill>
              <a:round/>
              <a:headEnd/>
              <a:tailEnd/>
            </a:ln>
          </p:spPr>
          <p:txBody>
            <a:bodyPr>
              <a:spAutoFit/>
            </a:bodyPr>
            <a:lstStyle/>
            <a:p>
              <a:endParaRPr lang="en-US"/>
            </a:p>
          </p:txBody>
        </p:sp>
        <p:sp>
          <p:nvSpPr>
            <p:cNvPr id="44" name="Line 92"/>
            <p:cNvSpPr>
              <a:spLocks noChangeShapeType="1"/>
            </p:cNvSpPr>
            <p:nvPr/>
          </p:nvSpPr>
          <p:spPr bwMode="auto">
            <a:xfrm>
              <a:off x="6029325" y="1279525"/>
              <a:ext cx="0" cy="144463"/>
            </a:xfrm>
            <a:prstGeom prst="line">
              <a:avLst/>
            </a:prstGeom>
            <a:noFill/>
            <a:ln w="6350">
              <a:solidFill>
                <a:srgbClr val="666699"/>
              </a:solidFill>
              <a:round/>
              <a:headEnd/>
              <a:tailEnd/>
            </a:ln>
          </p:spPr>
          <p:txBody>
            <a:bodyPr>
              <a:spAutoFit/>
            </a:bodyPr>
            <a:lstStyle/>
            <a:p>
              <a:endParaRPr lang="en-US"/>
            </a:p>
          </p:txBody>
        </p:sp>
        <p:sp>
          <p:nvSpPr>
            <p:cNvPr id="45" name="Line 92"/>
            <p:cNvSpPr>
              <a:spLocks noChangeShapeType="1"/>
            </p:cNvSpPr>
            <p:nvPr/>
          </p:nvSpPr>
          <p:spPr bwMode="auto">
            <a:xfrm>
              <a:off x="6400800" y="1295400"/>
              <a:ext cx="0" cy="144463"/>
            </a:xfrm>
            <a:prstGeom prst="line">
              <a:avLst/>
            </a:prstGeom>
            <a:noFill/>
            <a:ln w="6350">
              <a:solidFill>
                <a:srgbClr val="666699"/>
              </a:solidFill>
              <a:round/>
              <a:headEnd/>
              <a:tailEnd/>
            </a:ln>
          </p:spPr>
          <p:txBody>
            <a:bodyPr>
              <a:spAutoFit/>
            </a:bodyPr>
            <a:lstStyle/>
            <a:p>
              <a:endParaRPr lang="en-US"/>
            </a:p>
          </p:txBody>
        </p:sp>
        <p:sp>
          <p:nvSpPr>
            <p:cNvPr id="46" name="Line 92"/>
            <p:cNvSpPr>
              <a:spLocks noChangeShapeType="1"/>
            </p:cNvSpPr>
            <p:nvPr/>
          </p:nvSpPr>
          <p:spPr bwMode="auto">
            <a:xfrm>
              <a:off x="6810375" y="1289050"/>
              <a:ext cx="0" cy="144463"/>
            </a:xfrm>
            <a:prstGeom prst="line">
              <a:avLst/>
            </a:prstGeom>
            <a:noFill/>
            <a:ln w="6350">
              <a:solidFill>
                <a:srgbClr val="666699"/>
              </a:solidFill>
              <a:round/>
              <a:headEnd/>
              <a:tailEnd/>
            </a:ln>
          </p:spPr>
          <p:txBody>
            <a:bodyPr>
              <a:spAutoFit/>
            </a:bodyPr>
            <a:lstStyle/>
            <a:p>
              <a:endParaRPr lang="en-US"/>
            </a:p>
          </p:txBody>
        </p:sp>
        <p:sp>
          <p:nvSpPr>
            <p:cNvPr id="47" name="Text Box 46"/>
            <p:cNvSpPr txBox="1">
              <a:spLocks noChangeArrowheads="1"/>
            </p:cNvSpPr>
            <p:nvPr/>
          </p:nvSpPr>
          <p:spPr bwMode="auto">
            <a:xfrm>
              <a:off x="5626100" y="12446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FY22</a:t>
              </a:r>
            </a:p>
          </p:txBody>
        </p:sp>
        <p:sp>
          <p:nvSpPr>
            <p:cNvPr id="48" name="Text Box 46"/>
            <p:cNvSpPr txBox="1">
              <a:spLocks noChangeArrowheads="1"/>
            </p:cNvSpPr>
            <p:nvPr/>
          </p:nvSpPr>
          <p:spPr bwMode="auto">
            <a:xfrm>
              <a:off x="5994400" y="124301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FY23</a:t>
              </a:r>
            </a:p>
          </p:txBody>
        </p:sp>
        <p:sp>
          <p:nvSpPr>
            <p:cNvPr id="49" name="Text Box 46"/>
            <p:cNvSpPr txBox="1">
              <a:spLocks noChangeArrowheads="1"/>
            </p:cNvSpPr>
            <p:nvPr/>
          </p:nvSpPr>
          <p:spPr bwMode="auto">
            <a:xfrm>
              <a:off x="676592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FY25</a:t>
              </a:r>
            </a:p>
          </p:txBody>
        </p:sp>
        <p:sp>
          <p:nvSpPr>
            <p:cNvPr id="50" name="Text Box 46"/>
            <p:cNvSpPr txBox="1">
              <a:spLocks noChangeArrowheads="1"/>
            </p:cNvSpPr>
            <p:nvPr/>
          </p:nvSpPr>
          <p:spPr bwMode="auto">
            <a:xfrm>
              <a:off x="6369050" y="124618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FY24</a:t>
              </a:r>
            </a:p>
          </p:txBody>
        </p:sp>
        <p:sp>
          <p:nvSpPr>
            <p:cNvPr id="51" name="Freeform 139"/>
            <p:cNvSpPr>
              <a:spLocks noEditPoints="1"/>
            </p:cNvSpPr>
            <p:nvPr/>
          </p:nvSpPr>
          <p:spPr bwMode="auto">
            <a:xfrm>
              <a:off x="6391275" y="145415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52" name="Freeform 139"/>
            <p:cNvSpPr>
              <a:spLocks noEditPoints="1"/>
            </p:cNvSpPr>
            <p:nvPr/>
          </p:nvSpPr>
          <p:spPr bwMode="auto">
            <a:xfrm>
              <a:off x="6810375" y="14636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53" name="Text Box 46"/>
            <p:cNvSpPr txBox="1">
              <a:spLocks noChangeArrowheads="1"/>
            </p:cNvSpPr>
            <p:nvPr/>
          </p:nvSpPr>
          <p:spPr bwMode="auto">
            <a:xfrm>
              <a:off x="7105650" y="12573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FY26</a:t>
              </a:r>
            </a:p>
          </p:txBody>
        </p:sp>
        <p:sp>
          <p:nvSpPr>
            <p:cNvPr id="54" name="Line 137"/>
            <p:cNvSpPr>
              <a:spLocks noChangeShapeType="1"/>
            </p:cNvSpPr>
            <p:nvPr/>
          </p:nvSpPr>
          <p:spPr bwMode="auto">
            <a:xfrm flipH="1">
              <a:off x="7159625" y="1076325"/>
              <a:ext cx="12700" cy="5422899"/>
            </a:xfrm>
            <a:prstGeom prst="line">
              <a:avLst/>
            </a:prstGeom>
            <a:noFill/>
            <a:ln w="3175" cap="rnd">
              <a:solidFill>
                <a:srgbClr val="000000"/>
              </a:solidFill>
              <a:round/>
              <a:headEnd/>
              <a:tailEnd/>
            </a:ln>
          </p:spPr>
          <p:txBody>
            <a:bodyPr/>
            <a:lstStyle/>
            <a:p>
              <a:endParaRPr lang="en-US"/>
            </a:p>
          </p:txBody>
        </p:sp>
        <p:sp>
          <p:nvSpPr>
            <p:cNvPr id="55" name="Line 92"/>
            <p:cNvSpPr>
              <a:spLocks noChangeShapeType="1"/>
            </p:cNvSpPr>
            <p:nvPr/>
          </p:nvSpPr>
          <p:spPr bwMode="auto">
            <a:xfrm>
              <a:off x="7546975" y="1293707"/>
              <a:ext cx="0" cy="139806"/>
            </a:xfrm>
            <a:prstGeom prst="line">
              <a:avLst/>
            </a:prstGeom>
            <a:noFill/>
            <a:ln w="6350">
              <a:solidFill>
                <a:srgbClr val="666699"/>
              </a:solidFill>
              <a:round/>
              <a:headEnd/>
              <a:tailEnd/>
            </a:ln>
          </p:spPr>
          <p:txBody>
            <a:bodyPr>
              <a:spAutoFit/>
            </a:bodyPr>
            <a:lstStyle/>
            <a:p>
              <a:endParaRPr lang="en-US"/>
            </a:p>
          </p:txBody>
        </p:sp>
        <p:sp>
          <p:nvSpPr>
            <p:cNvPr id="56" name="Line 92"/>
            <p:cNvSpPr>
              <a:spLocks noChangeShapeType="1"/>
            </p:cNvSpPr>
            <p:nvPr/>
          </p:nvSpPr>
          <p:spPr bwMode="auto">
            <a:xfrm>
              <a:off x="7918450" y="1293707"/>
              <a:ext cx="0" cy="139806"/>
            </a:xfrm>
            <a:prstGeom prst="line">
              <a:avLst/>
            </a:prstGeom>
            <a:noFill/>
            <a:ln w="6350">
              <a:solidFill>
                <a:srgbClr val="666699"/>
              </a:solidFill>
              <a:round/>
              <a:headEnd/>
              <a:tailEnd/>
            </a:ln>
          </p:spPr>
          <p:txBody>
            <a:bodyPr>
              <a:spAutoFit/>
            </a:bodyPr>
            <a:lstStyle/>
            <a:p>
              <a:endParaRPr lang="en-US"/>
            </a:p>
          </p:txBody>
        </p:sp>
        <p:sp>
          <p:nvSpPr>
            <p:cNvPr id="57" name="Line 92"/>
            <p:cNvSpPr>
              <a:spLocks noChangeShapeType="1"/>
            </p:cNvSpPr>
            <p:nvPr/>
          </p:nvSpPr>
          <p:spPr bwMode="auto">
            <a:xfrm>
              <a:off x="8289925" y="1309582"/>
              <a:ext cx="0" cy="139806"/>
            </a:xfrm>
            <a:prstGeom prst="line">
              <a:avLst/>
            </a:prstGeom>
            <a:noFill/>
            <a:ln w="6350">
              <a:solidFill>
                <a:srgbClr val="666699"/>
              </a:solidFill>
              <a:round/>
              <a:headEnd/>
              <a:tailEnd/>
            </a:ln>
          </p:spPr>
          <p:txBody>
            <a:bodyPr>
              <a:spAutoFit/>
            </a:bodyPr>
            <a:lstStyle/>
            <a:p>
              <a:endParaRPr lang="en-US"/>
            </a:p>
          </p:txBody>
        </p:sp>
        <p:sp>
          <p:nvSpPr>
            <p:cNvPr id="58" name="Line 92"/>
            <p:cNvSpPr>
              <a:spLocks noChangeShapeType="1"/>
            </p:cNvSpPr>
            <p:nvPr/>
          </p:nvSpPr>
          <p:spPr bwMode="auto">
            <a:xfrm>
              <a:off x="8699500" y="1303232"/>
              <a:ext cx="0" cy="139806"/>
            </a:xfrm>
            <a:prstGeom prst="line">
              <a:avLst/>
            </a:prstGeom>
            <a:noFill/>
            <a:ln w="6350">
              <a:solidFill>
                <a:srgbClr val="666699"/>
              </a:solidFill>
              <a:round/>
              <a:headEnd/>
              <a:tailEnd/>
            </a:ln>
          </p:spPr>
          <p:txBody>
            <a:bodyPr>
              <a:spAutoFit/>
            </a:bodyPr>
            <a:lstStyle/>
            <a:p>
              <a:endParaRPr lang="en-US"/>
            </a:p>
          </p:txBody>
        </p:sp>
        <p:sp>
          <p:nvSpPr>
            <p:cNvPr id="59" name="Text Box 46"/>
            <p:cNvSpPr txBox="1">
              <a:spLocks noChangeArrowheads="1"/>
            </p:cNvSpPr>
            <p:nvPr/>
          </p:nvSpPr>
          <p:spPr bwMode="auto">
            <a:xfrm>
              <a:off x="7515225" y="1262062"/>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FY27</a:t>
              </a:r>
            </a:p>
          </p:txBody>
        </p:sp>
        <p:sp>
          <p:nvSpPr>
            <p:cNvPr id="60" name="Text Box 46"/>
            <p:cNvSpPr txBox="1">
              <a:spLocks noChangeArrowheads="1"/>
            </p:cNvSpPr>
            <p:nvPr/>
          </p:nvSpPr>
          <p:spPr bwMode="auto">
            <a:xfrm>
              <a:off x="7883525" y="1260475"/>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FY28</a:t>
              </a:r>
            </a:p>
          </p:txBody>
        </p:sp>
        <p:sp>
          <p:nvSpPr>
            <p:cNvPr id="61" name="Text Box 46"/>
            <p:cNvSpPr txBox="1">
              <a:spLocks noChangeArrowheads="1"/>
            </p:cNvSpPr>
            <p:nvPr/>
          </p:nvSpPr>
          <p:spPr bwMode="auto">
            <a:xfrm>
              <a:off x="8655050" y="12573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FY30</a:t>
              </a:r>
            </a:p>
          </p:txBody>
        </p:sp>
        <p:sp>
          <p:nvSpPr>
            <p:cNvPr id="62" name="Text Box 46"/>
            <p:cNvSpPr txBox="1">
              <a:spLocks noChangeArrowheads="1"/>
            </p:cNvSpPr>
            <p:nvPr/>
          </p:nvSpPr>
          <p:spPr bwMode="auto">
            <a:xfrm>
              <a:off x="8258175" y="126365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FY29</a:t>
              </a:r>
            </a:p>
          </p:txBody>
        </p:sp>
        <p:sp>
          <p:nvSpPr>
            <p:cNvPr id="63" name="Freeform 139"/>
            <p:cNvSpPr>
              <a:spLocks noEditPoints="1"/>
            </p:cNvSpPr>
            <p:nvPr/>
          </p:nvSpPr>
          <p:spPr bwMode="auto">
            <a:xfrm>
              <a:off x="7896225" y="14732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64" name="Freeform 158"/>
            <p:cNvSpPr>
              <a:spLocks noEditPoints="1"/>
            </p:cNvSpPr>
            <p:nvPr/>
          </p:nvSpPr>
          <p:spPr bwMode="auto">
            <a:xfrm>
              <a:off x="7524750" y="1481138"/>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65" name="Freeform 139"/>
            <p:cNvSpPr>
              <a:spLocks noEditPoints="1"/>
            </p:cNvSpPr>
            <p:nvPr/>
          </p:nvSpPr>
          <p:spPr bwMode="auto">
            <a:xfrm>
              <a:off x="8267700" y="15017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66" name="Freeform 139"/>
            <p:cNvSpPr>
              <a:spLocks noEditPoints="1"/>
            </p:cNvSpPr>
            <p:nvPr/>
          </p:nvSpPr>
          <p:spPr bwMode="auto">
            <a:xfrm>
              <a:off x="8686800" y="15113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grpSp>
      <p:sp>
        <p:nvSpPr>
          <p:cNvPr id="95" name="Text Box 276"/>
          <p:cNvSpPr txBox="1">
            <a:spLocks noChangeArrowheads="1"/>
          </p:cNvSpPr>
          <p:nvPr/>
        </p:nvSpPr>
        <p:spPr bwMode="auto">
          <a:xfrm>
            <a:off x="152400" y="3505200"/>
            <a:ext cx="1309687" cy="304800"/>
          </a:xfrm>
          <a:prstGeom prst="rect">
            <a:avLst/>
          </a:prstGeom>
          <a:noFill/>
          <a:ln w="9525">
            <a:noFill/>
            <a:miter lim="800000"/>
            <a:headEnd/>
            <a:tailEnd/>
          </a:ln>
        </p:spPr>
        <p:txBody>
          <a:bodyPr>
            <a:spAutoFit/>
          </a:bodyPr>
          <a:lstStyle/>
          <a:p>
            <a:r>
              <a:rPr lang="en-US" sz="1400" b="1" dirty="0" smtClean="0"/>
              <a:t>Hub Module</a:t>
            </a:r>
            <a:endParaRPr lang="en-US" sz="1400" b="1" dirty="0"/>
          </a:p>
        </p:txBody>
      </p:sp>
      <p:sp>
        <p:nvSpPr>
          <p:cNvPr id="96" name="Text Box 276"/>
          <p:cNvSpPr txBox="1">
            <a:spLocks noChangeArrowheads="1"/>
          </p:cNvSpPr>
          <p:nvPr/>
        </p:nvSpPr>
        <p:spPr bwMode="auto">
          <a:xfrm>
            <a:off x="152400" y="2743200"/>
            <a:ext cx="1309687" cy="304800"/>
          </a:xfrm>
          <a:prstGeom prst="rect">
            <a:avLst/>
          </a:prstGeom>
          <a:noFill/>
          <a:ln w="9525">
            <a:noFill/>
            <a:miter lim="800000"/>
            <a:headEnd/>
            <a:tailEnd/>
          </a:ln>
        </p:spPr>
        <p:txBody>
          <a:bodyPr>
            <a:spAutoFit/>
          </a:bodyPr>
          <a:lstStyle/>
          <a:p>
            <a:r>
              <a:rPr lang="en-US" sz="1400" b="1" dirty="0" smtClean="0"/>
              <a:t>DIVH (H-R)</a:t>
            </a:r>
            <a:endParaRPr lang="en-US" sz="1400" b="1" dirty="0"/>
          </a:p>
        </p:txBody>
      </p:sp>
      <p:sp>
        <p:nvSpPr>
          <p:cNvPr id="97" name="Text Box 276"/>
          <p:cNvSpPr txBox="1">
            <a:spLocks noChangeArrowheads="1"/>
          </p:cNvSpPr>
          <p:nvPr/>
        </p:nvSpPr>
        <p:spPr bwMode="auto">
          <a:xfrm>
            <a:off x="152400" y="5867400"/>
            <a:ext cx="1309687" cy="304800"/>
          </a:xfrm>
          <a:prstGeom prst="rect">
            <a:avLst/>
          </a:prstGeom>
          <a:noFill/>
          <a:ln w="9525">
            <a:noFill/>
            <a:miter lim="800000"/>
            <a:headEnd/>
            <a:tailEnd/>
          </a:ln>
        </p:spPr>
        <p:txBody>
          <a:bodyPr>
            <a:spAutoFit/>
          </a:bodyPr>
          <a:lstStyle/>
          <a:p>
            <a:r>
              <a:rPr lang="en-US" sz="1400" b="1" dirty="0" smtClean="0"/>
              <a:t>PnP Module</a:t>
            </a:r>
            <a:endParaRPr lang="en-US" sz="1400" b="1" dirty="0"/>
          </a:p>
        </p:txBody>
      </p:sp>
      <p:sp>
        <p:nvSpPr>
          <p:cNvPr id="98" name="Text Box 276"/>
          <p:cNvSpPr txBox="1">
            <a:spLocks noChangeArrowheads="1"/>
          </p:cNvSpPr>
          <p:nvPr/>
        </p:nvSpPr>
        <p:spPr bwMode="auto">
          <a:xfrm>
            <a:off x="152400" y="5029200"/>
            <a:ext cx="1309687" cy="304800"/>
          </a:xfrm>
          <a:prstGeom prst="rect">
            <a:avLst/>
          </a:prstGeom>
          <a:noFill/>
          <a:ln w="9525">
            <a:noFill/>
            <a:miter lim="800000"/>
            <a:headEnd/>
            <a:tailEnd/>
          </a:ln>
        </p:spPr>
        <p:txBody>
          <a:bodyPr>
            <a:spAutoFit/>
          </a:bodyPr>
          <a:lstStyle/>
          <a:p>
            <a:r>
              <a:rPr lang="en-US" sz="1400" b="1" dirty="0" smtClean="0"/>
              <a:t>Crew Module</a:t>
            </a:r>
            <a:endParaRPr lang="en-US" sz="1400" b="1" dirty="0"/>
          </a:p>
        </p:txBody>
      </p:sp>
      <p:sp>
        <p:nvSpPr>
          <p:cNvPr id="99" name="Text Box 276"/>
          <p:cNvSpPr txBox="1">
            <a:spLocks noChangeArrowheads="1"/>
          </p:cNvSpPr>
          <p:nvPr/>
        </p:nvSpPr>
        <p:spPr bwMode="auto">
          <a:xfrm>
            <a:off x="152400" y="4267200"/>
            <a:ext cx="1309687" cy="307777"/>
          </a:xfrm>
          <a:prstGeom prst="rect">
            <a:avLst/>
          </a:prstGeom>
          <a:noFill/>
          <a:ln w="9525">
            <a:noFill/>
            <a:miter lim="800000"/>
            <a:headEnd/>
            <a:tailEnd/>
          </a:ln>
        </p:spPr>
        <p:txBody>
          <a:bodyPr>
            <a:spAutoFit/>
          </a:bodyPr>
          <a:lstStyle/>
          <a:p>
            <a:r>
              <a:rPr lang="en-US" sz="1400" b="1" dirty="0" smtClean="0"/>
              <a:t>Lander Module</a:t>
            </a:r>
          </a:p>
        </p:txBody>
      </p:sp>
      <p:sp>
        <p:nvSpPr>
          <p:cNvPr id="102" name="Rectangle 101"/>
          <p:cNvSpPr/>
          <p:nvPr/>
        </p:nvSpPr>
        <p:spPr>
          <a:xfrm>
            <a:off x="2667000" y="1524000"/>
            <a:ext cx="10668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3" name="Table 102"/>
          <p:cNvGraphicFramePr>
            <a:graphicFrameLocks noGrp="1"/>
          </p:cNvGraphicFramePr>
          <p:nvPr/>
        </p:nvGraphicFramePr>
        <p:xfrm>
          <a:off x="304800" y="1447800"/>
          <a:ext cx="1320800" cy="952500"/>
        </p:xfrm>
        <a:graphic>
          <a:graphicData uri="http://schemas.openxmlformats.org/drawingml/2006/table">
            <a:tbl>
              <a:tblPr/>
              <a:tblGrid>
                <a:gridCol w="1320800"/>
              </a:tblGrid>
              <a:tr h="190500">
                <a:tc>
                  <a:txBody>
                    <a:bodyPr/>
                    <a:lstStyle/>
                    <a:p>
                      <a:pPr algn="l" fontAlgn="b"/>
                      <a:r>
                        <a:rPr lang="en-US" sz="1000" b="1" i="0" u="none" strike="noStrike" dirty="0">
                          <a:solidFill>
                            <a:srgbClr val="000000"/>
                          </a:solidFill>
                          <a:latin typeface="Calibri"/>
                        </a:rPr>
                        <a:t>Flight Tests</a:t>
                      </a:r>
                    </a:p>
                  </a:txBody>
                  <a:tcPr marL="0" marR="0" marT="0" marB="0" anchor="b">
                    <a:lnL>
                      <a:noFill/>
                    </a:lnL>
                    <a:lnR>
                      <a:noFill/>
                    </a:lnR>
                    <a:lnT>
                      <a:noFill/>
                    </a:lnT>
                    <a:lnB>
                      <a:noFill/>
                    </a:lnB>
                  </a:tcPr>
                </a:tc>
              </a:tr>
              <a:tr h="190500">
                <a:tc>
                  <a:txBody>
                    <a:bodyPr/>
                    <a:lstStyle/>
                    <a:p>
                      <a:pPr algn="l" fontAlgn="b"/>
                      <a:r>
                        <a:rPr lang="en-US" sz="1000" b="1" i="0" u="none" strike="noStrike">
                          <a:solidFill>
                            <a:srgbClr val="000000"/>
                          </a:solidFill>
                          <a:latin typeface="Calibri"/>
                        </a:rPr>
                        <a:t>Short Duration</a:t>
                      </a:r>
                    </a:p>
                  </a:txBody>
                  <a:tcPr marL="0" marR="0" marT="0" marB="0" anchor="b">
                    <a:lnL>
                      <a:noFill/>
                    </a:lnL>
                    <a:lnR>
                      <a:noFill/>
                    </a:lnR>
                    <a:lnT>
                      <a:noFill/>
                    </a:lnT>
                    <a:lnB>
                      <a:noFill/>
                    </a:lnB>
                  </a:tcPr>
                </a:tc>
              </a:tr>
              <a:tr h="190500">
                <a:tc>
                  <a:txBody>
                    <a:bodyPr/>
                    <a:lstStyle/>
                    <a:p>
                      <a:pPr algn="l" fontAlgn="b"/>
                      <a:r>
                        <a:rPr lang="en-US" sz="1000" b="1" i="0" u="none" strike="noStrike">
                          <a:solidFill>
                            <a:srgbClr val="000000"/>
                          </a:solidFill>
                          <a:latin typeface="Calibri"/>
                        </a:rPr>
                        <a:t>Lunar Orbit</a:t>
                      </a:r>
                    </a:p>
                  </a:txBody>
                  <a:tcPr marL="0" marR="0" marT="0" marB="0" anchor="b">
                    <a:lnL>
                      <a:noFill/>
                    </a:lnL>
                    <a:lnR>
                      <a:noFill/>
                    </a:lnR>
                    <a:lnT>
                      <a:noFill/>
                    </a:lnT>
                    <a:lnB>
                      <a:noFill/>
                    </a:lnB>
                  </a:tcPr>
                </a:tc>
              </a:tr>
              <a:tr h="190500">
                <a:tc>
                  <a:txBody>
                    <a:bodyPr/>
                    <a:lstStyle/>
                    <a:p>
                      <a:pPr algn="l" fontAlgn="b"/>
                      <a:r>
                        <a:rPr lang="en-US" sz="1000" b="1" i="0" u="none" strike="noStrike" dirty="0">
                          <a:solidFill>
                            <a:srgbClr val="000000"/>
                          </a:solidFill>
                          <a:latin typeface="Calibri"/>
                        </a:rPr>
                        <a:t>Lunar Landing  </a:t>
                      </a:r>
                    </a:p>
                  </a:txBody>
                  <a:tcPr marL="0" marR="0" marT="0" marB="0" anchor="b">
                    <a:lnL>
                      <a:noFill/>
                    </a:lnL>
                    <a:lnR>
                      <a:noFill/>
                    </a:lnR>
                    <a:lnT>
                      <a:noFill/>
                    </a:lnT>
                    <a:lnB>
                      <a:noFill/>
                    </a:lnB>
                  </a:tcPr>
                </a:tc>
              </a:tr>
              <a:tr h="190500">
                <a:tc>
                  <a:txBody>
                    <a:bodyPr/>
                    <a:lstStyle/>
                    <a:p>
                      <a:pPr algn="l" fontAlgn="b"/>
                      <a:r>
                        <a:rPr lang="en-US" sz="1000" b="1" i="0" u="none" strike="noStrike" dirty="0">
                          <a:solidFill>
                            <a:srgbClr val="000000"/>
                          </a:solidFill>
                          <a:latin typeface="Calibri"/>
                        </a:rPr>
                        <a:t>NEO/Flexible Path</a:t>
                      </a:r>
                    </a:p>
                  </a:txBody>
                  <a:tcPr marL="0" marR="0" marT="0" marB="0" anchor="b">
                    <a:lnL>
                      <a:noFill/>
                    </a:lnL>
                    <a:lnR>
                      <a:noFill/>
                    </a:lnR>
                    <a:lnT>
                      <a:noFill/>
                    </a:lnT>
                    <a:lnB>
                      <a:noFill/>
                    </a:lnB>
                  </a:tcPr>
                </a:tc>
              </a:tr>
            </a:tbl>
          </a:graphicData>
        </a:graphic>
      </p:graphicFrame>
      <p:sp>
        <p:nvSpPr>
          <p:cNvPr id="104" name="Rectangle 103"/>
          <p:cNvSpPr/>
          <p:nvPr/>
        </p:nvSpPr>
        <p:spPr>
          <a:xfrm>
            <a:off x="3505200" y="1676400"/>
            <a:ext cx="55626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953000" y="1905000"/>
            <a:ext cx="6858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5715000" y="2057400"/>
            <a:ext cx="34290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p:cNvSpPr/>
          <p:nvPr/>
        </p:nvSpPr>
        <p:spPr>
          <a:xfrm flipV="1">
            <a:off x="4953000" y="2286000"/>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flipV="1">
            <a:off x="5715000" y="2286000"/>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flipV="1">
            <a:off x="6419273" y="2299855"/>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flipV="1">
            <a:off x="7202055" y="2287846"/>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flipV="1">
            <a:off x="7945582" y="2297083"/>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flipV="1">
            <a:off x="8758382" y="2297083"/>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1524000" y="28194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Isosceles Triangle 113"/>
          <p:cNvSpPr/>
          <p:nvPr/>
        </p:nvSpPr>
        <p:spPr>
          <a:xfrm>
            <a:off x="1766455" y="28632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Isosceles Triangle 114"/>
          <p:cNvSpPr/>
          <p:nvPr/>
        </p:nvSpPr>
        <p:spPr>
          <a:xfrm>
            <a:off x="2115127" y="28563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Isosceles Triangle 115"/>
          <p:cNvSpPr/>
          <p:nvPr/>
        </p:nvSpPr>
        <p:spPr>
          <a:xfrm>
            <a:off x="2415309" y="28632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p:cNvSpPr/>
          <p:nvPr/>
        </p:nvSpPr>
        <p:spPr>
          <a:xfrm>
            <a:off x="3048000" y="35052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Isosceles Triangle 117"/>
          <p:cNvSpPr/>
          <p:nvPr/>
        </p:nvSpPr>
        <p:spPr>
          <a:xfrm>
            <a:off x="3290455" y="35490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Isosceles Triangle 118"/>
          <p:cNvSpPr/>
          <p:nvPr/>
        </p:nvSpPr>
        <p:spPr>
          <a:xfrm>
            <a:off x="3639127" y="35421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Isosceles Triangle 119"/>
          <p:cNvSpPr/>
          <p:nvPr/>
        </p:nvSpPr>
        <p:spPr>
          <a:xfrm>
            <a:off x="3939309" y="35490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3429000" y="43434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Isosceles Triangle 121"/>
          <p:cNvSpPr/>
          <p:nvPr/>
        </p:nvSpPr>
        <p:spPr>
          <a:xfrm>
            <a:off x="3671455" y="43872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Isosceles Triangle 122"/>
          <p:cNvSpPr/>
          <p:nvPr/>
        </p:nvSpPr>
        <p:spPr>
          <a:xfrm>
            <a:off x="4020127" y="43803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Isosceles Triangle 123"/>
          <p:cNvSpPr/>
          <p:nvPr/>
        </p:nvSpPr>
        <p:spPr>
          <a:xfrm>
            <a:off x="4320309" y="43872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p:cNvSpPr/>
          <p:nvPr/>
        </p:nvSpPr>
        <p:spPr>
          <a:xfrm>
            <a:off x="1524000" y="51054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Isosceles Triangle 125"/>
          <p:cNvSpPr/>
          <p:nvPr/>
        </p:nvSpPr>
        <p:spPr>
          <a:xfrm>
            <a:off x="1766455" y="51492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Isosceles Triangle 126"/>
          <p:cNvSpPr/>
          <p:nvPr/>
        </p:nvSpPr>
        <p:spPr>
          <a:xfrm>
            <a:off x="2115127" y="51423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Isosceles Triangle 127"/>
          <p:cNvSpPr/>
          <p:nvPr/>
        </p:nvSpPr>
        <p:spPr>
          <a:xfrm>
            <a:off x="2415309" y="51492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p:cNvSpPr/>
          <p:nvPr/>
        </p:nvSpPr>
        <p:spPr>
          <a:xfrm>
            <a:off x="1524000" y="59436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Isosceles Triangle 129"/>
          <p:cNvSpPr/>
          <p:nvPr/>
        </p:nvSpPr>
        <p:spPr>
          <a:xfrm>
            <a:off x="1766455" y="59874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Isosceles Triangle 130"/>
          <p:cNvSpPr/>
          <p:nvPr/>
        </p:nvSpPr>
        <p:spPr>
          <a:xfrm>
            <a:off x="2115127" y="59805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Isosceles Triangle 131"/>
          <p:cNvSpPr/>
          <p:nvPr/>
        </p:nvSpPr>
        <p:spPr>
          <a:xfrm>
            <a:off x="2415309" y="59874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5867400" y="3048000"/>
            <a:ext cx="1676400" cy="1524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Isosceles Triangle 132"/>
          <p:cNvSpPr/>
          <p:nvPr/>
        </p:nvSpPr>
        <p:spPr>
          <a:xfrm>
            <a:off x="6096000" y="3276600"/>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Isosceles Triangle 133"/>
          <p:cNvSpPr/>
          <p:nvPr/>
        </p:nvSpPr>
        <p:spPr>
          <a:xfrm>
            <a:off x="6096000" y="3733800"/>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Isosceles Triangle 134"/>
          <p:cNvSpPr/>
          <p:nvPr/>
        </p:nvSpPr>
        <p:spPr>
          <a:xfrm>
            <a:off x="6096000" y="4191000"/>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p:cNvSpPr txBox="1"/>
          <p:nvPr/>
        </p:nvSpPr>
        <p:spPr>
          <a:xfrm>
            <a:off x="6477000" y="3200400"/>
            <a:ext cx="990600" cy="369332"/>
          </a:xfrm>
          <a:prstGeom prst="rect">
            <a:avLst/>
          </a:prstGeom>
          <a:noFill/>
        </p:spPr>
        <p:txBody>
          <a:bodyPr wrap="square" rtlCol="0">
            <a:spAutoFit/>
          </a:bodyPr>
          <a:lstStyle/>
          <a:p>
            <a:r>
              <a:rPr lang="en-US" dirty="0" smtClean="0"/>
              <a:t>= SRR</a:t>
            </a:r>
          </a:p>
        </p:txBody>
      </p:sp>
      <p:sp>
        <p:nvSpPr>
          <p:cNvPr id="138" name="TextBox 137"/>
          <p:cNvSpPr txBox="1"/>
          <p:nvPr/>
        </p:nvSpPr>
        <p:spPr>
          <a:xfrm>
            <a:off x="6477000" y="3657600"/>
            <a:ext cx="990600" cy="369332"/>
          </a:xfrm>
          <a:prstGeom prst="rect">
            <a:avLst/>
          </a:prstGeom>
          <a:noFill/>
        </p:spPr>
        <p:txBody>
          <a:bodyPr wrap="square" rtlCol="0">
            <a:spAutoFit/>
          </a:bodyPr>
          <a:lstStyle/>
          <a:p>
            <a:r>
              <a:rPr lang="en-US" dirty="0" smtClean="0"/>
              <a:t>= PDR</a:t>
            </a:r>
          </a:p>
        </p:txBody>
      </p:sp>
      <p:sp>
        <p:nvSpPr>
          <p:cNvPr id="139" name="TextBox 138"/>
          <p:cNvSpPr txBox="1"/>
          <p:nvPr/>
        </p:nvSpPr>
        <p:spPr>
          <a:xfrm>
            <a:off x="6477000" y="4038600"/>
            <a:ext cx="990600" cy="369332"/>
          </a:xfrm>
          <a:prstGeom prst="rect">
            <a:avLst/>
          </a:prstGeom>
          <a:noFill/>
        </p:spPr>
        <p:txBody>
          <a:bodyPr wrap="square" rtlCol="0">
            <a:spAutoFit/>
          </a:bodyPr>
          <a:lstStyle/>
          <a:p>
            <a:r>
              <a:rPr lang="en-US" dirty="0" smtClean="0"/>
              <a:t>= CDR</a:t>
            </a:r>
          </a:p>
        </p:txBody>
      </p:sp>
      <p:sp>
        <p:nvSpPr>
          <p:cNvPr id="140" name="Title 1"/>
          <p:cNvSpPr>
            <a:spLocks noGrp="1"/>
          </p:cNvSpPr>
          <p:nvPr>
            <p:ph type="title"/>
          </p:nvPr>
        </p:nvSpPr>
        <p:spPr>
          <a:xfrm>
            <a:off x="457200" y="274638"/>
            <a:ext cx="8229600" cy="773112"/>
          </a:xfrm>
        </p:spPr>
        <p:txBody>
          <a:bodyPr/>
          <a:lstStyle/>
          <a:p>
            <a:r>
              <a:rPr lang="en-US" sz="3500" dirty="0" smtClean="0"/>
              <a:t>High Level Integrated Master Schedule</a:t>
            </a:r>
            <a:endParaRPr lang="en-US" sz="35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Breakout</a:t>
            </a:r>
            <a:endParaRPr lang="en-US" dirty="0"/>
          </a:p>
        </p:txBody>
      </p:sp>
      <p:pic>
        <p:nvPicPr>
          <p:cNvPr id="4" name="Picture 3"/>
          <p:cNvPicPr>
            <a:picLocks noChangeAspect="1" noChangeArrowheads="1"/>
          </p:cNvPicPr>
          <p:nvPr/>
        </p:nvPicPr>
        <p:blipFill>
          <a:blip r:embed="rId2" cstate="print"/>
          <a:srcRect/>
          <a:stretch>
            <a:fillRect/>
          </a:stretch>
        </p:blipFill>
        <p:spPr bwMode="auto">
          <a:xfrm>
            <a:off x="609600" y="1371600"/>
            <a:ext cx="8000851" cy="4943475"/>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Summary</a:t>
            </a:r>
            <a:endParaRPr lang="en-US" dirty="0"/>
          </a:p>
        </p:txBody>
      </p:sp>
      <p:sp>
        <p:nvSpPr>
          <p:cNvPr id="3" name="TextBox 2"/>
          <p:cNvSpPr txBox="1"/>
          <p:nvPr/>
        </p:nvSpPr>
        <p:spPr>
          <a:xfrm>
            <a:off x="762000" y="1752600"/>
            <a:ext cx="7696200" cy="2862322"/>
          </a:xfrm>
          <a:prstGeom prst="rect">
            <a:avLst/>
          </a:prstGeom>
          <a:noFill/>
        </p:spPr>
        <p:txBody>
          <a:bodyPr wrap="square" rtlCol="0">
            <a:spAutoFit/>
          </a:bodyPr>
          <a:lstStyle/>
          <a:p>
            <a:pPr>
              <a:buFont typeface="Arial" pitchFamily="34" charset="0"/>
              <a:buChar char="•"/>
            </a:pPr>
            <a:r>
              <a:rPr lang="en-US" dirty="0" smtClean="0"/>
              <a:t> Average yearly cost = $4.3B (FY10)</a:t>
            </a:r>
          </a:p>
          <a:p>
            <a:pPr>
              <a:buFont typeface="Arial" pitchFamily="34" charset="0"/>
              <a:buChar char="•"/>
            </a:pPr>
            <a:endParaRPr lang="en-US" dirty="0" smtClean="0"/>
          </a:p>
          <a:p>
            <a:pPr>
              <a:buFont typeface="Arial" pitchFamily="34" charset="0"/>
              <a:buChar char="•"/>
            </a:pPr>
            <a:r>
              <a:rPr lang="en-US" dirty="0" smtClean="0"/>
              <a:t> Development assumes a 5yr schedule for each module/LV</a:t>
            </a:r>
          </a:p>
          <a:p>
            <a:pPr lvl="1">
              <a:buFont typeface="Arial" pitchFamily="34" charset="0"/>
              <a:buChar char="•"/>
            </a:pPr>
            <a:r>
              <a:rPr lang="en-US" dirty="0" smtClean="0"/>
              <a:t> All development ends in 2020 (10 yrs after program start)</a:t>
            </a:r>
          </a:p>
          <a:p>
            <a:pPr lvl="1">
              <a:buFont typeface="Arial" pitchFamily="34" charset="0"/>
              <a:buChar char="•"/>
            </a:pPr>
            <a:endParaRPr lang="en-US" dirty="0" smtClean="0"/>
          </a:p>
          <a:p>
            <a:pPr>
              <a:buFont typeface="Arial" pitchFamily="34" charset="0"/>
              <a:buChar char="•"/>
            </a:pPr>
            <a:r>
              <a:rPr lang="en-US" dirty="0" smtClean="0"/>
              <a:t> Program costs strongly driven by launch vehicles</a:t>
            </a:r>
          </a:p>
          <a:p>
            <a:pPr lvl="1">
              <a:buFont typeface="Arial" pitchFamily="34" charset="0"/>
              <a:buChar char="•"/>
            </a:pPr>
            <a:r>
              <a:rPr lang="en-US" dirty="0" smtClean="0"/>
              <a:t>Program spending spikes come from transitions in focus of the program (testing to ISS servicing to lunar missions)</a:t>
            </a:r>
          </a:p>
          <a:p>
            <a:pPr>
              <a:buFont typeface="Arial" pitchFamily="34" charset="0"/>
              <a:buChar char="•"/>
            </a:pPr>
            <a:endParaRPr lang="en-US" dirty="0" smtClean="0"/>
          </a:p>
          <a:p>
            <a:pPr>
              <a:buFont typeface="Arial" pitchFamily="34" charset="0"/>
              <a:buChar char="•"/>
            </a:pP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Space </a:t>
            </a:r>
            <a:r>
              <a:rPr lang="en-US" dirty="0" err="1" smtClean="0"/>
              <a:t>Enviroment</a:t>
            </a:r>
            <a:endParaRPr lang="en-US" dirty="0"/>
          </a:p>
        </p:txBody>
      </p:sp>
      <p:sp>
        <p:nvSpPr>
          <p:cNvPr id="32771" name="TextBox 2"/>
          <p:cNvSpPr txBox="1">
            <a:spLocks noChangeArrowheads="1"/>
          </p:cNvSpPr>
          <p:nvPr/>
        </p:nvSpPr>
        <p:spPr bwMode="auto">
          <a:xfrm>
            <a:off x="457200" y="1524000"/>
            <a:ext cx="8077200" cy="4031873"/>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Considered micrometeoroid and orbital debris risk</a:t>
            </a:r>
          </a:p>
          <a:p>
            <a:pPr lvl="1">
              <a:buFont typeface="Arial" charset="0"/>
              <a:buChar char="•"/>
            </a:pPr>
            <a:r>
              <a:rPr lang="en-US" sz="2200" dirty="0" smtClean="0">
                <a:latin typeface="Calibri" pitchFamily="34" charset="0"/>
              </a:rPr>
              <a:t>Accounting for 120 day missions (NEO mission), consider once every 100 mission impact</a:t>
            </a:r>
          </a:p>
          <a:p>
            <a:pPr lvl="2">
              <a:buFont typeface="Arial" charset="0"/>
              <a:buChar char="•"/>
            </a:pPr>
            <a:r>
              <a:rPr lang="en-US" sz="2200" dirty="0" smtClean="0">
                <a:latin typeface="Calibri" pitchFamily="34" charset="0"/>
              </a:rPr>
              <a:t>Approximately 4mm particle would be “once every 100 mission” impact</a:t>
            </a:r>
          </a:p>
          <a:p>
            <a:pPr>
              <a:buFont typeface="Arial" charset="0"/>
              <a:buChar char="•"/>
            </a:pPr>
            <a:r>
              <a:rPr lang="en-US" sz="2400" dirty="0" smtClean="0">
                <a:latin typeface="Calibri" pitchFamily="34" charset="0"/>
              </a:rPr>
              <a:t>Radiation concerns</a:t>
            </a:r>
          </a:p>
          <a:p>
            <a:pPr lvl="1">
              <a:buFont typeface="Arial" charset="0"/>
              <a:buChar char="•"/>
            </a:pPr>
            <a:r>
              <a:rPr lang="en-US" sz="2400" dirty="0" smtClean="0">
                <a:latin typeface="Calibri" pitchFamily="34" charset="0"/>
              </a:rPr>
              <a:t>In addition to overall spacecraft shielding, emergency shelter will be needed for solar particle events (SPE)</a:t>
            </a:r>
          </a:p>
          <a:p>
            <a:pPr lvl="2">
              <a:buFont typeface="Arial" charset="0"/>
              <a:buChar char="•"/>
            </a:pPr>
            <a:r>
              <a:rPr lang="en-US" sz="2400" dirty="0" smtClean="0">
                <a:latin typeface="Calibri" pitchFamily="34" charset="0"/>
              </a:rPr>
              <a:t>Suggested materials are either polyethylene or water.</a:t>
            </a:r>
          </a:p>
          <a:p>
            <a:pPr lvl="2">
              <a:buFont typeface="Arial" charset="0"/>
              <a:buChar char="•"/>
            </a:pPr>
            <a:r>
              <a:rPr lang="en-US" sz="2400" dirty="0" smtClean="0">
                <a:latin typeface="Calibri" pitchFamily="34" charset="0"/>
              </a:rPr>
              <a:t>Water is advantageous b/c polyethylene is a “parasitic” shield</a:t>
            </a:r>
            <a:endParaRPr lang="en-US" sz="2400" dirty="0">
              <a:latin typeface="Calibri"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Space Life Support Systems</a:t>
            </a:r>
            <a:endParaRPr lang="en-US" dirty="0"/>
          </a:p>
        </p:txBody>
      </p:sp>
      <p:sp>
        <p:nvSpPr>
          <p:cNvPr id="57347" name="TextBox 2"/>
          <p:cNvSpPr txBox="1">
            <a:spLocks noChangeArrowheads="1"/>
          </p:cNvSpPr>
          <p:nvPr/>
        </p:nvSpPr>
        <p:spPr bwMode="auto">
          <a:xfrm>
            <a:off x="533400" y="1371600"/>
            <a:ext cx="8305800" cy="2862263"/>
          </a:xfrm>
          <a:prstGeom prst="rect">
            <a:avLst/>
          </a:prstGeom>
          <a:noFill/>
          <a:ln w="9525">
            <a:noFill/>
            <a:miter lim="800000"/>
            <a:headEnd/>
            <a:tailEnd/>
          </a:ln>
        </p:spPr>
        <p:txBody>
          <a:bodyPr>
            <a:spAutoFit/>
          </a:bodyPr>
          <a:lstStyle/>
          <a:p>
            <a:pPr>
              <a:buFont typeface="Arial" charset="0"/>
              <a:buChar char="•"/>
            </a:pPr>
            <a:r>
              <a:rPr lang="en-US">
                <a:latin typeface="Calibri" pitchFamily="34" charset="0"/>
              </a:rPr>
              <a:t>Three notional missions</a:t>
            </a:r>
          </a:p>
          <a:p>
            <a:pPr lvl="1">
              <a:buFont typeface="Arial" charset="0"/>
              <a:buChar char="•"/>
            </a:pPr>
            <a:r>
              <a:rPr lang="en-US">
                <a:latin typeface="Calibri" pitchFamily="34" charset="0"/>
              </a:rPr>
              <a:t>14 day short mission</a:t>
            </a:r>
          </a:p>
          <a:p>
            <a:pPr lvl="2">
              <a:buFont typeface="Arial" charset="0"/>
              <a:buChar char="•"/>
            </a:pPr>
            <a:r>
              <a:rPr lang="en-US">
                <a:latin typeface="Calibri" pitchFamily="34" charset="0"/>
              </a:rPr>
              <a:t>ISS</a:t>
            </a:r>
          </a:p>
          <a:p>
            <a:pPr lvl="2">
              <a:buFont typeface="Arial" charset="0"/>
              <a:buChar char="•"/>
            </a:pPr>
            <a:r>
              <a:rPr lang="en-US">
                <a:latin typeface="Calibri" pitchFamily="34" charset="0"/>
              </a:rPr>
              <a:t>GEO</a:t>
            </a:r>
          </a:p>
          <a:p>
            <a:pPr lvl="2">
              <a:buFont typeface="Arial" charset="0"/>
              <a:buChar char="•"/>
            </a:pPr>
            <a:r>
              <a:rPr lang="en-US">
                <a:latin typeface="Calibri" pitchFamily="34" charset="0"/>
              </a:rPr>
              <a:t>Earth Moon Libration points</a:t>
            </a:r>
          </a:p>
          <a:p>
            <a:pPr lvl="1">
              <a:buFont typeface="Arial" charset="0"/>
              <a:buChar char="•"/>
            </a:pPr>
            <a:r>
              <a:rPr lang="en-US">
                <a:latin typeface="Calibri" pitchFamily="34" charset="0"/>
              </a:rPr>
              <a:t>120 day mission</a:t>
            </a:r>
          </a:p>
          <a:p>
            <a:pPr lvl="2">
              <a:buFont typeface="Arial" charset="0"/>
              <a:buChar char="•"/>
            </a:pPr>
            <a:r>
              <a:rPr lang="en-US">
                <a:latin typeface="Calibri" pitchFamily="34" charset="0"/>
              </a:rPr>
              <a:t>NEO </a:t>
            </a:r>
          </a:p>
          <a:p>
            <a:pPr lvl="1">
              <a:buFont typeface="Arial" charset="0"/>
              <a:buChar char="•"/>
            </a:pPr>
            <a:r>
              <a:rPr lang="en-US">
                <a:latin typeface="Calibri" pitchFamily="34" charset="0"/>
              </a:rPr>
              <a:t>650 day LONG mission</a:t>
            </a:r>
          </a:p>
          <a:p>
            <a:pPr lvl="2">
              <a:buFont typeface="Arial" charset="0"/>
              <a:buChar char="•"/>
            </a:pPr>
            <a:r>
              <a:rPr lang="en-US">
                <a:latin typeface="Calibri" pitchFamily="34" charset="0"/>
              </a:rPr>
              <a:t>~30 day Mars stay (Or Martian moon)</a:t>
            </a:r>
          </a:p>
          <a:p>
            <a:pPr lvl="2">
              <a:buFont typeface="Arial" charset="0"/>
              <a:buChar char="•"/>
            </a:pPr>
            <a:r>
              <a:rPr lang="en-US">
                <a:latin typeface="Calibri" pitchFamily="34" charset="0"/>
              </a:rPr>
              <a:t>Venus Flyby</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CO2 Scrubbing</a:t>
            </a:r>
            <a:endParaRPr lang="en-US" dirty="0"/>
          </a:p>
        </p:txBody>
      </p:sp>
      <p:sp>
        <p:nvSpPr>
          <p:cNvPr id="60419" name="TextBox 3"/>
          <p:cNvSpPr txBox="1">
            <a:spLocks noChangeArrowheads="1"/>
          </p:cNvSpPr>
          <p:nvPr/>
        </p:nvSpPr>
        <p:spPr bwMode="auto">
          <a:xfrm>
            <a:off x="609600" y="1447800"/>
            <a:ext cx="7924800" cy="3046413"/>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Select Solid Amine Water Desorption (SAWD) as primary system to control both CO2 and Humidity</a:t>
            </a:r>
          </a:p>
          <a:p>
            <a:pPr>
              <a:buFont typeface="Arial" charset="0"/>
              <a:buChar char="•"/>
            </a:pPr>
            <a:r>
              <a:rPr lang="en-US" sz="2400">
                <a:latin typeface="Calibri" pitchFamily="34" charset="0"/>
              </a:rPr>
              <a:t>Select 4-Bed Molecular Sieves (4BMS) as independent dissimilar backup system. </a:t>
            </a:r>
          </a:p>
          <a:p>
            <a:pPr>
              <a:buFont typeface="Arial" charset="0"/>
              <a:buChar char="•"/>
            </a:pPr>
            <a:endParaRPr lang="en-US" sz="2400">
              <a:latin typeface="Calibri" pitchFamily="34" charset="0"/>
            </a:endParaRPr>
          </a:p>
          <a:p>
            <a:pPr>
              <a:buFont typeface="Arial" charset="0"/>
              <a:buChar char="•"/>
            </a:pPr>
            <a:r>
              <a:rPr lang="en-US" sz="2400">
                <a:latin typeface="Calibri" pitchFamily="34" charset="0"/>
              </a:rPr>
              <a:t>For 3 person crew each system costs:</a:t>
            </a:r>
          </a:p>
          <a:p>
            <a:pPr lvl="1">
              <a:buFont typeface="Arial" charset="0"/>
              <a:buChar char="•"/>
            </a:pPr>
            <a:r>
              <a:rPr lang="en-US" sz="2400">
                <a:latin typeface="Calibri" pitchFamily="34" charset="0"/>
              </a:rPr>
              <a:t>SAWD – 51 kg, 450 W, 0.21 m</a:t>
            </a:r>
            <a:r>
              <a:rPr lang="en-US" sz="2400" baseline="30000">
                <a:latin typeface="Calibri" pitchFamily="34" charset="0"/>
              </a:rPr>
              <a:t>3</a:t>
            </a:r>
          </a:p>
          <a:p>
            <a:pPr lvl="1">
              <a:buFont typeface="Arial" charset="0"/>
              <a:buChar char="•"/>
            </a:pPr>
            <a:r>
              <a:rPr lang="en-US" sz="2400">
                <a:latin typeface="Calibri" pitchFamily="34" charset="0"/>
              </a:rPr>
              <a:t>4MBS – 90 kg, 510 W, 0.33 m</a:t>
            </a:r>
            <a:r>
              <a:rPr lang="en-US" sz="2400" baseline="30000">
                <a:latin typeface="Calibri" pitchFamily="34" charset="0"/>
              </a:rPr>
              <a:t>3</a:t>
            </a:r>
            <a:endParaRPr lang="en-US" sz="2400">
              <a:latin typeface="Calibri"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Oxygen/Nitrogen Needs</a:t>
            </a:r>
            <a:endParaRPr lang="en-US" dirty="0"/>
          </a:p>
        </p:txBody>
      </p:sp>
      <p:sp>
        <p:nvSpPr>
          <p:cNvPr id="61443" name="TextBox 2"/>
          <p:cNvSpPr txBox="1">
            <a:spLocks noChangeArrowheads="1"/>
          </p:cNvSpPr>
          <p:nvPr/>
        </p:nvSpPr>
        <p:spPr bwMode="auto">
          <a:xfrm>
            <a:off x="457200" y="1371600"/>
            <a:ext cx="8153400" cy="2678113"/>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21% O2, 79% N2 atmosphere</a:t>
            </a:r>
          </a:p>
          <a:p>
            <a:pPr lvl="1">
              <a:buFont typeface="Arial" charset="0"/>
              <a:buChar char="•"/>
            </a:pPr>
            <a:r>
              <a:rPr lang="en-US" sz="2400">
                <a:latin typeface="Calibri" pitchFamily="34" charset="0"/>
              </a:rPr>
              <a:t>ISS compatibility</a:t>
            </a:r>
          </a:p>
          <a:p>
            <a:pPr lvl="1">
              <a:buFont typeface="Arial" charset="0"/>
              <a:buChar char="•"/>
            </a:pPr>
            <a:r>
              <a:rPr lang="en-US" sz="2400">
                <a:latin typeface="Calibri" pitchFamily="34" charset="0"/>
              </a:rPr>
              <a:t>Air cooled avionics</a:t>
            </a:r>
          </a:p>
          <a:p>
            <a:pPr>
              <a:buFont typeface="Arial" charset="0"/>
              <a:buChar char="•"/>
            </a:pPr>
            <a:r>
              <a:rPr lang="en-US" sz="2400">
                <a:latin typeface="Calibri" pitchFamily="34" charset="0"/>
              </a:rPr>
              <a:t>LOX, LN2 used to lessen tank mass</a:t>
            </a:r>
          </a:p>
          <a:p>
            <a:pPr lvl="1">
              <a:buFont typeface="Arial" charset="0"/>
              <a:buChar char="•"/>
            </a:pPr>
            <a:r>
              <a:rPr lang="en-US" sz="2400">
                <a:latin typeface="Calibri" pitchFamily="34" charset="0"/>
              </a:rPr>
              <a:t>2W / person in energy cost is acceptable</a:t>
            </a:r>
          </a:p>
          <a:p>
            <a:pPr>
              <a:buFont typeface="Arial" charset="0"/>
              <a:buChar char="•"/>
            </a:pPr>
            <a:r>
              <a:rPr lang="en-US" sz="2400">
                <a:latin typeface="Calibri" pitchFamily="34" charset="0"/>
              </a:rPr>
              <a:t>Extremely long duration missions suggest need for oxygen/nitrogen recovery systems</a:t>
            </a:r>
          </a:p>
        </p:txBody>
      </p:sp>
      <p:graphicFrame>
        <p:nvGraphicFramePr>
          <p:cNvPr id="4" name="Table 3"/>
          <p:cNvGraphicFramePr>
            <a:graphicFrameLocks noGrp="1"/>
          </p:cNvGraphicFramePr>
          <p:nvPr/>
        </p:nvGraphicFramePr>
        <p:xfrm>
          <a:off x="838200" y="4267200"/>
          <a:ext cx="6096000" cy="175260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a:txBody>
                    <a:bodyPr/>
                    <a:lstStyle/>
                    <a:p>
                      <a:r>
                        <a:rPr lang="en-US" dirty="0" smtClean="0"/>
                        <a:t>Mission</a:t>
                      </a:r>
                      <a:endParaRPr lang="en-US" dirty="0"/>
                    </a:p>
                  </a:txBody>
                  <a:tcPr/>
                </a:tc>
                <a:tc>
                  <a:txBody>
                    <a:bodyPr/>
                    <a:lstStyle/>
                    <a:p>
                      <a:r>
                        <a:rPr lang="en-US" dirty="0" smtClean="0"/>
                        <a:t>O2 Needed</a:t>
                      </a:r>
                      <a:endParaRPr lang="en-US" dirty="0"/>
                    </a:p>
                  </a:txBody>
                  <a:tcPr/>
                </a:tc>
                <a:tc>
                  <a:txBody>
                    <a:bodyPr/>
                    <a:lstStyle/>
                    <a:p>
                      <a:r>
                        <a:rPr lang="en-US" dirty="0" smtClean="0"/>
                        <a:t>O2</a:t>
                      </a:r>
                      <a:r>
                        <a:rPr lang="en-US" baseline="0" dirty="0" smtClean="0"/>
                        <a:t> Tank Mass</a:t>
                      </a:r>
                      <a:endParaRPr lang="en-US" dirty="0"/>
                    </a:p>
                  </a:txBody>
                  <a:tcPr/>
                </a:tc>
                <a:tc>
                  <a:txBody>
                    <a:bodyPr/>
                    <a:lstStyle/>
                    <a:p>
                      <a:r>
                        <a:rPr lang="en-US" dirty="0" smtClean="0"/>
                        <a:t>N2 Needed</a:t>
                      </a:r>
                      <a:endParaRPr lang="en-US" dirty="0"/>
                    </a:p>
                  </a:txBody>
                  <a:tcPr/>
                </a:tc>
                <a:tc>
                  <a:txBody>
                    <a:bodyPr/>
                    <a:lstStyle/>
                    <a:p>
                      <a:r>
                        <a:rPr lang="en-US" dirty="0" smtClean="0"/>
                        <a:t>N2 Tank Mass</a:t>
                      </a:r>
                      <a:endParaRPr lang="en-US" dirty="0"/>
                    </a:p>
                  </a:txBody>
                  <a:tcPr/>
                </a:tc>
              </a:tr>
              <a:tr h="370840">
                <a:tc>
                  <a:txBody>
                    <a:bodyPr/>
                    <a:lstStyle/>
                    <a:p>
                      <a:r>
                        <a:rPr lang="en-US" dirty="0" smtClean="0"/>
                        <a:t>14 day</a:t>
                      </a:r>
                      <a:endParaRPr lang="en-US" dirty="0"/>
                    </a:p>
                  </a:txBody>
                  <a:tcPr/>
                </a:tc>
                <a:tc>
                  <a:txBody>
                    <a:bodyPr/>
                    <a:lstStyle/>
                    <a:p>
                      <a:r>
                        <a:rPr lang="en-US" dirty="0" smtClean="0"/>
                        <a:t>35.7 kg</a:t>
                      </a:r>
                      <a:endParaRPr lang="en-US" dirty="0"/>
                    </a:p>
                  </a:txBody>
                  <a:tcPr/>
                </a:tc>
                <a:tc>
                  <a:txBody>
                    <a:bodyPr/>
                    <a:lstStyle/>
                    <a:p>
                      <a:r>
                        <a:rPr lang="en-US" dirty="0" smtClean="0"/>
                        <a:t>10.7 kg</a:t>
                      </a:r>
                      <a:endParaRPr lang="en-US" dirty="0"/>
                    </a:p>
                  </a:txBody>
                  <a:tcPr/>
                </a:tc>
                <a:tc>
                  <a:txBody>
                    <a:bodyPr/>
                    <a:lstStyle/>
                    <a:p>
                      <a:r>
                        <a:rPr lang="en-US" dirty="0" smtClean="0"/>
                        <a:t>134.3 kg</a:t>
                      </a:r>
                      <a:endParaRPr lang="en-US" dirty="0"/>
                    </a:p>
                  </a:txBody>
                  <a:tcPr/>
                </a:tc>
                <a:tc>
                  <a:txBody>
                    <a:bodyPr/>
                    <a:lstStyle/>
                    <a:p>
                      <a:r>
                        <a:rPr lang="en-US" dirty="0" smtClean="0"/>
                        <a:t>40.29 kg</a:t>
                      </a:r>
                      <a:endParaRPr lang="en-US" dirty="0"/>
                    </a:p>
                  </a:txBody>
                  <a:tcPr/>
                </a:tc>
              </a:tr>
              <a:tr h="370840">
                <a:tc>
                  <a:txBody>
                    <a:bodyPr/>
                    <a:lstStyle/>
                    <a:p>
                      <a:r>
                        <a:rPr lang="en-US" dirty="0" smtClean="0"/>
                        <a:t>120 day</a:t>
                      </a:r>
                      <a:endParaRPr lang="en-US" dirty="0"/>
                    </a:p>
                  </a:txBody>
                  <a:tcPr/>
                </a:tc>
                <a:tc>
                  <a:txBody>
                    <a:bodyPr/>
                    <a:lstStyle/>
                    <a:p>
                      <a:r>
                        <a:rPr lang="en-US" dirty="0" smtClean="0"/>
                        <a:t>306 kg</a:t>
                      </a:r>
                      <a:endParaRPr lang="en-US" dirty="0"/>
                    </a:p>
                  </a:txBody>
                  <a:tcPr/>
                </a:tc>
                <a:tc>
                  <a:txBody>
                    <a:bodyPr/>
                    <a:lstStyle/>
                    <a:p>
                      <a:r>
                        <a:rPr lang="en-US" dirty="0" smtClean="0"/>
                        <a:t>91.8 kg</a:t>
                      </a:r>
                      <a:endParaRPr lang="en-US" dirty="0"/>
                    </a:p>
                  </a:txBody>
                  <a:tcPr/>
                </a:tc>
                <a:tc>
                  <a:txBody>
                    <a:bodyPr/>
                    <a:lstStyle/>
                    <a:p>
                      <a:r>
                        <a:rPr lang="en-US" dirty="0" smtClean="0"/>
                        <a:t>1151.1 kg</a:t>
                      </a:r>
                      <a:endParaRPr lang="en-US" dirty="0"/>
                    </a:p>
                  </a:txBody>
                  <a:tcPr/>
                </a:tc>
                <a:tc>
                  <a:txBody>
                    <a:bodyPr/>
                    <a:lstStyle/>
                    <a:p>
                      <a:r>
                        <a:rPr lang="en-US" dirty="0" smtClean="0"/>
                        <a:t>345.3</a:t>
                      </a:r>
                      <a:r>
                        <a:rPr lang="en-US" baseline="0" dirty="0" smtClean="0"/>
                        <a:t> kg</a:t>
                      </a:r>
                      <a:endParaRPr lang="en-US" dirty="0"/>
                    </a:p>
                  </a:txBody>
                  <a:tcPr/>
                </a:tc>
              </a:tr>
              <a:tr h="370840">
                <a:tc>
                  <a:txBody>
                    <a:bodyPr/>
                    <a:lstStyle/>
                    <a:p>
                      <a:r>
                        <a:rPr lang="en-US" dirty="0" smtClean="0"/>
                        <a:t>650 day</a:t>
                      </a:r>
                      <a:endParaRPr lang="en-US" dirty="0"/>
                    </a:p>
                  </a:txBody>
                  <a:tcPr/>
                </a:tc>
                <a:tc>
                  <a:txBody>
                    <a:bodyPr/>
                    <a:lstStyle/>
                    <a:p>
                      <a:r>
                        <a:rPr lang="en-US" dirty="0" smtClean="0"/>
                        <a:t>1657.5 kg</a:t>
                      </a:r>
                      <a:endParaRPr lang="en-US" dirty="0"/>
                    </a:p>
                  </a:txBody>
                  <a:tcPr/>
                </a:tc>
                <a:tc>
                  <a:txBody>
                    <a:bodyPr/>
                    <a:lstStyle/>
                    <a:p>
                      <a:r>
                        <a:rPr lang="en-US" dirty="0" smtClean="0"/>
                        <a:t>497.3</a:t>
                      </a:r>
                      <a:r>
                        <a:rPr lang="en-US" baseline="0" dirty="0" smtClean="0"/>
                        <a:t> kg</a:t>
                      </a:r>
                      <a:endParaRPr lang="en-US" dirty="0"/>
                    </a:p>
                  </a:txBody>
                  <a:tcPr/>
                </a:tc>
                <a:tc>
                  <a:txBody>
                    <a:bodyPr/>
                    <a:lstStyle/>
                    <a:p>
                      <a:r>
                        <a:rPr lang="en-US" dirty="0" smtClean="0"/>
                        <a:t>6235.4 kg</a:t>
                      </a:r>
                      <a:endParaRPr lang="en-US" dirty="0"/>
                    </a:p>
                  </a:txBody>
                  <a:tcPr/>
                </a:tc>
                <a:tc>
                  <a:txBody>
                    <a:bodyPr/>
                    <a:lstStyle/>
                    <a:p>
                      <a:r>
                        <a:rPr lang="en-US" dirty="0" smtClean="0"/>
                        <a:t>1870.6 kg</a:t>
                      </a:r>
                      <a:endParaRPr lang="en-US" dirty="0"/>
                    </a:p>
                  </a:txBody>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Delta IV Heavy</a:t>
            </a:r>
            <a:endParaRPr lang="en-US" dirty="0"/>
          </a:p>
        </p:txBody>
      </p:sp>
      <p:sp>
        <p:nvSpPr>
          <p:cNvPr id="26627" name="TextBox 2"/>
          <p:cNvSpPr txBox="1">
            <a:spLocks noChangeArrowheads="1"/>
          </p:cNvSpPr>
          <p:nvPr/>
        </p:nvSpPr>
        <p:spPr bwMode="auto">
          <a:xfrm>
            <a:off x="685800" y="1600200"/>
            <a:ext cx="7620000" cy="3970338"/>
          </a:xfrm>
          <a:prstGeom prst="rect">
            <a:avLst/>
          </a:prstGeom>
          <a:noFill/>
          <a:ln w="9525">
            <a:noFill/>
            <a:miter lim="800000"/>
            <a:headEnd/>
            <a:tailEnd/>
          </a:ln>
        </p:spPr>
        <p:txBody>
          <a:bodyPr>
            <a:spAutoFit/>
          </a:bodyPr>
          <a:lstStyle/>
          <a:p>
            <a:r>
              <a:rPr lang="en-US">
                <a:latin typeface="Calibri" pitchFamily="34" charset="0"/>
              </a:rPr>
              <a:t>Approx. $250M/flight cost</a:t>
            </a:r>
          </a:p>
          <a:p>
            <a:endParaRPr lang="en-US">
              <a:latin typeface="Calibri" pitchFamily="34" charset="0"/>
            </a:endParaRPr>
          </a:p>
          <a:p>
            <a:r>
              <a:rPr lang="en-US" u="sng">
                <a:latin typeface="Calibri" pitchFamily="34" charset="0"/>
              </a:rPr>
              <a:t>First Stage:</a:t>
            </a:r>
          </a:p>
          <a:p>
            <a:r>
              <a:rPr lang="en-US">
                <a:latin typeface="Calibri" pitchFamily="34" charset="0"/>
              </a:rPr>
              <a:t>3 Common Booster Cores (CBCs)</a:t>
            </a:r>
          </a:p>
          <a:p>
            <a:r>
              <a:rPr lang="en-US">
                <a:latin typeface="Calibri" pitchFamily="34" charset="0"/>
              </a:rPr>
              <a:t>Rocketdyne RS-68 Engine</a:t>
            </a:r>
          </a:p>
          <a:p>
            <a:r>
              <a:rPr lang="en-US">
                <a:latin typeface="Calibri" pitchFamily="34" charset="0"/>
              </a:rPr>
              <a:t>Thrust = 2,891 kN</a:t>
            </a:r>
          </a:p>
          <a:p>
            <a:r>
              <a:rPr lang="en-US">
                <a:latin typeface="Calibri" pitchFamily="34" charset="0"/>
              </a:rPr>
              <a:t>Isp = 410 sec</a:t>
            </a:r>
          </a:p>
          <a:p>
            <a:r>
              <a:rPr lang="en-US">
                <a:latin typeface="Calibri" pitchFamily="34" charset="0"/>
              </a:rPr>
              <a:t>Fuel: LH2 and LOX</a:t>
            </a:r>
          </a:p>
          <a:p>
            <a:endParaRPr lang="en-US">
              <a:latin typeface="Calibri" pitchFamily="34" charset="0"/>
            </a:endParaRPr>
          </a:p>
          <a:p>
            <a:r>
              <a:rPr lang="en-US" u="sng">
                <a:latin typeface="Calibri" pitchFamily="34" charset="0"/>
              </a:rPr>
              <a:t>Second Stage:</a:t>
            </a:r>
          </a:p>
          <a:p>
            <a:r>
              <a:rPr lang="en-US">
                <a:latin typeface="Calibri" pitchFamily="34" charset="0"/>
              </a:rPr>
              <a:t>Pratt &amp; Whitney RL-10B-2 Engine</a:t>
            </a:r>
          </a:p>
          <a:p>
            <a:r>
              <a:rPr lang="en-US">
                <a:latin typeface="Calibri" pitchFamily="34" charset="0"/>
              </a:rPr>
              <a:t>Thrust = 110 kN</a:t>
            </a:r>
          </a:p>
          <a:p>
            <a:r>
              <a:rPr lang="en-US">
                <a:latin typeface="Calibri" pitchFamily="34" charset="0"/>
              </a:rPr>
              <a:t>Isp = 462 sec</a:t>
            </a:r>
          </a:p>
          <a:p>
            <a:r>
              <a:rPr lang="en-US">
                <a:latin typeface="Calibri" pitchFamily="34" charset="0"/>
              </a:rPr>
              <a:t>Fuel: LH2 and LOX </a:t>
            </a:r>
          </a:p>
        </p:txBody>
      </p:sp>
      <p:sp>
        <p:nvSpPr>
          <p:cNvPr id="5" name="TextBox 4"/>
          <p:cNvSpPr txBox="1"/>
          <p:nvPr/>
        </p:nvSpPr>
        <p:spPr>
          <a:xfrm>
            <a:off x="228600" y="6019800"/>
            <a:ext cx="4800600" cy="246063"/>
          </a:xfrm>
          <a:prstGeom prst="rect">
            <a:avLst/>
          </a:prstGeom>
          <a:noFill/>
        </p:spPr>
        <p:txBody>
          <a:bodyPr>
            <a:spAutoFit/>
          </a:bodyPr>
          <a:lstStyle/>
          <a:p>
            <a:pPr fontAlgn="auto">
              <a:spcBef>
                <a:spcPts val="0"/>
              </a:spcBef>
              <a:spcAft>
                <a:spcPts val="0"/>
              </a:spcAft>
              <a:defRPr/>
            </a:pPr>
            <a:r>
              <a:rPr lang="en-US" sz="1000" dirty="0">
                <a:solidFill>
                  <a:schemeClr val="accent1">
                    <a:lumMod val="75000"/>
                  </a:schemeClr>
                </a:solidFill>
                <a:latin typeface="+mn-lt"/>
              </a:rPr>
              <a:t>*ULA Delta IV Payload Planner Guide 2007</a:t>
            </a:r>
          </a:p>
        </p:txBody>
      </p:sp>
      <p:pic>
        <p:nvPicPr>
          <p:cNvPr id="26629" name="Picture 3"/>
          <p:cNvPicPr>
            <a:picLocks noChangeAspect="1" noChangeArrowheads="1"/>
          </p:cNvPicPr>
          <p:nvPr/>
        </p:nvPicPr>
        <p:blipFill>
          <a:blip r:embed="rId3" cstate="print"/>
          <a:srcRect l="3108" r="13055"/>
          <a:stretch>
            <a:fillRect/>
          </a:stretch>
        </p:blipFill>
        <p:spPr bwMode="auto">
          <a:xfrm>
            <a:off x="4114800" y="2057400"/>
            <a:ext cx="4495800" cy="3429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Overall Consumables</a:t>
            </a:r>
            <a:endParaRPr lang="en-US" dirty="0"/>
          </a:p>
        </p:txBody>
      </p:sp>
      <p:graphicFrame>
        <p:nvGraphicFramePr>
          <p:cNvPr id="3" name="Table 2"/>
          <p:cNvGraphicFramePr>
            <a:graphicFrameLocks noGrp="1"/>
          </p:cNvGraphicFramePr>
          <p:nvPr/>
        </p:nvGraphicFramePr>
        <p:xfrm>
          <a:off x="1143000" y="3124200"/>
          <a:ext cx="6096000" cy="14833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r>
                        <a:rPr lang="en-US" dirty="0" smtClean="0"/>
                        <a:t>Mission</a:t>
                      </a:r>
                      <a:endParaRPr lang="en-US" dirty="0"/>
                    </a:p>
                  </a:txBody>
                  <a:tcPr/>
                </a:tc>
                <a:tc>
                  <a:txBody>
                    <a:bodyPr/>
                    <a:lstStyle/>
                    <a:p>
                      <a:r>
                        <a:rPr lang="en-US" dirty="0" smtClean="0"/>
                        <a:t>Consumables</a:t>
                      </a:r>
                      <a:endParaRPr lang="en-US" dirty="0"/>
                    </a:p>
                  </a:txBody>
                  <a:tcPr/>
                </a:tc>
                <a:tc>
                  <a:txBody>
                    <a:bodyPr/>
                    <a:lstStyle/>
                    <a:p>
                      <a:r>
                        <a:rPr lang="en-US" dirty="0" smtClean="0"/>
                        <a:t>Margin</a:t>
                      </a:r>
                      <a:endParaRPr lang="en-US" dirty="0"/>
                    </a:p>
                  </a:txBody>
                  <a:tcPr/>
                </a:tc>
                <a:tc>
                  <a:txBody>
                    <a:bodyPr/>
                    <a:lstStyle/>
                    <a:p>
                      <a:r>
                        <a:rPr lang="en-US" dirty="0" smtClean="0"/>
                        <a:t>Total</a:t>
                      </a:r>
                      <a:endParaRPr lang="en-US" dirty="0"/>
                    </a:p>
                  </a:txBody>
                  <a:tcPr/>
                </a:tc>
              </a:tr>
              <a:tr h="370840">
                <a:tc>
                  <a:txBody>
                    <a:bodyPr/>
                    <a:lstStyle/>
                    <a:p>
                      <a:r>
                        <a:rPr lang="en-US" dirty="0" smtClean="0"/>
                        <a:t>14 day</a:t>
                      </a:r>
                      <a:endParaRPr lang="en-US" dirty="0"/>
                    </a:p>
                  </a:txBody>
                  <a:tcPr/>
                </a:tc>
                <a:tc>
                  <a:txBody>
                    <a:bodyPr/>
                    <a:lstStyle/>
                    <a:p>
                      <a:r>
                        <a:rPr lang="en-US" dirty="0" smtClean="0"/>
                        <a:t>134.4 kg</a:t>
                      </a:r>
                      <a:endParaRPr lang="en-US" dirty="0"/>
                    </a:p>
                  </a:txBody>
                  <a:tcPr/>
                </a:tc>
                <a:tc>
                  <a:txBody>
                    <a:bodyPr/>
                    <a:lstStyle/>
                    <a:p>
                      <a:r>
                        <a:rPr lang="en-US" dirty="0" smtClean="0"/>
                        <a:t>10 day</a:t>
                      </a:r>
                      <a:endParaRPr lang="en-US" dirty="0"/>
                    </a:p>
                  </a:txBody>
                  <a:tcPr/>
                </a:tc>
                <a:tc>
                  <a:txBody>
                    <a:bodyPr/>
                    <a:lstStyle/>
                    <a:p>
                      <a:r>
                        <a:rPr lang="en-US" dirty="0" smtClean="0"/>
                        <a:t>230.4 kg</a:t>
                      </a:r>
                      <a:endParaRPr lang="en-US" dirty="0"/>
                    </a:p>
                  </a:txBody>
                  <a:tcPr/>
                </a:tc>
              </a:tr>
              <a:tr h="370840">
                <a:tc>
                  <a:txBody>
                    <a:bodyPr/>
                    <a:lstStyle/>
                    <a:p>
                      <a:r>
                        <a:rPr lang="en-US" dirty="0" smtClean="0"/>
                        <a:t>120 day</a:t>
                      </a:r>
                      <a:endParaRPr lang="en-US" dirty="0"/>
                    </a:p>
                  </a:txBody>
                  <a:tcPr/>
                </a:tc>
                <a:tc>
                  <a:txBody>
                    <a:bodyPr/>
                    <a:lstStyle/>
                    <a:p>
                      <a:r>
                        <a:rPr lang="en-US" dirty="0" smtClean="0"/>
                        <a:t>1152 kg</a:t>
                      </a:r>
                      <a:endParaRPr lang="en-US" dirty="0"/>
                    </a:p>
                  </a:txBody>
                  <a:tcPr/>
                </a:tc>
                <a:tc>
                  <a:txBody>
                    <a:bodyPr/>
                    <a:lstStyle/>
                    <a:p>
                      <a:r>
                        <a:rPr lang="en-US" dirty="0" smtClean="0"/>
                        <a:t>35%</a:t>
                      </a:r>
                      <a:endParaRPr lang="en-US" dirty="0"/>
                    </a:p>
                  </a:txBody>
                  <a:tcPr/>
                </a:tc>
                <a:tc>
                  <a:txBody>
                    <a:bodyPr/>
                    <a:lstStyle/>
                    <a:p>
                      <a:r>
                        <a:rPr lang="en-US" dirty="0" smtClean="0"/>
                        <a:t>1555.2 kg</a:t>
                      </a:r>
                      <a:endParaRPr lang="en-US" dirty="0"/>
                    </a:p>
                  </a:txBody>
                  <a:tcPr/>
                </a:tc>
              </a:tr>
              <a:tr h="370840">
                <a:tc>
                  <a:txBody>
                    <a:bodyPr/>
                    <a:lstStyle/>
                    <a:p>
                      <a:r>
                        <a:rPr lang="en-US" dirty="0" smtClean="0"/>
                        <a:t>650 day</a:t>
                      </a:r>
                      <a:endParaRPr lang="en-US" dirty="0"/>
                    </a:p>
                  </a:txBody>
                  <a:tcPr/>
                </a:tc>
                <a:tc>
                  <a:txBody>
                    <a:bodyPr/>
                    <a:lstStyle/>
                    <a:p>
                      <a:r>
                        <a:rPr lang="en-US" dirty="0" smtClean="0"/>
                        <a:t>6240 kg</a:t>
                      </a:r>
                      <a:endParaRPr lang="en-US" dirty="0"/>
                    </a:p>
                  </a:txBody>
                  <a:tcPr/>
                </a:tc>
                <a:tc>
                  <a:txBody>
                    <a:bodyPr/>
                    <a:lstStyle/>
                    <a:p>
                      <a:r>
                        <a:rPr lang="en-US" dirty="0" smtClean="0"/>
                        <a:t>35%</a:t>
                      </a:r>
                      <a:endParaRPr lang="en-US" dirty="0"/>
                    </a:p>
                  </a:txBody>
                  <a:tcPr/>
                </a:tc>
                <a:tc>
                  <a:txBody>
                    <a:bodyPr/>
                    <a:lstStyle/>
                    <a:p>
                      <a:r>
                        <a:rPr lang="en-US" dirty="0" smtClean="0"/>
                        <a:t>8424 kg</a:t>
                      </a:r>
                      <a:endParaRPr lang="en-US" dirty="0"/>
                    </a:p>
                  </a:txBody>
                  <a:tcPr/>
                </a:tc>
              </a:tr>
            </a:tbl>
          </a:graphicData>
        </a:graphic>
      </p:graphicFrame>
      <p:sp>
        <p:nvSpPr>
          <p:cNvPr id="65566" name="TextBox 3"/>
          <p:cNvSpPr txBox="1">
            <a:spLocks noChangeArrowheads="1"/>
          </p:cNvSpPr>
          <p:nvPr/>
        </p:nvSpPr>
        <p:spPr bwMode="auto">
          <a:xfrm>
            <a:off x="914400" y="1371600"/>
            <a:ext cx="7162800" cy="1200150"/>
          </a:xfrm>
          <a:prstGeom prst="rect">
            <a:avLst/>
          </a:prstGeom>
          <a:noFill/>
          <a:ln w="9525">
            <a:noFill/>
            <a:miter lim="800000"/>
            <a:headEnd/>
            <a:tailEnd/>
          </a:ln>
        </p:spPr>
        <p:txBody>
          <a:bodyPr>
            <a:spAutoFit/>
          </a:bodyPr>
          <a:lstStyle/>
          <a:p>
            <a:pPr>
              <a:buFont typeface="Arial" charset="0"/>
              <a:buChar char="•"/>
            </a:pPr>
            <a:r>
              <a:rPr lang="en-US" sz="2400" dirty="0">
                <a:latin typeface="Calibri" pitchFamily="34" charset="0"/>
              </a:rPr>
              <a:t>Assume 3 person </a:t>
            </a:r>
            <a:r>
              <a:rPr lang="en-US" sz="2400" dirty="0" smtClean="0">
                <a:latin typeface="Calibri" pitchFamily="34" charset="0"/>
              </a:rPr>
              <a:t>crew @ 3.2 kg/person/day</a:t>
            </a:r>
            <a:endParaRPr lang="en-US" sz="2400" dirty="0">
              <a:latin typeface="Calibri" pitchFamily="34" charset="0"/>
            </a:endParaRPr>
          </a:p>
          <a:p>
            <a:pPr lvl="1">
              <a:buFont typeface="Arial" charset="0"/>
              <a:buChar char="•"/>
            </a:pPr>
            <a:r>
              <a:rPr lang="en-US" sz="2400" dirty="0">
                <a:latin typeface="Calibri" pitchFamily="34" charset="0"/>
              </a:rPr>
              <a:t>Not all the mass needs is carried in capsule – additional mass brought up in main module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Power Generation</a:t>
            </a:r>
            <a:endParaRPr lang="en-US" dirty="0"/>
          </a:p>
        </p:txBody>
      </p:sp>
      <p:sp>
        <p:nvSpPr>
          <p:cNvPr id="68611" name="TextBox 2"/>
          <p:cNvSpPr txBox="1">
            <a:spLocks noChangeArrowheads="1"/>
          </p:cNvSpPr>
          <p:nvPr/>
        </p:nvSpPr>
        <p:spPr bwMode="auto">
          <a:xfrm>
            <a:off x="685800" y="1447800"/>
            <a:ext cx="7848600" cy="1938338"/>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Use similar UltraFlex system for capsule</a:t>
            </a:r>
          </a:p>
          <a:p>
            <a:pPr lvl="1">
              <a:buFont typeface="Arial" charset="0"/>
              <a:buChar char="•"/>
            </a:pPr>
            <a:r>
              <a:rPr lang="en-US" sz="2400">
                <a:latin typeface="Calibri" pitchFamily="34" charset="0"/>
              </a:rPr>
              <a:t>2 5.0m diameter extended cells</a:t>
            </a:r>
          </a:p>
          <a:p>
            <a:pPr lvl="2">
              <a:buFont typeface="Arial" charset="0"/>
              <a:buChar char="•"/>
            </a:pPr>
            <a:r>
              <a:rPr lang="en-US" sz="2400">
                <a:latin typeface="Calibri" pitchFamily="34" charset="0"/>
              </a:rPr>
              <a:t>19.9 m</a:t>
            </a:r>
            <a:r>
              <a:rPr lang="en-US" sz="2400" baseline="30000">
                <a:latin typeface="Calibri" pitchFamily="34" charset="0"/>
              </a:rPr>
              <a:t>2</a:t>
            </a:r>
            <a:r>
              <a:rPr lang="en-US" sz="2400">
                <a:latin typeface="Calibri" pitchFamily="34" charset="0"/>
              </a:rPr>
              <a:t> area, sized for 7.5 kW each</a:t>
            </a:r>
          </a:p>
          <a:p>
            <a:pPr>
              <a:buFont typeface="Arial" charset="0"/>
              <a:buChar char="•"/>
            </a:pPr>
            <a:r>
              <a:rPr lang="en-US" sz="2400">
                <a:latin typeface="Calibri" pitchFamily="34" charset="0"/>
              </a:rPr>
              <a:t>Likewise, Service module will have two additional panels</a:t>
            </a:r>
          </a:p>
          <a:p>
            <a:pPr lvl="1">
              <a:buFont typeface="Arial" charset="0"/>
              <a:buChar char="•"/>
            </a:pPr>
            <a:r>
              <a:rPr lang="en-US" sz="2400">
                <a:latin typeface="Calibri" pitchFamily="34" charset="0"/>
              </a:rPr>
              <a:t>Additional 15 kW of power available</a:t>
            </a:r>
          </a:p>
        </p:txBody>
      </p:sp>
      <p:graphicFrame>
        <p:nvGraphicFramePr>
          <p:cNvPr id="4" name="Table 3"/>
          <p:cNvGraphicFramePr>
            <a:graphicFrameLocks noGrp="1"/>
          </p:cNvGraphicFramePr>
          <p:nvPr/>
        </p:nvGraphicFramePr>
        <p:xfrm>
          <a:off x="1143000" y="4114800"/>
          <a:ext cx="6096000" cy="1381760"/>
        </p:xfrm>
        <a:graphic>
          <a:graphicData uri="http://schemas.openxmlformats.org/drawingml/2006/table">
            <a:tbl>
              <a:tblPr firstRow="1" firstCol="1" bandRow="1">
                <a:tableStyleId>{5C22544A-7EE6-4342-B048-85BDC9FD1C3A}</a:tableStyleId>
              </a:tblPr>
              <a:tblGrid>
                <a:gridCol w="1524000"/>
                <a:gridCol w="1524000"/>
                <a:gridCol w="1524000"/>
                <a:gridCol w="1524000"/>
              </a:tblGrid>
              <a:tr h="370840">
                <a:tc>
                  <a:txBody>
                    <a:bodyPr/>
                    <a:lstStyle/>
                    <a:p>
                      <a:endParaRPr lang="en-US" dirty="0"/>
                    </a:p>
                  </a:txBody>
                  <a:tcPr/>
                </a:tc>
                <a:tc>
                  <a:txBody>
                    <a:bodyPr/>
                    <a:lstStyle/>
                    <a:p>
                      <a:r>
                        <a:rPr lang="en-US" dirty="0" smtClean="0"/>
                        <a:t>Power (W)</a:t>
                      </a:r>
                      <a:endParaRPr lang="en-US" dirty="0"/>
                    </a:p>
                  </a:txBody>
                  <a:tcPr/>
                </a:tc>
                <a:tc>
                  <a:txBody>
                    <a:bodyPr/>
                    <a:lstStyle/>
                    <a:p>
                      <a:r>
                        <a:rPr lang="en-US" dirty="0" smtClean="0"/>
                        <a:t>Area (</a:t>
                      </a:r>
                      <a:r>
                        <a:rPr lang="en-US" sz="1800" dirty="0" smtClean="0"/>
                        <a:t>m</a:t>
                      </a:r>
                      <a:r>
                        <a:rPr lang="en-US" sz="1800" baseline="30000" dirty="0" smtClean="0"/>
                        <a:t>2</a:t>
                      </a:r>
                      <a:r>
                        <a:rPr lang="en-US" dirty="0" smtClean="0"/>
                        <a:t>)</a:t>
                      </a:r>
                      <a:endParaRPr lang="en-US" dirty="0"/>
                    </a:p>
                  </a:txBody>
                  <a:tcPr/>
                </a:tc>
                <a:tc>
                  <a:txBody>
                    <a:bodyPr/>
                    <a:lstStyle/>
                    <a:p>
                      <a:r>
                        <a:rPr lang="en-US" dirty="0" smtClean="0"/>
                        <a:t>Mass (kg)</a:t>
                      </a:r>
                      <a:endParaRPr lang="en-US" dirty="0"/>
                    </a:p>
                  </a:txBody>
                  <a:tcPr/>
                </a:tc>
              </a:tr>
              <a:tr h="370840">
                <a:tc>
                  <a:txBody>
                    <a:bodyPr/>
                    <a:lstStyle/>
                    <a:p>
                      <a:r>
                        <a:rPr lang="en-US" dirty="0" smtClean="0"/>
                        <a:t>Capsule</a:t>
                      </a:r>
                      <a:endParaRPr lang="en-US" dirty="0"/>
                    </a:p>
                  </a:txBody>
                  <a:tcPr/>
                </a:tc>
                <a:tc>
                  <a:txBody>
                    <a:bodyPr/>
                    <a:lstStyle/>
                    <a:p>
                      <a:r>
                        <a:rPr lang="en-US" dirty="0" smtClean="0"/>
                        <a:t>15,000</a:t>
                      </a:r>
                      <a:endParaRPr lang="en-US" dirty="0"/>
                    </a:p>
                  </a:txBody>
                  <a:tcPr/>
                </a:tc>
                <a:tc>
                  <a:txBody>
                    <a:bodyPr/>
                    <a:lstStyle/>
                    <a:p>
                      <a:r>
                        <a:rPr lang="en-US" dirty="0" smtClean="0"/>
                        <a:t>39.8</a:t>
                      </a:r>
                      <a:endParaRPr lang="en-US" dirty="0"/>
                    </a:p>
                  </a:txBody>
                  <a:tcPr/>
                </a:tc>
                <a:tc>
                  <a:txBody>
                    <a:bodyPr/>
                    <a:lstStyle/>
                    <a:p>
                      <a:r>
                        <a:rPr lang="en-US" dirty="0" smtClean="0"/>
                        <a:t>100</a:t>
                      </a:r>
                      <a:endParaRPr lang="en-US" dirty="0"/>
                    </a:p>
                  </a:txBody>
                  <a:tcPr/>
                </a:tc>
              </a:tr>
              <a:tr h="370840">
                <a:tc>
                  <a:txBody>
                    <a:bodyPr/>
                    <a:lstStyle/>
                    <a:p>
                      <a:r>
                        <a:rPr lang="en-US" dirty="0" smtClean="0"/>
                        <a:t>Service Module</a:t>
                      </a:r>
                      <a:endParaRPr lang="en-US" dirty="0"/>
                    </a:p>
                  </a:txBody>
                  <a:tcPr/>
                </a:tc>
                <a:tc>
                  <a:txBody>
                    <a:bodyPr/>
                    <a:lstStyle/>
                    <a:p>
                      <a:r>
                        <a:rPr lang="en-US" dirty="0" smtClean="0"/>
                        <a:t>15,000</a:t>
                      </a:r>
                      <a:endParaRPr lang="en-US" dirty="0"/>
                    </a:p>
                  </a:txBody>
                  <a:tcPr/>
                </a:tc>
                <a:tc>
                  <a:txBody>
                    <a:bodyPr/>
                    <a:lstStyle/>
                    <a:p>
                      <a:r>
                        <a:rPr lang="en-US" dirty="0" smtClean="0"/>
                        <a:t>39.8</a:t>
                      </a:r>
                      <a:endParaRPr lang="en-US" dirty="0"/>
                    </a:p>
                  </a:txBody>
                  <a:tcPr/>
                </a:tc>
                <a:tc>
                  <a:txBody>
                    <a:bodyPr/>
                    <a:lstStyle/>
                    <a:p>
                      <a:r>
                        <a:rPr lang="en-US" dirty="0" smtClean="0"/>
                        <a:t>100</a:t>
                      </a:r>
                      <a:endParaRPr lang="en-US" dirty="0"/>
                    </a:p>
                  </a:txBody>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Power Storage</a:t>
            </a:r>
            <a:endParaRPr lang="en-US" dirty="0"/>
          </a:p>
        </p:txBody>
      </p:sp>
      <p:sp>
        <p:nvSpPr>
          <p:cNvPr id="69635" name="TextBox 2"/>
          <p:cNvSpPr txBox="1">
            <a:spLocks noChangeArrowheads="1"/>
          </p:cNvSpPr>
          <p:nvPr/>
        </p:nvSpPr>
        <p:spPr bwMode="auto">
          <a:xfrm>
            <a:off x="457200" y="1447800"/>
            <a:ext cx="8229600" cy="3416300"/>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Batteries needed to store energy for night periods in LEO or LLO</a:t>
            </a:r>
          </a:p>
          <a:p>
            <a:pPr>
              <a:buFont typeface="Arial" charset="0"/>
              <a:buChar char="•"/>
            </a:pPr>
            <a:r>
              <a:rPr lang="en-US" sz="2400">
                <a:latin typeface="Calibri" pitchFamily="34" charset="0"/>
              </a:rPr>
              <a:t>Two potential battery technologies</a:t>
            </a:r>
          </a:p>
          <a:p>
            <a:pPr lvl="1">
              <a:buFont typeface="Arial" charset="0"/>
              <a:buChar char="•"/>
            </a:pPr>
            <a:r>
              <a:rPr lang="en-US" sz="2400">
                <a:latin typeface="Calibri" pitchFamily="34" charset="0"/>
              </a:rPr>
              <a:t>Nickel-Hydrogen, 27 Wh/kg , 10 Wh/L</a:t>
            </a:r>
          </a:p>
          <a:p>
            <a:pPr lvl="1">
              <a:buFont typeface="Arial" charset="0"/>
              <a:buChar char="•"/>
            </a:pPr>
            <a:r>
              <a:rPr lang="en-US" sz="2400">
                <a:latin typeface="Calibri" pitchFamily="34" charset="0"/>
              </a:rPr>
              <a:t>Nickel-Metal Hydride, 44 Wh/kg, 160 Wh/L</a:t>
            </a:r>
          </a:p>
          <a:p>
            <a:pPr lvl="1">
              <a:buFont typeface="Arial" charset="0"/>
              <a:buChar char="•"/>
            </a:pPr>
            <a:endParaRPr lang="en-US" sz="2400">
              <a:latin typeface="Calibri" pitchFamily="34" charset="0"/>
            </a:endParaRPr>
          </a:p>
          <a:p>
            <a:pPr>
              <a:buFont typeface="Arial" charset="0"/>
              <a:buChar char="•"/>
            </a:pPr>
            <a:r>
              <a:rPr lang="en-US" sz="2400">
                <a:latin typeface="Calibri" pitchFamily="34" charset="0"/>
              </a:rPr>
              <a:t>For LEO, assume 0.83 hrs of day and 0.67 hrs of night </a:t>
            </a:r>
          </a:p>
          <a:p>
            <a:pPr>
              <a:buFont typeface="Arial" charset="0"/>
              <a:buChar char="•"/>
            </a:pPr>
            <a:r>
              <a:rPr lang="en-US" sz="2400">
                <a:latin typeface="Calibri" pitchFamily="34" charset="0"/>
              </a:rPr>
              <a:t>For LLO, assume (worst case) 1 hr of day and 1 hr of night.</a:t>
            </a:r>
          </a:p>
          <a:p>
            <a:pPr>
              <a:buFont typeface="Arial" charset="0"/>
              <a:buChar char="•"/>
            </a:pPr>
            <a:endParaRPr lang="en-US" sz="2400">
              <a:latin typeface="Calibri" pitchFamily="34" charset="0"/>
            </a:endParaRPr>
          </a:p>
          <a:p>
            <a:pPr>
              <a:buFont typeface="Arial" charset="0"/>
              <a:buChar char="•"/>
            </a:pPr>
            <a:r>
              <a:rPr lang="en-US" sz="2400">
                <a:latin typeface="Calibri" pitchFamily="34" charset="0"/>
              </a:rPr>
              <a:t>Assume maximum power draw is 5,000 W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Thermal Management</a:t>
            </a:r>
            <a:endParaRPr lang="en-US" dirty="0"/>
          </a:p>
        </p:txBody>
      </p:sp>
      <p:sp>
        <p:nvSpPr>
          <p:cNvPr id="3" name="Rounded Rectangle 2"/>
          <p:cNvSpPr/>
          <p:nvPr/>
        </p:nvSpPr>
        <p:spPr>
          <a:xfrm>
            <a:off x="3276600" y="2590800"/>
            <a:ext cx="2971800" cy="21336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smtClean="0"/>
              <a:t>Thermal Management System</a:t>
            </a:r>
            <a:endParaRPr lang="en-US" dirty="0"/>
          </a:p>
        </p:txBody>
      </p:sp>
      <p:sp>
        <p:nvSpPr>
          <p:cNvPr id="4" name="Snip Single Corner Rectangle 3"/>
          <p:cNvSpPr/>
          <p:nvPr/>
        </p:nvSpPr>
        <p:spPr>
          <a:xfrm>
            <a:off x="533400" y="1447800"/>
            <a:ext cx="1371600" cy="685800"/>
          </a:xfrm>
          <a:prstGeom prst="snip1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Solar Load</a:t>
            </a:r>
            <a:endParaRPr lang="en-US" dirty="0"/>
          </a:p>
        </p:txBody>
      </p:sp>
      <p:sp>
        <p:nvSpPr>
          <p:cNvPr id="5" name="Snip Single Corner Rectangle 4"/>
          <p:cNvSpPr/>
          <p:nvPr/>
        </p:nvSpPr>
        <p:spPr>
          <a:xfrm>
            <a:off x="457200" y="2438400"/>
            <a:ext cx="1752600" cy="838200"/>
          </a:xfrm>
          <a:prstGeom prst="snip1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buFont typeface="Arial" pitchFamily="34" charset="0"/>
              <a:buChar char="•"/>
            </a:pPr>
            <a:r>
              <a:rPr lang="en-US" sz="1600" dirty="0" smtClean="0"/>
              <a:t>Metabolic Load</a:t>
            </a:r>
          </a:p>
          <a:p>
            <a:pPr lvl="1">
              <a:buFont typeface="Arial" pitchFamily="34" charset="0"/>
              <a:buChar char="•"/>
            </a:pPr>
            <a:r>
              <a:rPr lang="en-US" sz="1400" dirty="0" smtClean="0"/>
              <a:t>ECS </a:t>
            </a:r>
          </a:p>
          <a:p>
            <a:pPr algn="ctr"/>
            <a:endParaRPr lang="en-US" dirty="0"/>
          </a:p>
        </p:txBody>
      </p:sp>
      <p:sp>
        <p:nvSpPr>
          <p:cNvPr id="7" name="Snip Single Corner Rectangle 6"/>
          <p:cNvSpPr/>
          <p:nvPr/>
        </p:nvSpPr>
        <p:spPr>
          <a:xfrm>
            <a:off x="533400" y="3505200"/>
            <a:ext cx="1828800" cy="2438400"/>
          </a:xfrm>
          <a:prstGeom prst="snip1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buFont typeface="Arial" pitchFamily="34" charset="0"/>
              <a:buChar char="•"/>
            </a:pPr>
            <a:r>
              <a:rPr lang="en-US" dirty="0" smtClean="0"/>
              <a:t>Electrical Power Load</a:t>
            </a:r>
          </a:p>
          <a:p>
            <a:pPr lvl="1">
              <a:buFont typeface="Arial" pitchFamily="34" charset="0"/>
              <a:buChar char="•"/>
            </a:pPr>
            <a:r>
              <a:rPr lang="en-US" sz="1400" dirty="0" smtClean="0"/>
              <a:t>Avionics</a:t>
            </a:r>
          </a:p>
          <a:p>
            <a:pPr lvl="1">
              <a:buFont typeface="Arial" pitchFamily="34" charset="0"/>
              <a:buChar char="•"/>
            </a:pPr>
            <a:r>
              <a:rPr lang="en-US" sz="1400" dirty="0" err="1" smtClean="0"/>
              <a:t>Comms</a:t>
            </a:r>
            <a:endParaRPr lang="en-US" sz="1400" dirty="0" smtClean="0"/>
          </a:p>
          <a:p>
            <a:pPr lvl="1">
              <a:buFont typeface="Arial" pitchFamily="34" charset="0"/>
              <a:buChar char="•"/>
            </a:pPr>
            <a:r>
              <a:rPr lang="en-US" sz="1400" dirty="0" smtClean="0"/>
              <a:t>Science payload</a:t>
            </a:r>
          </a:p>
          <a:p>
            <a:pPr lvl="1">
              <a:buFont typeface="Arial" pitchFamily="34" charset="0"/>
              <a:buChar char="•"/>
            </a:pPr>
            <a:r>
              <a:rPr lang="en-US" sz="1400" dirty="0" smtClean="0"/>
              <a:t>Life support</a:t>
            </a:r>
          </a:p>
          <a:p>
            <a:pPr lvl="1">
              <a:buFont typeface="Arial" pitchFamily="34" charset="0"/>
              <a:buChar char="•"/>
            </a:pPr>
            <a:r>
              <a:rPr lang="en-US" sz="1400" dirty="0" smtClean="0"/>
              <a:t>Electrical actuators </a:t>
            </a:r>
          </a:p>
          <a:p>
            <a:pPr lvl="1">
              <a:buFont typeface="Arial" pitchFamily="34" charset="0"/>
              <a:buChar char="•"/>
            </a:pPr>
            <a:endParaRPr lang="en-US" sz="1400" dirty="0" smtClean="0"/>
          </a:p>
        </p:txBody>
      </p:sp>
      <p:sp>
        <p:nvSpPr>
          <p:cNvPr id="8" name="Snip Diagonal Corner Rectangle 7"/>
          <p:cNvSpPr/>
          <p:nvPr/>
        </p:nvSpPr>
        <p:spPr>
          <a:xfrm>
            <a:off x="6934200" y="3276600"/>
            <a:ext cx="2057400" cy="114300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Heat Exchangers</a:t>
            </a:r>
            <a:endParaRPr lang="en-US" dirty="0"/>
          </a:p>
        </p:txBody>
      </p:sp>
      <p:cxnSp>
        <p:nvCxnSpPr>
          <p:cNvPr id="10" name="Curved Connector 9"/>
          <p:cNvCxnSpPr>
            <a:stCxn id="4" idx="0"/>
            <a:endCxn id="3" idx="0"/>
          </p:cNvCxnSpPr>
          <p:nvPr/>
        </p:nvCxnSpPr>
        <p:spPr>
          <a:xfrm>
            <a:off x="1905000" y="1790700"/>
            <a:ext cx="2857500" cy="800100"/>
          </a:xfrm>
          <a:prstGeom prst="curvedConnector2">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Curved Connector 9"/>
          <p:cNvCxnSpPr>
            <a:stCxn id="5" idx="0"/>
            <a:endCxn id="3" idx="1"/>
          </p:cNvCxnSpPr>
          <p:nvPr/>
        </p:nvCxnSpPr>
        <p:spPr>
          <a:xfrm>
            <a:off x="2209800" y="2857500"/>
            <a:ext cx="1066800" cy="800100"/>
          </a:xfrm>
          <a:prstGeom prst="curvedConnector3">
            <a:avLst>
              <a:gd name="adj1" fmla="val 50000"/>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Curved Connector 9"/>
          <p:cNvCxnSpPr>
            <a:stCxn id="7" idx="0"/>
            <a:endCxn id="3" idx="2"/>
          </p:cNvCxnSpPr>
          <p:nvPr/>
        </p:nvCxnSpPr>
        <p:spPr>
          <a:xfrm>
            <a:off x="2362200" y="4724400"/>
            <a:ext cx="2400300" cy="1588"/>
          </a:xfrm>
          <a:prstGeom prst="curvedConnector4">
            <a:avLst>
              <a:gd name="adj1" fmla="val 32144"/>
              <a:gd name="adj2" fmla="val 25891885"/>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Curved Connector 9"/>
          <p:cNvCxnSpPr>
            <a:stCxn id="3" idx="3"/>
            <a:endCxn id="8" idx="2"/>
          </p:cNvCxnSpPr>
          <p:nvPr/>
        </p:nvCxnSpPr>
        <p:spPr>
          <a:xfrm>
            <a:off x="6248400" y="3657600"/>
            <a:ext cx="685800" cy="190500"/>
          </a:xfrm>
          <a:prstGeom prst="curvedConnector3">
            <a:avLst>
              <a:gd name="adj1" fmla="val 50000"/>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Habitable Volume</a:t>
            </a:r>
            <a:endParaRPr lang="en-US" dirty="0"/>
          </a:p>
        </p:txBody>
      </p:sp>
      <p:sp>
        <p:nvSpPr>
          <p:cNvPr id="74755" name="TextBox 2"/>
          <p:cNvSpPr txBox="1">
            <a:spLocks noChangeArrowheads="1"/>
          </p:cNvSpPr>
          <p:nvPr/>
        </p:nvSpPr>
        <p:spPr bwMode="auto">
          <a:xfrm>
            <a:off x="457200" y="1371600"/>
            <a:ext cx="8229600" cy="1816100"/>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Celentano</a:t>
            </a:r>
          </a:p>
          <a:p>
            <a:pPr lvl="1">
              <a:buFont typeface="Arial" charset="0"/>
              <a:buChar char="•"/>
            </a:pPr>
            <a:r>
              <a:rPr lang="en-US" sz="2400">
                <a:latin typeface="Calibri" pitchFamily="34" charset="0"/>
              </a:rPr>
              <a:t>~20 m</a:t>
            </a:r>
            <a:r>
              <a:rPr lang="en-US" sz="2400" baseline="30000">
                <a:latin typeface="Calibri" pitchFamily="34" charset="0"/>
              </a:rPr>
              <a:t>3</a:t>
            </a:r>
            <a:r>
              <a:rPr lang="en-US" sz="2400">
                <a:latin typeface="Calibri" pitchFamily="34" charset="0"/>
              </a:rPr>
              <a:t> per crew member</a:t>
            </a:r>
          </a:p>
          <a:p>
            <a:pPr>
              <a:buFont typeface="Arial" charset="0"/>
              <a:buChar char="•"/>
            </a:pPr>
            <a:r>
              <a:rPr lang="en-US" sz="2400">
                <a:latin typeface="Calibri" pitchFamily="34" charset="0"/>
              </a:rPr>
              <a:t>Undersea Habitat analog</a:t>
            </a:r>
          </a:p>
          <a:p>
            <a:pPr lvl="1">
              <a:buFont typeface="Arial" charset="0"/>
              <a:buChar char="•"/>
            </a:pPr>
            <a:r>
              <a:rPr lang="en-US" sz="2400">
                <a:latin typeface="Calibri" pitchFamily="34" charset="0"/>
              </a:rPr>
              <a:t>Volume/Crew = 6.67*Ln(duration) – 7.79 </a:t>
            </a:r>
          </a:p>
          <a:p>
            <a:pPr lvl="2">
              <a:buFont typeface="Arial" charset="0"/>
              <a:buChar char="•"/>
            </a:pPr>
            <a:r>
              <a:rPr lang="en-US" sz="1600">
                <a:latin typeface="Calibri" pitchFamily="34" charset="0"/>
              </a:rPr>
              <a:t>(NASA Human Integration Design Handbook. SP-2010-3407. 27 January 2010. p.563)</a:t>
            </a:r>
          </a:p>
        </p:txBody>
      </p:sp>
      <p:graphicFrame>
        <p:nvGraphicFramePr>
          <p:cNvPr id="4" name="Table 3"/>
          <p:cNvGraphicFramePr>
            <a:graphicFrameLocks noGrp="1"/>
          </p:cNvGraphicFramePr>
          <p:nvPr/>
        </p:nvGraphicFramePr>
        <p:xfrm>
          <a:off x="1447800" y="3200400"/>
          <a:ext cx="6096000" cy="17526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Duration</a:t>
                      </a:r>
                      <a:endParaRPr lang="en-US" dirty="0"/>
                    </a:p>
                  </a:txBody>
                  <a:tcPr/>
                </a:tc>
                <a:tc>
                  <a:txBody>
                    <a:bodyPr/>
                    <a:lstStyle/>
                    <a:p>
                      <a:r>
                        <a:rPr lang="en-US" dirty="0" smtClean="0"/>
                        <a:t>Volume</a:t>
                      </a:r>
                      <a:r>
                        <a:rPr lang="en-US" baseline="0" dirty="0" smtClean="0"/>
                        <a:t>/crew (Undersea)</a:t>
                      </a:r>
                      <a:endParaRPr lang="en-US" dirty="0"/>
                    </a:p>
                  </a:txBody>
                  <a:tcPr/>
                </a:tc>
                <a:tc>
                  <a:txBody>
                    <a:bodyPr/>
                    <a:lstStyle/>
                    <a:p>
                      <a:r>
                        <a:rPr lang="en-US" dirty="0" smtClean="0"/>
                        <a:t>Volume/crew</a:t>
                      </a:r>
                    </a:p>
                    <a:p>
                      <a:r>
                        <a:rPr lang="en-US" dirty="0" smtClean="0"/>
                        <a:t>(NASA Historical)</a:t>
                      </a:r>
                      <a:endParaRPr lang="en-US" dirty="0"/>
                    </a:p>
                  </a:txBody>
                  <a:tcPr/>
                </a:tc>
              </a:tr>
              <a:tr h="370840">
                <a:tc>
                  <a:txBody>
                    <a:bodyPr/>
                    <a:lstStyle/>
                    <a:p>
                      <a:r>
                        <a:rPr lang="en-US" dirty="0" smtClean="0"/>
                        <a:t>14 days</a:t>
                      </a:r>
                      <a:endParaRPr lang="en-US" dirty="0"/>
                    </a:p>
                  </a:txBody>
                  <a:tcPr/>
                </a:tc>
                <a:tc>
                  <a:txBody>
                    <a:bodyPr/>
                    <a:lstStyle/>
                    <a:p>
                      <a:r>
                        <a:rPr lang="en-US" dirty="0" smtClean="0"/>
                        <a:t>9.8 m</a:t>
                      </a:r>
                      <a:r>
                        <a:rPr lang="en-US" baseline="30000" dirty="0" smtClean="0"/>
                        <a:t>3</a:t>
                      </a:r>
                      <a:endParaRPr lang="en-US" baseline="30000" dirty="0"/>
                    </a:p>
                  </a:txBody>
                  <a:tcPr/>
                </a:tc>
                <a:tc>
                  <a:txBody>
                    <a:bodyPr/>
                    <a:lstStyle/>
                    <a:p>
                      <a:r>
                        <a:rPr lang="en-US" baseline="0" dirty="0" smtClean="0"/>
                        <a:t>9</a:t>
                      </a:r>
                      <a:r>
                        <a:rPr lang="en-US" dirty="0" smtClean="0"/>
                        <a:t> m</a:t>
                      </a:r>
                      <a:r>
                        <a:rPr lang="en-US" baseline="30000" dirty="0" smtClean="0"/>
                        <a:t>3</a:t>
                      </a:r>
                      <a:endParaRPr lang="en-US" baseline="0" dirty="0"/>
                    </a:p>
                  </a:txBody>
                  <a:tcPr/>
                </a:tc>
              </a:tr>
              <a:tr h="370840">
                <a:tc>
                  <a:txBody>
                    <a:bodyPr/>
                    <a:lstStyle/>
                    <a:p>
                      <a:r>
                        <a:rPr lang="en-US" dirty="0" smtClean="0"/>
                        <a:t>120 days</a:t>
                      </a:r>
                      <a:endParaRPr lang="en-US" dirty="0"/>
                    </a:p>
                  </a:txBody>
                  <a:tcPr/>
                </a:tc>
                <a:tc>
                  <a:txBody>
                    <a:bodyPr/>
                    <a:lstStyle/>
                    <a:p>
                      <a:r>
                        <a:rPr lang="en-US" dirty="0" smtClean="0"/>
                        <a:t>24.1 m</a:t>
                      </a:r>
                      <a:r>
                        <a:rPr lang="en-US" baseline="30000" dirty="0" smtClean="0"/>
                        <a:t>3</a:t>
                      </a:r>
                      <a:endParaRPr lang="en-US" dirty="0"/>
                    </a:p>
                  </a:txBody>
                  <a:tcPr/>
                </a:tc>
                <a:tc>
                  <a:txBody>
                    <a:bodyPr/>
                    <a:lstStyle/>
                    <a:p>
                      <a:r>
                        <a:rPr lang="en-US" baseline="0" dirty="0" smtClean="0"/>
                        <a:t>80</a:t>
                      </a:r>
                      <a:r>
                        <a:rPr lang="en-US" dirty="0" smtClean="0"/>
                        <a:t> m</a:t>
                      </a:r>
                      <a:r>
                        <a:rPr lang="en-US" baseline="30000" dirty="0" smtClean="0"/>
                        <a:t>3</a:t>
                      </a:r>
                      <a:endParaRPr lang="en-US" baseline="0" dirty="0"/>
                    </a:p>
                  </a:txBody>
                  <a:tcPr/>
                </a:tc>
              </a:tr>
              <a:tr h="370840">
                <a:tc>
                  <a:txBody>
                    <a:bodyPr/>
                    <a:lstStyle/>
                    <a:p>
                      <a:r>
                        <a:rPr lang="en-US" dirty="0" smtClean="0"/>
                        <a:t>650 days</a:t>
                      </a:r>
                      <a:endParaRPr lang="en-US" dirty="0"/>
                    </a:p>
                  </a:txBody>
                  <a:tcPr/>
                </a:tc>
                <a:tc>
                  <a:txBody>
                    <a:bodyPr/>
                    <a:lstStyle/>
                    <a:p>
                      <a:r>
                        <a:rPr lang="en-US" dirty="0" smtClean="0"/>
                        <a:t>35.4 m</a:t>
                      </a:r>
                      <a:r>
                        <a:rPr lang="en-US" baseline="30000" dirty="0" smtClean="0"/>
                        <a:t>3</a:t>
                      </a:r>
                      <a:endParaRPr lang="en-US" dirty="0"/>
                    </a:p>
                  </a:txBody>
                  <a:tcPr/>
                </a:tc>
                <a:tc>
                  <a:txBody>
                    <a:bodyPr/>
                    <a:lstStyle/>
                    <a:p>
                      <a:r>
                        <a:rPr lang="en-US" baseline="0" dirty="0" smtClean="0"/>
                        <a:t>300</a:t>
                      </a:r>
                      <a:r>
                        <a:rPr lang="en-US" dirty="0" smtClean="0"/>
                        <a:t> m</a:t>
                      </a:r>
                      <a:r>
                        <a:rPr lang="en-US" baseline="30000" dirty="0" smtClean="0"/>
                        <a:t>3</a:t>
                      </a:r>
                      <a:endParaRPr lang="en-US" baseline="0" dirty="0"/>
                    </a:p>
                  </a:txBody>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Habitable Volume</a:t>
            </a:r>
            <a:endParaRPr lang="en-US" dirty="0"/>
          </a:p>
        </p:txBody>
      </p:sp>
      <p:sp>
        <p:nvSpPr>
          <p:cNvPr id="75779" name="TextBox 2"/>
          <p:cNvSpPr txBox="1">
            <a:spLocks noChangeArrowheads="1"/>
          </p:cNvSpPr>
          <p:nvPr/>
        </p:nvSpPr>
        <p:spPr bwMode="auto">
          <a:xfrm>
            <a:off x="457200" y="1524000"/>
            <a:ext cx="8229600" cy="1570038"/>
          </a:xfrm>
          <a:prstGeom prst="rect">
            <a:avLst/>
          </a:prstGeom>
          <a:noFill/>
          <a:ln w="9525">
            <a:noFill/>
            <a:miter lim="800000"/>
            <a:headEnd/>
            <a:tailEnd/>
          </a:ln>
        </p:spPr>
        <p:txBody>
          <a:bodyPr>
            <a:spAutoFit/>
          </a:bodyPr>
          <a:lstStyle/>
          <a:p>
            <a:pPr>
              <a:buFont typeface="Arial" charset="0"/>
              <a:buChar char="•"/>
            </a:pPr>
            <a:r>
              <a:rPr lang="en-US" sz="2400" dirty="0">
                <a:latin typeface="Calibri" pitchFamily="34" charset="0"/>
              </a:rPr>
              <a:t>Matching NASA Historical Curves for extremely long duration missions would be difficult with traditional structures</a:t>
            </a:r>
          </a:p>
          <a:p>
            <a:pPr>
              <a:buFont typeface="Arial" charset="0"/>
              <a:buChar char="•"/>
            </a:pPr>
            <a:r>
              <a:rPr lang="en-US" sz="2400" dirty="0" err="1">
                <a:latin typeface="Calibri" pitchFamily="34" charset="0"/>
              </a:rPr>
              <a:t>Inflatables</a:t>
            </a:r>
            <a:r>
              <a:rPr lang="en-US" sz="2400" dirty="0">
                <a:latin typeface="Calibri" pitchFamily="34" charset="0"/>
              </a:rPr>
              <a:t> </a:t>
            </a:r>
            <a:r>
              <a:rPr lang="en-US" sz="2400" dirty="0" smtClean="0">
                <a:latin typeface="Calibri" pitchFamily="34" charset="0"/>
              </a:rPr>
              <a:t>(like </a:t>
            </a:r>
            <a:r>
              <a:rPr lang="en-US" sz="2400" dirty="0" err="1">
                <a:latin typeface="Calibri" pitchFamily="34" charset="0"/>
              </a:rPr>
              <a:t>TransHab</a:t>
            </a:r>
            <a:r>
              <a:rPr lang="en-US" sz="2400" dirty="0">
                <a:latin typeface="Calibri" pitchFamily="34" charset="0"/>
              </a:rPr>
              <a:t>) offer opportunity for greatly expanded volume</a:t>
            </a:r>
          </a:p>
        </p:txBody>
      </p:sp>
      <p:pic>
        <p:nvPicPr>
          <p:cNvPr id="75780" name="Picture 3" descr="Sundancer_in_orbit.jpg"/>
          <p:cNvPicPr>
            <a:picLocks noChangeAspect="1"/>
          </p:cNvPicPr>
          <p:nvPr/>
        </p:nvPicPr>
        <p:blipFill>
          <a:blip r:embed="rId3" cstate="print"/>
          <a:srcRect/>
          <a:stretch>
            <a:fillRect/>
          </a:stretch>
        </p:blipFill>
        <p:spPr bwMode="auto">
          <a:xfrm>
            <a:off x="5486400" y="3352800"/>
            <a:ext cx="2895600" cy="2767013"/>
          </a:xfrm>
          <a:prstGeom prst="rect">
            <a:avLst/>
          </a:prstGeom>
          <a:noFill/>
          <a:ln w="9525">
            <a:noFill/>
            <a:miter lim="800000"/>
            <a:headEnd/>
            <a:tailEnd/>
          </a:ln>
        </p:spPr>
      </p:pic>
      <p:sp>
        <p:nvSpPr>
          <p:cNvPr id="75781" name="TextBox 4"/>
          <p:cNvSpPr txBox="1">
            <a:spLocks noChangeArrowheads="1"/>
          </p:cNvSpPr>
          <p:nvPr/>
        </p:nvSpPr>
        <p:spPr bwMode="auto">
          <a:xfrm>
            <a:off x="533400" y="3276600"/>
            <a:ext cx="4724400" cy="2616200"/>
          </a:xfrm>
          <a:prstGeom prst="rect">
            <a:avLst/>
          </a:prstGeom>
          <a:noFill/>
          <a:ln w="9525">
            <a:noFill/>
            <a:miter lim="800000"/>
            <a:headEnd/>
            <a:tailEnd/>
          </a:ln>
        </p:spPr>
        <p:txBody>
          <a:bodyPr>
            <a:spAutoFit/>
          </a:bodyPr>
          <a:lstStyle/>
          <a:p>
            <a:pPr>
              <a:buFont typeface="Arial" charset="0"/>
              <a:buChar char="•"/>
            </a:pPr>
            <a:r>
              <a:rPr lang="en-US" sz="2200" dirty="0">
                <a:latin typeface="Calibri" pitchFamily="34" charset="0"/>
              </a:rPr>
              <a:t>Currently in-development Bigelow modules may serve purpose well</a:t>
            </a:r>
          </a:p>
          <a:p>
            <a:pPr lvl="1">
              <a:buFont typeface="Arial" charset="0"/>
              <a:buChar char="•"/>
            </a:pPr>
            <a:r>
              <a:rPr lang="en-US" sz="2200" i="1" dirty="0" err="1">
                <a:latin typeface="Calibri" pitchFamily="34" charset="0"/>
              </a:rPr>
              <a:t>Sundancer</a:t>
            </a:r>
            <a:r>
              <a:rPr lang="en-US" sz="2200" dirty="0">
                <a:latin typeface="Calibri" pitchFamily="34" charset="0"/>
              </a:rPr>
              <a:t> module </a:t>
            </a:r>
            <a:r>
              <a:rPr lang="en-US" sz="2000" dirty="0">
                <a:latin typeface="Calibri" pitchFamily="34" charset="0"/>
              </a:rPr>
              <a:t>– 180 m</a:t>
            </a:r>
            <a:r>
              <a:rPr lang="en-US" sz="2000" baseline="30000" dirty="0">
                <a:latin typeface="Calibri" pitchFamily="34" charset="0"/>
              </a:rPr>
              <a:t>3</a:t>
            </a:r>
            <a:r>
              <a:rPr lang="en-US" sz="2000" dirty="0">
                <a:latin typeface="Calibri" pitchFamily="34" charset="0"/>
              </a:rPr>
              <a:t> volume (pictured)</a:t>
            </a:r>
          </a:p>
          <a:p>
            <a:pPr lvl="1">
              <a:buFont typeface="Arial" charset="0"/>
              <a:buChar char="•"/>
            </a:pPr>
            <a:r>
              <a:rPr lang="en-US" sz="2000" i="1" dirty="0">
                <a:latin typeface="Calibri" pitchFamily="34" charset="0"/>
              </a:rPr>
              <a:t>BA 330 </a:t>
            </a:r>
            <a:r>
              <a:rPr lang="en-US" sz="2000" dirty="0">
                <a:latin typeface="Calibri" pitchFamily="34" charset="0"/>
              </a:rPr>
              <a:t>module – 330 m</a:t>
            </a:r>
            <a:r>
              <a:rPr lang="en-US" sz="2000" baseline="30000" dirty="0">
                <a:latin typeface="Calibri" pitchFamily="34" charset="0"/>
              </a:rPr>
              <a:t>3</a:t>
            </a:r>
            <a:r>
              <a:rPr lang="en-US" sz="2000" dirty="0">
                <a:latin typeface="Calibri" pitchFamily="34" charset="0"/>
              </a:rPr>
              <a:t> volume</a:t>
            </a:r>
          </a:p>
          <a:p>
            <a:pPr>
              <a:buFont typeface="Arial" charset="0"/>
              <a:buChar char="•"/>
            </a:pPr>
            <a:r>
              <a:rPr lang="en-US" sz="2000" dirty="0">
                <a:latin typeface="Calibri" pitchFamily="34" charset="0"/>
              </a:rPr>
              <a:t>Potential COTS addition to core module using standard docking adapters. </a:t>
            </a:r>
          </a:p>
          <a:p>
            <a:pPr lvl="1">
              <a:buFont typeface="Arial" charset="0"/>
              <a:buChar char="•"/>
            </a:pPr>
            <a:r>
              <a:rPr lang="en-US" dirty="0">
                <a:latin typeface="Calibri" pitchFamily="34" charset="0"/>
              </a:rPr>
              <a:t>Limited development costs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Avionics, </a:t>
            </a:r>
            <a:r>
              <a:rPr lang="en-US" dirty="0" err="1" smtClean="0"/>
              <a:t>Comms</a:t>
            </a:r>
            <a:r>
              <a:rPr lang="en-US" dirty="0" smtClean="0"/>
              <a:t>, and GNC</a:t>
            </a:r>
            <a:endParaRPr lang="en-US" dirty="0"/>
          </a:p>
        </p:txBody>
      </p:sp>
      <p:sp>
        <p:nvSpPr>
          <p:cNvPr id="3" name="TextBox 2"/>
          <p:cNvSpPr txBox="1">
            <a:spLocks noChangeArrowheads="1"/>
          </p:cNvSpPr>
          <p:nvPr/>
        </p:nvSpPr>
        <p:spPr bwMode="auto">
          <a:xfrm>
            <a:off x="457200" y="1524000"/>
            <a:ext cx="8229600" cy="2677656"/>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Avionics, Communications, and GNC functions are generally topics for a more detailed design document.</a:t>
            </a:r>
          </a:p>
          <a:p>
            <a:pPr lvl="1">
              <a:buFont typeface="Arial" charset="0"/>
              <a:buChar char="•"/>
            </a:pPr>
            <a:r>
              <a:rPr lang="en-US" sz="2400" dirty="0" smtClean="0">
                <a:latin typeface="Calibri" pitchFamily="34" charset="0"/>
              </a:rPr>
              <a:t>Avionics + wiring mass was accounted for in mass estimating relationship</a:t>
            </a:r>
          </a:p>
          <a:p>
            <a:pPr lvl="1">
              <a:buFont typeface="Arial" charset="0"/>
              <a:buChar char="•"/>
            </a:pPr>
            <a:r>
              <a:rPr lang="en-US" sz="2400" dirty="0" smtClean="0">
                <a:latin typeface="Calibri" pitchFamily="34" charset="0"/>
              </a:rPr>
              <a:t>Power consumption was accounted for by making design decisions commiserate with historical and contemporary spacecraft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Capability</a:t>
            </a:r>
            <a:endParaRPr lang="en-US" dirty="0"/>
          </a:p>
        </p:txBody>
      </p:sp>
      <p:sp>
        <p:nvSpPr>
          <p:cNvPr id="3" name="TextBox 2"/>
          <p:cNvSpPr txBox="1"/>
          <p:nvPr/>
        </p:nvSpPr>
        <p:spPr>
          <a:xfrm>
            <a:off x="533400" y="1371600"/>
            <a:ext cx="8077200" cy="1692771"/>
          </a:xfrm>
          <a:prstGeom prst="rect">
            <a:avLst/>
          </a:prstGeom>
          <a:noFill/>
        </p:spPr>
        <p:txBody>
          <a:bodyPr wrap="square" rtlCol="0">
            <a:spAutoFit/>
          </a:bodyPr>
          <a:lstStyle/>
          <a:p>
            <a:pPr>
              <a:buFont typeface="Arial" pitchFamily="34" charset="0"/>
              <a:buChar char="•"/>
            </a:pPr>
            <a:r>
              <a:rPr lang="en-US" sz="2400" dirty="0" smtClean="0">
                <a:latin typeface="+mn-lt"/>
              </a:rPr>
              <a:t>Beyond mission-based design</a:t>
            </a:r>
          </a:p>
          <a:p>
            <a:pPr lvl="1">
              <a:buFont typeface="Arial" pitchFamily="34" charset="0"/>
              <a:buChar char="•"/>
            </a:pPr>
            <a:r>
              <a:rPr lang="en-US" sz="2000" dirty="0" smtClean="0">
                <a:latin typeface="+mn-lt"/>
              </a:rPr>
              <a:t>Orbital construction + maintenance system</a:t>
            </a:r>
          </a:p>
          <a:p>
            <a:pPr lvl="1">
              <a:buFont typeface="Arial" pitchFamily="34" charset="0"/>
              <a:buChar char="•"/>
            </a:pPr>
            <a:r>
              <a:rPr lang="en-US" sz="2000" dirty="0" smtClean="0">
                <a:latin typeface="+mn-lt"/>
              </a:rPr>
              <a:t>Assemble large satellites (or another other space structure)</a:t>
            </a:r>
          </a:p>
          <a:p>
            <a:pPr lvl="1">
              <a:buFont typeface="Arial" pitchFamily="34" charset="0"/>
              <a:buChar char="•"/>
            </a:pPr>
            <a:r>
              <a:rPr lang="en-US" sz="2000" dirty="0" smtClean="0">
                <a:latin typeface="+mn-lt"/>
              </a:rPr>
              <a:t>Leave Hub on station for next assembly crew</a:t>
            </a:r>
          </a:p>
          <a:p>
            <a:pPr lvl="1">
              <a:buFont typeface="Arial" pitchFamily="34" charset="0"/>
              <a:buChar char="•"/>
            </a:pPr>
            <a:r>
              <a:rPr lang="en-US" sz="2000" dirty="0" smtClean="0">
                <a:latin typeface="+mn-lt"/>
              </a:rPr>
              <a:t>2 launches to start, only 1 launch required for each future crew</a:t>
            </a:r>
          </a:p>
        </p:txBody>
      </p:sp>
      <p:grpSp>
        <p:nvGrpSpPr>
          <p:cNvPr id="4" name="Group 3"/>
          <p:cNvGrpSpPr/>
          <p:nvPr/>
        </p:nvGrpSpPr>
        <p:grpSpPr>
          <a:xfrm rot="16200000">
            <a:off x="1980683" y="3658119"/>
            <a:ext cx="508001" cy="1573766"/>
            <a:chOff x="7696200" y="1600200"/>
            <a:chExt cx="1082261" cy="3352800"/>
          </a:xfrm>
        </p:grpSpPr>
        <p:grpSp>
          <p:nvGrpSpPr>
            <p:cNvPr id="5" name="Group 3"/>
            <p:cNvGrpSpPr/>
            <p:nvPr/>
          </p:nvGrpSpPr>
          <p:grpSpPr>
            <a:xfrm>
              <a:off x="7696200" y="1600199"/>
              <a:ext cx="1058779" cy="914399"/>
              <a:chOff x="6781800" y="1371600"/>
              <a:chExt cx="1676400" cy="1447800"/>
            </a:xfrm>
          </p:grpSpPr>
          <p:sp>
            <p:nvSpPr>
              <p:cNvPr id="16" name="Trapezoid 15"/>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e 16"/>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6" name="Group 21"/>
            <p:cNvGrpSpPr/>
            <p:nvPr/>
          </p:nvGrpSpPr>
          <p:grpSpPr>
            <a:xfrm>
              <a:off x="7696200" y="2286000"/>
              <a:ext cx="1082259" cy="2667000"/>
              <a:chOff x="304800" y="990600"/>
              <a:chExt cx="2133600" cy="5257800"/>
            </a:xfrm>
          </p:grpSpPr>
          <p:sp>
            <p:nvSpPr>
              <p:cNvPr id="7" name="Oval 6"/>
              <p:cNvSpPr/>
              <p:nvPr/>
            </p:nvSpPr>
            <p:spPr>
              <a:xfrm>
                <a:off x="457200" y="3276600"/>
                <a:ext cx="1828800" cy="182880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Oval 7"/>
              <p:cNvSpPr/>
              <p:nvPr/>
            </p:nvSpPr>
            <p:spPr>
              <a:xfrm>
                <a:off x="609600" y="1676400"/>
                <a:ext cx="1524000" cy="160020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Trapezoid 12"/>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15" name="Rectangle 14"/>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grpSp>
        <p:nvGrpSpPr>
          <p:cNvPr id="18" name="Group 17"/>
          <p:cNvGrpSpPr/>
          <p:nvPr/>
        </p:nvGrpSpPr>
        <p:grpSpPr>
          <a:xfrm>
            <a:off x="685801" y="3406582"/>
            <a:ext cx="824818" cy="2935919"/>
            <a:chOff x="3657600" y="1447800"/>
            <a:chExt cx="1295400" cy="4610945"/>
          </a:xfrm>
        </p:grpSpPr>
        <p:grpSp>
          <p:nvGrpSpPr>
            <p:cNvPr id="19" name="Group 18"/>
            <p:cNvGrpSpPr>
              <a:grpSpLocks/>
            </p:cNvGrpSpPr>
            <p:nvPr/>
          </p:nvGrpSpPr>
          <p:grpSpPr bwMode="auto">
            <a:xfrm>
              <a:off x="3657604" y="1447804"/>
              <a:ext cx="1295402" cy="4610951"/>
              <a:chOff x="1905000" y="2286000"/>
              <a:chExt cx="838200" cy="2983827"/>
            </a:xfrm>
          </p:grpSpPr>
          <p:sp>
            <p:nvSpPr>
              <p:cNvPr id="21" name="Oval 20"/>
              <p:cNvSpPr/>
              <p:nvPr/>
            </p:nvSpPr>
            <p:spPr>
              <a:xfrm>
                <a:off x="2514133"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2" name="Trapezoid 21"/>
              <p:cNvSpPr/>
              <p:nvPr/>
            </p:nvSpPr>
            <p:spPr>
              <a:xfrm>
                <a:off x="2150660" y="4988508"/>
                <a:ext cx="337400" cy="281319"/>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905000" y="4647763"/>
                <a:ext cx="838200" cy="381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24" name="Oval 23"/>
              <p:cNvSpPr/>
              <p:nvPr/>
            </p:nvSpPr>
            <p:spPr>
              <a:xfrm>
                <a:off x="1905000"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smtClean="0"/>
                  <a:t>N</a:t>
                </a:r>
                <a:endParaRPr lang="en-US" sz="400" dirty="0"/>
              </a:p>
            </p:txBody>
          </p:sp>
          <p:sp>
            <p:nvSpPr>
              <p:cNvPr id="25" name="Oval 24"/>
              <p:cNvSpPr/>
              <p:nvPr/>
            </p:nvSpPr>
            <p:spPr>
              <a:xfrm>
                <a:off x="2286094" y="4495723"/>
                <a:ext cx="152026" cy="152040"/>
              </a:xfrm>
              <a:prstGeom prst="ellipse">
                <a:avLst/>
              </a:prstGeom>
              <a:solidFill>
                <a:schemeClr val="accent2">
                  <a:lumMod val="7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6" name="Freeform 25"/>
              <p:cNvSpPr/>
              <p:nvPr/>
            </p:nvSpPr>
            <p:spPr>
              <a:xfrm>
                <a:off x="1981013" y="2286000"/>
                <a:ext cx="686174" cy="838277"/>
              </a:xfrm>
              <a:custGeom>
                <a:avLst/>
                <a:gdLst>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838200">
                    <a:moveTo>
                      <a:pt x="0" y="838200"/>
                    </a:moveTo>
                    <a:lnTo>
                      <a:pt x="246463" y="0"/>
                    </a:lnTo>
                    <a:lnTo>
                      <a:pt x="439337" y="0"/>
                    </a:lnTo>
                    <a:lnTo>
                      <a:pt x="685800" y="838200"/>
                    </a:lnTo>
                    <a:lnTo>
                      <a:pt x="0" y="83820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7" name="Rectangle 26"/>
              <p:cNvSpPr/>
              <p:nvPr/>
            </p:nvSpPr>
            <p:spPr>
              <a:xfrm>
                <a:off x="1981013" y="3124277"/>
                <a:ext cx="686174" cy="129542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1981013"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2591174"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2210080" y="2286000"/>
                <a:ext cx="228040" cy="760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Rounded Rectangle 30"/>
              <p:cNvSpPr/>
              <p:nvPr/>
            </p:nvSpPr>
            <p:spPr>
              <a:xfrm>
                <a:off x="2286094" y="3200297"/>
                <a:ext cx="152026" cy="30510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a:p>
            </p:txBody>
          </p:sp>
          <p:sp>
            <p:nvSpPr>
              <p:cNvPr id="32" name="Rectangle 31"/>
              <p:cNvSpPr/>
              <p:nvPr/>
            </p:nvSpPr>
            <p:spPr>
              <a:xfrm>
                <a:off x="2667187" y="3429385"/>
                <a:ext cx="45197"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32"/>
              <p:cNvSpPr/>
              <p:nvPr/>
            </p:nvSpPr>
            <p:spPr>
              <a:xfrm>
                <a:off x="1981013" y="3429385"/>
                <a:ext cx="46225"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0" name="Trapezoid 19"/>
            <p:cNvSpPr/>
            <p:nvPr/>
          </p:nvSpPr>
          <p:spPr>
            <a:xfrm>
              <a:off x="4191000" y="3657600"/>
              <a:ext cx="304800" cy="914400"/>
            </a:xfrm>
            <a:prstGeom prst="trapezoid">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grpSp>
      <p:pic>
        <p:nvPicPr>
          <p:cNvPr id="34" name="Picture 33" descr="Satellite.gif"/>
          <p:cNvPicPr>
            <a:picLocks noChangeAspect="1"/>
          </p:cNvPicPr>
          <p:nvPr/>
        </p:nvPicPr>
        <p:blipFill>
          <a:blip r:embed="rId3" cstate="print"/>
          <a:stretch>
            <a:fillRect/>
          </a:stretch>
        </p:blipFill>
        <p:spPr>
          <a:xfrm>
            <a:off x="5029200" y="3656541"/>
            <a:ext cx="2667000" cy="2296583"/>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Rectangle 2"/>
          <p:cNvSpPr/>
          <p:nvPr/>
        </p:nvSpPr>
        <p:spPr>
          <a:xfrm>
            <a:off x="3429000" y="1447800"/>
            <a:ext cx="2304365" cy="4708981"/>
          </a:xfrm>
          <a:prstGeom prst="rect">
            <a:avLst/>
          </a:prstGeom>
          <a:noFill/>
        </p:spPr>
        <p:txBody>
          <a:bodyPr wrap="square" lIns="91440" tIns="45720" rIns="91440" bIns="45720">
            <a:spAutoFit/>
          </a:bodyPr>
          <a:lstStyle/>
          <a:p>
            <a:pPr algn="ctr"/>
            <a:r>
              <a:rPr lang="en-US" sz="30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endParaRPr lang="en-US" sz="30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Box 2"/>
          <p:cNvSpPr txBox="1"/>
          <p:nvPr/>
        </p:nvSpPr>
        <p:spPr>
          <a:xfrm>
            <a:off x="762000" y="1371600"/>
            <a:ext cx="7772400" cy="4939814"/>
          </a:xfrm>
          <a:prstGeom prst="rect">
            <a:avLst/>
          </a:prstGeom>
          <a:noFill/>
        </p:spPr>
        <p:txBody>
          <a:bodyPr wrap="square" rtlCol="0">
            <a:spAutoFit/>
          </a:bodyPr>
          <a:lstStyle/>
          <a:p>
            <a:pPr>
              <a:spcAft>
                <a:spcPts val="600"/>
              </a:spcAft>
              <a:buFont typeface="Arial" pitchFamily="34" charset="0"/>
              <a:buChar char="•"/>
            </a:pPr>
            <a:r>
              <a:rPr lang="en-US" sz="1400" dirty="0" smtClean="0"/>
              <a:t>Aerozine­50 Specifications &amp; DOT Shipping Information. NASA. 5 October 2006.</a:t>
            </a:r>
          </a:p>
          <a:p>
            <a:pPr>
              <a:spcAft>
                <a:spcPts val="600"/>
              </a:spcAft>
              <a:buFont typeface="Arial" pitchFamily="34" charset="0"/>
              <a:buChar char="•"/>
            </a:pPr>
            <a:r>
              <a:rPr lang="en-US" sz="1400" dirty="0" smtClean="0"/>
              <a:t>Akin, David L. (2010). In-Space Operations: Developing a Path to </a:t>
            </a:r>
            <a:r>
              <a:rPr lang="en-US" sz="1400" dirty="0" err="1" smtClean="0"/>
              <a:t>Aﬀordable</a:t>
            </a:r>
            <a:r>
              <a:rPr lang="en-US" sz="1400" dirty="0" smtClean="0"/>
              <a:t>, Evolutionary Space Exploration. </a:t>
            </a:r>
            <a:r>
              <a:rPr lang="en-US" sz="1400" i="1" dirty="0" err="1" smtClean="0"/>
              <a:t>SpaceOps</a:t>
            </a:r>
            <a:r>
              <a:rPr lang="en-US" sz="1400" i="1" dirty="0" smtClean="0"/>
              <a:t> 2010 Conference</a:t>
            </a:r>
            <a:r>
              <a:rPr lang="en-US" sz="1400" dirty="0" smtClean="0"/>
              <a:t>. 25-30 April 2010, Huntsville, Alabama. AIAA 2010-2293. </a:t>
            </a:r>
          </a:p>
          <a:p>
            <a:pPr>
              <a:spcAft>
                <a:spcPts val="600"/>
              </a:spcAft>
              <a:buFont typeface="Arial" pitchFamily="34" charset="0"/>
              <a:buChar char="•"/>
            </a:pPr>
            <a:r>
              <a:rPr lang="en-US" sz="1400" dirty="0" smtClean="0"/>
              <a:t>Augustine, Norman R (2009). SPACEFLIGHT PROGRAM WORTHY OF A GREAT NATION. Review of U.S. Human Spaceflight Plans Committee.</a:t>
            </a:r>
          </a:p>
          <a:p>
            <a:pPr>
              <a:spcAft>
                <a:spcPts val="600"/>
              </a:spcAft>
              <a:buFont typeface="Arial" pitchFamily="34" charset="0"/>
              <a:buChar char="•"/>
            </a:pPr>
            <a:r>
              <a:rPr lang="en-US" sz="1400" dirty="0" err="1" smtClean="0"/>
              <a:t>Borggräfe</a:t>
            </a:r>
            <a:r>
              <a:rPr lang="en-US" sz="1400" dirty="0" smtClean="0"/>
              <a:t>, Andreas, </a:t>
            </a:r>
            <a:r>
              <a:rPr lang="en-US" sz="1400" dirty="0" err="1" smtClean="0"/>
              <a:t>Quatmann</a:t>
            </a:r>
            <a:r>
              <a:rPr lang="en-US" sz="1400" dirty="0" smtClean="0"/>
              <a:t>, Michael, </a:t>
            </a:r>
            <a:r>
              <a:rPr lang="en-US" sz="1400" dirty="0" err="1" smtClean="0"/>
              <a:t>Nölke</a:t>
            </a:r>
            <a:r>
              <a:rPr lang="en-US" sz="1400" dirty="0" smtClean="0"/>
              <a:t>, Daniel (2009). Radiation protective structures on the base of a case study for a manned Mars mission. </a:t>
            </a:r>
            <a:r>
              <a:rPr lang="en-US" sz="1400" i="1" dirty="0" err="1" smtClean="0"/>
              <a:t>Acta</a:t>
            </a:r>
            <a:r>
              <a:rPr lang="en-US" sz="1400" i="1" dirty="0" smtClean="0"/>
              <a:t> </a:t>
            </a:r>
            <a:r>
              <a:rPr lang="en-US" sz="1400" i="1" dirty="0" err="1" smtClean="0"/>
              <a:t>Astronautica</a:t>
            </a:r>
            <a:r>
              <a:rPr lang="en-US" sz="1400" dirty="0" smtClean="0"/>
              <a:t> 65 (2009) 1292 – 1305. 23 April 2009. </a:t>
            </a:r>
          </a:p>
          <a:p>
            <a:pPr>
              <a:spcAft>
                <a:spcPts val="600"/>
              </a:spcAft>
              <a:buFont typeface="Arial" pitchFamily="34" charset="0"/>
              <a:buChar char="•"/>
            </a:pPr>
            <a:r>
              <a:rPr lang="en-US" sz="1400" dirty="0" err="1" smtClean="0"/>
              <a:t>DragonLab</a:t>
            </a:r>
            <a:r>
              <a:rPr lang="en-US" sz="1400" dirty="0" smtClean="0"/>
              <a:t> Datasheet v2.1. </a:t>
            </a:r>
            <a:r>
              <a:rPr lang="en-US" sz="1400" dirty="0" err="1" smtClean="0"/>
              <a:t>SpaceX</a:t>
            </a:r>
            <a:r>
              <a:rPr lang="en-US" sz="1400" dirty="0" smtClean="0"/>
              <a:t>. </a:t>
            </a:r>
          </a:p>
          <a:p>
            <a:pPr>
              <a:spcAft>
                <a:spcPts val="600"/>
              </a:spcAft>
              <a:buFont typeface="Arial" pitchFamily="34" charset="0"/>
              <a:buChar char="•"/>
            </a:pPr>
            <a:r>
              <a:rPr lang="en-US" sz="1400" dirty="0" smtClean="0"/>
              <a:t>Drake, Bret G. (2007). Decadal Planning Team Mars Mission Analysis Summary. NASA TM-2007-214762.</a:t>
            </a:r>
          </a:p>
          <a:p>
            <a:pPr>
              <a:spcAft>
                <a:spcPts val="600"/>
              </a:spcAft>
              <a:buFont typeface="Arial" pitchFamily="34" charset="0"/>
              <a:buChar char="•"/>
            </a:pPr>
            <a:r>
              <a:rPr lang="en-US" sz="1400" dirty="0" smtClean="0"/>
              <a:t>Drake, Bret G. (ed.) (2009). Human Exploration of Mars Design Reference Architecture 5.0. NASA SP-2009-566. July 2009.</a:t>
            </a:r>
          </a:p>
          <a:p>
            <a:pPr>
              <a:buFont typeface="Arial" pitchFamily="34" charset="0"/>
              <a:buChar char="•"/>
            </a:pPr>
            <a:r>
              <a:rPr lang="en-US" sz="1400" dirty="0" smtClean="0"/>
              <a:t>Drake, Bret G. (ed.) (2009). Human Exploration of Mars Design Reference Architecture 5.0. NASA SP-2009-566. July 2009.</a:t>
            </a:r>
          </a:p>
          <a:p>
            <a:endParaRPr lang="en-US" sz="1400" dirty="0" smtClean="0"/>
          </a:p>
          <a:p>
            <a:pPr>
              <a:buFont typeface="Arial" pitchFamily="34" charset="0"/>
              <a:buChar char="•"/>
            </a:pPr>
            <a:r>
              <a:rPr lang="en-US" sz="1400" dirty="0" smtClean="0"/>
              <a:t>Guest, Arthur N., </a:t>
            </a:r>
            <a:r>
              <a:rPr lang="en-US" sz="1400" dirty="0" err="1" smtClean="0"/>
              <a:t>Hofstetter</a:t>
            </a:r>
            <a:r>
              <a:rPr lang="en-US" sz="1400" dirty="0" smtClean="0"/>
              <a:t>, </a:t>
            </a:r>
            <a:r>
              <a:rPr lang="en-US" sz="1400" dirty="0" err="1" smtClean="0"/>
              <a:t>Wilfried</a:t>
            </a:r>
            <a:r>
              <a:rPr lang="en-US" sz="1400" dirty="0" smtClean="0"/>
              <a:t> K., Cooper, Chase, Crawley, Edward F. (2009). Architectures for an Integrated Human Space Exploration Program. </a:t>
            </a:r>
            <a:r>
              <a:rPr lang="en-US" sz="1400" i="1" dirty="0" smtClean="0"/>
              <a:t>AIAA SPACE 2009 Conference &amp; Exposition</a:t>
            </a:r>
            <a:r>
              <a:rPr lang="en-US" sz="1400" dirty="0" smtClean="0"/>
              <a:t>. 14 - 17 September 2009, Pasadena, California. AIAA 2009-6604.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Delta IV Heavy Human-Rating</a:t>
            </a:r>
            <a:endParaRPr lang="en-US" dirty="0"/>
          </a:p>
        </p:txBody>
      </p:sp>
      <p:pic>
        <p:nvPicPr>
          <p:cNvPr id="27651" name="Picture 2"/>
          <p:cNvPicPr>
            <a:picLocks noChangeAspect="1" noChangeArrowheads="1"/>
          </p:cNvPicPr>
          <p:nvPr/>
        </p:nvPicPr>
        <p:blipFill>
          <a:blip r:embed="rId2" cstate="print"/>
          <a:srcRect/>
          <a:stretch>
            <a:fillRect/>
          </a:stretch>
        </p:blipFill>
        <p:spPr bwMode="auto">
          <a:xfrm>
            <a:off x="5867400" y="2057400"/>
            <a:ext cx="2441575" cy="3048000"/>
          </a:xfrm>
          <a:prstGeom prst="rect">
            <a:avLst/>
          </a:prstGeom>
          <a:noFill/>
          <a:ln w="9525">
            <a:noFill/>
            <a:miter lim="800000"/>
            <a:headEnd/>
            <a:tailEnd/>
          </a:ln>
        </p:spPr>
      </p:pic>
      <p:sp>
        <p:nvSpPr>
          <p:cNvPr id="27652" name="TextBox 3"/>
          <p:cNvSpPr txBox="1">
            <a:spLocks noChangeArrowheads="1"/>
          </p:cNvSpPr>
          <p:nvPr/>
        </p:nvSpPr>
        <p:spPr bwMode="auto">
          <a:xfrm>
            <a:off x="533400" y="1524000"/>
            <a:ext cx="4724400" cy="4524375"/>
          </a:xfrm>
          <a:prstGeom prst="rect">
            <a:avLst/>
          </a:prstGeom>
          <a:noFill/>
          <a:ln w="9525">
            <a:noFill/>
            <a:miter lim="800000"/>
            <a:headEnd/>
            <a:tailEnd/>
          </a:ln>
        </p:spPr>
        <p:txBody>
          <a:bodyPr>
            <a:spAutoFit/>
          </a:bodyPr>
          <a:lstStyle/>
          <a:p>
            <a:r>
              <a:rPr lang="en-US">
                <a:latin typeface="Calibri" pitchFamily="34" charset="0"/>
              </a:rPr>
              <a:t>Delta IV Heavy has </a:t>
            </a:r>
            <a:r>
              <a:rPr lang="en-US" u="sng">
                <a:latin typeface="Calibri" pitchFamily="34" charset="0"/>
              </a:rPr>
              <a:t>not</a:t>
            </a:r>
            <a:r>
              <a:rPr lang="en-US">
                <a:latin typeface="Calibri" pitchFamily="34" charset="0"/>
              </a:rPr>
              <a:t> been human rated.</a:t>
            </a:r>
          </a:p>
          <a:p>
            <a:endParaRPr lang="en-US">
              <a:latin typeface="Calibri" pitchFamily="34" charset="0"/>
            </a:endParaRPr>
          </a:p>
          <a:p>
            <a:r>
              <a:rPr lang="en-US">
                <a:latin typeface="Calibri" pitchFamily="34" charset="0"/>
              </a:rPr>
              <a:t>Many studies have looked at human-rating  EELVs and have determined it feasible.</a:t>
            </a:r>
          </a:p>
          <a:p>
            <a:endParaRPr lang="en-US">
              <a:latin typeface="Calibri" pitchFamily="34" charset="0"/>
            </a:endParaRPr>
          </a:p>
          <a:p>
            <a:r>
              <a:rPr lang="en-US">
                <a:latin typeface="Calibri" pitchFamily="34" charset="0"/>
              </a:rPr>
              <a:t>Estimated costs increases are currently at around 50% higher than the regular Delta IV Heavy.  ($375M/flight vs. $250M/flight)</a:t>
            </a:r>
          </a:p>
          <a:p>
            <a:endParaRPr lang="en-US">
              <a:latin typeface="Calibri" pitchFamily="34" charset="0"/>
            </a:endParaRPr>
          </a:p>
          <a:p>
            <a:r>
              <a:rPr lang="en-US">
                <a:latin typeface="Calibri" pitchFamily="34" charset="0"/>
              </a:rPr>
              <a:t>Overall non-recurring engineering (NRE) development adds a significant cost to the program, estimated at $2B over five years.</a:t>
            </a:r>
          </a:p>
          <a:p>
            <a:endParaRPr lang="en-US">
              <a:latin typeface="Calibri" pitchFamily="34" charset="0"/>
            </a:endParaRPr>
          </a:p>
          <a:p>
            <a:r>
              <a:rPr lang="en-US">
                <a:latin typeface="Calibri" pitchFamily="34" charset="0"/>
              </a:rPr>
              <a:t>Different missions can require the use of both the human rated and non- human rated Delta IV Heavy.</a:t>
            </a:r>
          </a:p>
        </p:txBody>
      </p:sp>
      <p:sp>
        <p:nvSpPr>
          <p:cNvPr id="6" name="TextBox 5"/>
          <p:cNvSpPr txBox="1"/>
          <p:nvPr/>
        </p:nvSpPr>
        <p:spPr>
          <a:xfrm>
            <a:off x="381000" y="6096000"/>
            <a:ext cx="2590800" cy="246063"/>
          </a:xfrm>
          <a:prstGeom prst="rect">
            <a:avLst/>
          </a:prstGeom>
          <a:noFill/>
        </p:spPr>
        <p:txBody>
          <a:bodyPr>
            <a:spAutoFit/>
          </a:bodyPr>
          <a:lstStyle/>
          <a:p>
            <a:pPr fontAlgn="auto">
              <a:spcBef>
                <a:spcPts val="0"/>
              </a:spcBef>
              <a:spcAft>
                <a:spcPts val="0"/>
              </a:spcAft>
              <a:defRPr/>
            </a:pPr>
            <a:r>
              <a:rPr lang="en-US" sz="1000" dirty="0">
                <a:solidFill>
                  <a:schemeClr val="accent1">
                    <a:lumMod val="75000"/>
                  </a:schemeClr>
                </a:solidFill>
                <a:latin typeface="+mn-lt"/>
              </a:rPr>
              <a:t>*Aerospace Corporation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Box 2"/>
          <p:cNvSpPr txBox="1"/>
          <p:nvPr/>
        </p:nvSpPr>
        <p:spPr>
          <a:xfrm>
            <a:off x="762000" y="1371600"/>
            <a:ext cx="7772400" cy="4216539"/>
          </a:xfrm>
          <a:prstGeom prst="rect">
            <a:avLst/>
          </a:prstGeom>
          <a:noFill/>
        </p:spPr>
        <p:txBody>
          <a:bodyPr wrap="square" rtlCol="0">
            <a:spAutoFit/>
          </a:bodyPr>
          <a:lstStyle/>
          <a:p>
            <a:pPr>
              <a:spcAft>
                <a:spcPts val="600"/>
              </a:spcAft>
              <a:buFont typeface="Arial" pitchFamily="34" charset="0"/>
              <a:buChar char="•"/>
            </a:pPr>
            <a:r>
              <a:rPr lang="en-US" sz="1400" dirty="0" smtClean="0"/>
              <a:t>International Docking System Standard (IDSS) Interface Definition Document (IDD). 21 September 2010.</a:t>
            </a:r>
            <a:endParaRPr lang="en-US" sz="1400" b="1" dirty="0" smtClean="0"/>
          </a:p>
          <a:p>
            <a:pPr>
              <a:spcAft>
                <a:spcPts val="600"/>
              </a:spcAft>
              <a:buFont typeface="Arial" pitchFamily="34" charset="0"/>
              <a:buChar char="•"/>
            </a:pPr>
            <a:r>
              <a:rPr lang="en-US" sz="1400" dirty="0" err="1" smtClean="0"/>
              <a:t>Korsmeyer</a:t>
            </a:r>
            <a:r>
              <a:rPr lang="en-US" sz="1400" dirty="0" smtClean="0"/>
              <a:t>, David J. Landis, Rob R., </a:t>
            </a:r>
            <a:r>
              <a:rPr lang="en-US" sz="1400" dirty="0" err="1" smtClean="0"/>
              <a:t>Abell</a:t>
            </a:r>
            <a:r>
              <a:rPr lang="en-US" sz="1400" dirty="0" smtClean="0"/>
              <a:t>, Paul A. (2008). Into the beyond: A crewed mission to a near-Earth object. </a:t>
            </a:r>
            <a:r>
              <a:rPr lang="en-US" sz="1400" i="1" dirty="0" err="1" smtClean="0"/>
              <a:t>Acta</a:t>
            </a:r>
            <a:r>
              <a:rPr lang="en-US" sz="1400" i="1" dirty="0" smtClean="0"/>
              <a:t> </a:t>
            </a:r>
            <a:r>
              <a:rPr lang="en-US" sz="1400" i="1" dirty="0" err="1" smtClean="0"/>
              <a:t>Astronautica</a:t>
            </a:r>
            <a:r>
              <a:rPr lang="en-US" sz="1400" dirty="0" smtClean="0"/>
              <a:t> 63 (2008) 213 – 220. 18 April 2008.</a:t>
            </a:r>
          </a:p>
          <a:p>
            <a:pPr>
              <a:spcAft>
                <a:spcPts val="600"/>
              </a:spcAft>
              <a:buFont typeface="Arial" pitchFamily="34" charset="0"/>
              <a:buChar char="•"/>
            </a:pPr>
            <a:r>
              <a:rPr lang="en-US" sz="1400" dirty="0" smtClean="0"/>
              <a:t>Landis, Rob, </a:t>
            </a:r>
            <a:r>
              <a:rPr lang="en-US" sz="1400" dirty="0" err="1" smtClean="0"/>
              <a:t>Korsmeyer</a:t>
            </a:r>
            <a:r>
              <a:rPr lang="en-US" sz="1400" dirty="0" smtClean="0"/>
              <a:t>, David, </a:t>
            </a:r>
            <a:r>
              <a:rPr lang="en-US" sz="1400" dirty="0" err="1" smtClean="0"/>
              <a:t>Abell</a:t>
            </a:r>
            <a:r>
              <a:rPr lang="en-US" sz="1400" dirty="0" smtClean="0"/>
              <a:t>, Paul, </a:t>
            </a:r>
            <a:r>
              <a:rPr lang="en-US" sz="1400" dirty="0" err="1" smtClean="0"/>
              <a:t>Adamo</a:t>
            </a:r>
            <a:r>
              <a:rPr lang="en-US" sz="1400" dirty="0" smtClean="0"/>
              <a:t>, Daniel, Jones, Thomas (2008). A Piloted Orion Flight to a Near-Earth Object: A Feasibility Study. </a:t>
            </a:r>
            <a:r>
              <a:rPr lang="en-US" sz="1400" i="1" dirty="0" err="1" smtClean="0"/>
              <a:t>SpaceOps</a:t>
            </a:r>
            <a:r>
              <a:rPr lang="en-US" sz="1400" i="1" dirty="0" smtClean="0"/>
              <a:t> 2008 Conference</a:t>
            </a:r>
            <a:r>
              <a:rPr lang="en-US" sz="1400" dirty="0" smtClean="0"/>
              <a:t>. AIAA 2008-3550.</a:t>
            </a:r>
          </a:p>
          <a:p>
            <a:pPr>
              <a:spcAft>
                <a:spcPts val="600"/>
              </a:spcAft>
              <a:buFont typeface="Arial" pitchFamily="34" charset="0"/>
              <a:buChar char="•"/>
            </a:pPr>
            <a:r>
              <a:rPr lang="en-US" sz="1400" dirty="0" err="1" smtClean="0"/>
              <a:t>LeCompte</a:t>
            </a:r>
            <a:r>
              <a:rPr lang="en-US" sz="1400" dirty="0" smtClean="0"/>
              <a:t>, M. A., Meyer, T. R., McKay C. P., </a:t>
            </a:r>
            <a:r>
              <a:rPr lang="en-US" sz="1400" dirty="0" err="1" smtClean="0"/>
              <a:t>Durda</a:t>
            </a:r>
            <a:r>
              <a:rPr lang="en-US" sz="1400" dirty="0" smtClean="0"/>
              <a:t>,  D. D., (2007). Near-Earth Asteroid Rendezvous Missions with the Orion Crew Exploration Vehicle. </a:t>
            </a:r>
            <a:r>
              <a:rPr lang="en-US" sz="1400" i="1" dirty="0" smtClean="0"/>
              <a:t>38th Lunar and Planetary Science Conference, (Lunar and Planetary Science XXXVIII)</a:t>
            </a:r>
            <a:r>
              <a:rPr lang="en-US" sz="1400" dirty="0" smtClean="0"/>
              <a:t>. March 12-16, 2007 in League City, Texas. LPI Contribution No. 1338, p.2083.</a:t>
            </a:r>
          </a:p>
          <a:p>
            <a:pPr>
              <a:spcAft>
                <a:spcPts val="600"/>
              </a:spcAft>
              <a:buFont typeface="Arial" pitchFamily="34" charset="0"/>
              <a:buChar char="•"/>
            </a:pPr>
            <a:r>
              <a:rPr lang="en-US" sz="1400" dirty="0" smtClean="0"/>
              <a:t>Patton, Jeff A. and Barr, Jonathon D. (2009). Atlas and Delta Capabilities to Launch Crew to Low Earth Orbit. </a:t>
            </a:r>
            <a:r>
              <a:rPr lang="en-US" sz="1400" i="1" dirty="0" smtClean="0"/>
              <a:t>AIAA Proceedings</a:t>
            </a:r>
            <a:r>
              <a:rPr lang="en-US" sz="1400" dirty="0" smtClean="0"/>
              <a:t>. 14-17 September 2009. </a:t>
            </a:r>
          </a:p>
          <a:p>
            <a:pPr>
              <a:spcAft>
                <a:spcPts val="600"/>
              </a:spcAft>
              <a:buFont typeface="Arial" pitchFamily="34" charset="0"/>
              <a:buChar char="•"/>
            </a:pPr>
            <a:r>
              <a:rPr lang="en-US" sz="1400" dirty="0" smtClean="0"/>
              <a:t>Phipps, Andy, </a:t>
            </a:r>
            <a:r>
              <a:rPr lang="en-US" sz="1400" dirty="0" err="1" smtClean="0"/>
              <a:t>Meerman</a:t>
            </a:r>
            <a:r>
              <a:rPr lang="en-US" sz="1400" dirty="0" smtClean="0"/>
              <a:t>, Max, Wilhelm, James, et. al. (2006). An ‘entry level’ mission to a near Earth object. </a:t>
            </a:r>
            <a:r>
              <a:rPr lang="en-US" sz="1400" i="1" dirty="0" err="1" smtClean="0"/>
              <a:t>Acta</a:t>
            </a:r>
            <a:r>
              <a:rPr lang="en-US" sz="1400" i="1" dirty="0" smtClean="0"/>
              <a:t> </a:t>
            </a:r>
            <a:r>
              <a:rPr lang="en-US" sz="1400" i="1" dirty="0" err="1" smtClean="0"/>
              <a:t>Astronautica</a:t>
            </a:r>
            <a:r>
              <a:rPr lang="en-US" sz="1400" dirty="0" smtClean="0"/>
              <a:t> 59 (2006) 845 – 857. 13 September 2006. </a:t>
            </a:r>
            <a:endParaRPr lang="en-US" sz="1400" b="1" dirty="0" smtClean="0"/>
          </a:p>
          <a:p>
            <a:pPr>
              <a:spcAft>
                <a:spcPts val="600"/>
              </a:spcAft>
              <a:buFont typeface="Arial" pitchFamily="34" charset="0"/>
              <a:buChar char="•"/>
            </a:pPr>
            <a:r>
              <a:rPr lang="en-US" sz="1400" dirty="0" smtClean="0"/>
              <a:t>Shoemaker, E. M.; </a:t>
            </a:r>
            <a:r>
              <a:rPr lang="en-US" sz="1400" dirty="0" err="1" smtClean="0"/>
              <a:t>Helin</a:t>
            </a:r>
            <a:r>
              <a:rPr lang="en-US" sz="1400" dirty="0" smtClean="0"/>
              <a:t>, E. F. (1978). </a:t>
            </a:r>
            <a:r>
              <a:rPr lang="en-US" sz="1400" dirty="0" smtClean="0">
                <a:hlinkClick r:id="rId2" tooltip="Earth-Approaching Asteroids as Targets for Exploration"/>
              </a:rPr>
              <a:t>Earth-Approaching Asteroids as Targets for Exploration</a:t>
            </a:r>
            <a:r>
              <a:rPr lang="en-US" sz="1400" dirty="0" smtClean="0"/>
              <a:t>. NASA N78-29022.</a:t>
            </a:r>
            <a:endParaRPr lang="en-US" sz="14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Box 2"/>
          <p:cNvSpPr txBox="1"/>
          <p:nvPr/>
        </p:nvSpPr>
        <p:spPr>
          <a:xfrm>
            <a:off x="762000" y="1371600"/>
            <a:ext cx="7772400" cy="2262158"/>
          </a:xfrm>
          <a:prstGeom prst="rect">
            <a:avLst/>
          </a:prstGeom>
          <a:noFill/>
        </p:spPr>
        <p:txBody>
          <a:bodyPr wrap="square" rtlCol="0">
            <a:spAutoFit/>
          </a:bodyPr>
          <a:lstStyle/>
          <a:p>
            <a:pPr>
              <a:spcAft>
                <a:spcPts val="600"/>
              </a:spcAft>
              <a:buFont typeface="Arial" pitchFamily="34" charset="0"/>
              <a:buChar char="•"/>
            </a:pPr>
            <a:r>
              <a:rPr lang="en-US" sz="1400" dirty="0" err="1" smtClean="0"/>
              <a:t>Szatkowski</a:t>
            </a:r>
            <a:r>
              <a:rPr lang="en-US" sz="1400" dirty="0" smtClean="0"/>
              <a:t>, Gerard, Holguin, Mike, </a:t>
            </a:r>
            <a:r>
              <a:rPr lang="en-US" sz="1400" dirty="0" err="1" smtClean="0"/>
              <a:t>Kutter</a:t>
            </a:r>
            <a:r>
              <a:rPr lang="en-US" sz="1400" dirty="0" smtClean="0"/>
              <a:t>, Bernard, et. al. (2006). Centaur Extensibility For Long Duration. </a:t>
            </a:r>
            <a:r>
              <a:rPr lang="en-US" sz="1400" i="1" dirty="0" smtClean="0"/>
              <a:t>AIAA Space 2006</a:t>
            </a:r>
            <a:r>
              <a:rPr lang="en-US" sz="1400" dirty="0" smtClean="0"/>
              <a:t>. 19 - 21 September 2006, San Jose, California. AIAA 2006-7270</a:t>
            </a:r>
          </a:p>
          <a:p>
            <a:pPr>
              <a:spcAft>
                <a:spcPts val="600"/>
              </a:spcAft>
              <a:buFont typeface="Arial" pitchFamily="34" charset="0"/>
              <a:buChar char="•"/>
            </a:pPr>
            <a:r>
              <a:rPr lang="en-US" sz="1400" dirty="0" err="1" smtClean="0"/>
              <a:t>Thunnissen</a:t>
            </a:r>
            <a:r>
              <a:rPr lang="en-US" sz="1400" dirty="0" smtClean="0"/>
              <a:t>, Daniel P., Guernsey, Carl S., Baker, Raymond S., Miyake, Robert N. (2004). Advanced space storable propellants for outer planet exploration. </a:t>
            </a:r>
            <a:r>
              <a:rPr lang="en-US" sz="1400" i="1" dirty="0" smtClean="0"/>
              <a:t>40th AIAA/ASME/SAE/ASEE Joint Propulsion Conference and Exhibit</a:t>
            </a:r>
            <a:r>
              <a:rPr lang="en-US" sz="1400" dirty="0" smtClean="0"/>
              <a:t>, Ft. Lauderdale, FL, July 11-14, 2004. </a:t>
            </a:r>
          </a:p>
          <a:p>
            <a:pPr>
              <a:spcAft>
                <a:spcPts val="600"/>
              </a:spcAft>
              <a:buFont typeface="Arial" pitchFamily="34" charset="0"/>
              <a:buChar char="•"/>
            </a:pPr>
            <a:r>
              <a:rPr lang="en-US" sz="1400" dirty="0" smtClean="0"/>
              <a:t>United Launch Alliance (2007). Delta IV Payload Planners Guide. 06H0233. September 2007.</a:t>
            </a:r>
          </a:p>
          <a:p>
            <a:pPr>
              <a:spcAft>
                <a:spcPts val="600"/>
              </a:spcAft>
              <a:buFont typeface="Arial" pitchFamily="34" charset="0"/>
              <a:buChar char="•"/>
            </a:pPr>
            <a:r>
              <a:rPr lang="en-US" sz="1400" dirty="0" smtClean="0"/>
              <a:t>Wilson, J. W., Shinn, J.L., </a:t>
            </a:r>
            <a:r>
              <a:rPr lang="en-US" sz="1400" dirty="0" err="1" smtClean="0"/>
              <a:t>Tripathi</a:t>
            </a:r>
            <a:r>
              <a:rPr lang="en-US" sz="1400" dirty="0" smtClean="0"/>
              <a:t>, R.C., et. al. (2001). ISSUES IN DEEP SPACE RADIATION PROTECTION. </a:t>
            </a:r>
            <a:r>
              <a:rPr lang="en-US" sz="1400" i="1" dirty="0" err="1" smtClean="0"/>
              <a:t>Acta</a:t>
            </a:r>
            <a:r>
              <a:rPr lang="en-US" sz="1400" i="1" dirty="0" smtClean="0"/>
              <a:t> </a:t>
            </a:r>
            <a:r>
              <a:rPr lang="en-US" sz="1400" i="1" dirty="0" err="1" smtClean="0"/>
              <a:t>Astronautica</a:t>
            </a:r>
            <a:r>
              <a:rPr lang="en-US" sz="1400" dirty="0" smtClean="0"/>
              <a:t> Vol. 49, No. 3-10, pp. 289-312, 2001.</a:t>
            </a:r>
            <a:endParaRPr lang="en-US" sz="1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Spacecraft</a:t>
            </a:r>
            <a:endParaRPr lang="en-US" dirty="0"/>
          </a:p>
        </p:txBody>
      </p:sp>
      <p:sp>
        <p:nvSpPr>
          <p:cNvPr id="3" name="TextBox 2"/>
          <p:cNvSpPr txBox="1"/>
          <p:nvPr/>
        </p:nvSpPr>
        <p:spPr>
          <a:xfrm>
            <a:off x="457200" y="1447800"/>
            <a:ext cx="8001000" cy="4154984"/>
          </a:xfrm>
          <a:prstGeom prst="rect">
            <a:avLst/>
          </a:prstGeom>
          <a:noFill/>
        </p:spPr>
        <p:txBody>
          <a:bodyPr wrap="square" rtlCol="0">
            <a:spAutoFit/>
          </a:bodyPr>
          <a:lstStyle/>
          <a:p>
            <a:pPr>
              <a:buFont typeface="Arial" pitchFamily="34" charset="0"/>
              <a:buChar char="•"/>
            </a:pPr>
            <a:r>
              <a:rPr lang="en-US" sz="2400" dirty="0" smtClean="0">
                <a:latin typeface="+mn-lt"/>
              </a:rPr>
              <a:t>Family of spacecraft</a:t>
            </a:r>
          </a:p>
          <a:p>
            <a:pPr lvl="1">
              <a:buFont typeface="Arial" pitchFamily="34" charset="0"/>
              <a:buChar char="•"/>
            </a:pPr>
            <a:r>
              <a:rPr lang="en-US" sz="2400" dirty="0" smtClean="0">
                <a:latin typeface="+mn-lt"/>
              </a:rPr>
              <a:t>Capsule (manned, crew launch, crew return)</a:t>
            </a:r>
          </a:p>
          <a:p>
            <a:pPr lvl="1">
              <a:buFont typeface="Arial" pitchFamily="34" charset="0"/>
              <a:buChar char="•"/>
            </a:pPr>
            <a:endParaRPr lang="en-US" sz="2400" dirty="0" smtClean="0">
              <a:latin typeface="+mn-lt"/>
            </a:endParaRPr>
          </a:p>
          <a:p>
            <a:pPr lvl="1">
              <a:buFont typeface="Arial" pitchFamily="34" charset="0"/>
              <a:buChar char="•"/>
            </a:pPr>
            <a:r>
              <a:rPr lang="en-US" sz="2400" dirty="0" smtClean="0">
                <a:latin typeface="+mn-lt"/>
              </a:rPr>
              <a:t>Hub Module (Habitable volume + Earth return stage + docking ports for additional modules + EVA airlock)</a:t>
            </a:r>
          </a:p>
          <a:p>
            <a:pPr lvl="1">
              <a:buFont typeface="Arial" pitchFamily="34" charset="0"/>
              <a:buChar char="•"/>
            </a:pPr>
            <a:endParaRPr lang="en-US" sz="2400" dirty="0" smtClean="0">
              <a:latin typeface="+mn-lt"/>
            </a:endParaRPr>
          </a:p>
          <a:p>
            <a:pPr lvl="1">
              <a:buFont typeface="Arial" pitchFamily="34" charset="0"/>
              <a:buChar char="•"/>
            </a:pPr>
            <a:r>
              <a:rPr lang="en-US" sz="2400" dirty="0" smtClean="0">
                <a:latin typeface="+mn-lt"/>
              </a:rPr>
              <a:t>Propulsion + Propellant Module (PnP) (engine + fuel) </a:t>
            </a:r>
          </a:p>
          <a:p>
            <a:pPr lvl="2">
              <a:buFont typeface="Arial" pitchFamily="34" charset="0"/>
              <a:buChar char="•"/>
            </a:pPr>
            <a:r>
              <a:rPr lang="en-US" sz="2400" dirty="0" smtClean="0">
                <a:latin typeface="+mn-lt"/>
              </a:rPr>
              <a:t>Sized for stand alone launch to LEO (22,330 kg gross)</a:t>
            </a:r>
          </a:p>
          <a:p>
            <a:pPr lvl="2">
              <a:buFont typeface="Arial" pitchFamily="34" charset="0"/>
              <a:buChar char="•"/>
            </a:pPr>
            <a:r>
              <a:rPr lang="en-US" sz="2400" dirty="0" smtClean="0">
                <a:latin typeface="+mn-lt"/>
              </a:rPr>
              <a:t>Selectively fuel module for different missions </a:t>
            </a:r>
          </a:p>
          <a:p>
            <a:pPr lvl="2">
              <a:buFont typeface="Arial" pitchFamily="34" charset="0"/>
              <a:buChar char="•"/>
            </a:pPr>
            <a:endParaRPr lang="en-US" sz="2400" dirty="0" smtClean="0">
              <a:latin typeface="+mn-lt"/>
            </a:endParaRPr>
          </a:p>
          <a:p>
            <a:pPr lvl="1">
              <a:buFont typeface="Arial" pitchFamily="34" charset="0"/>
              <a:buChar char="•"/>
            </a:pPr>
            <a:r>
              <a:rPr lang="en-US" sz="2400" dirty="0" smtClean="0">
                <a:latin typeface="+mn-lt"/>
              </a:rPr>
              <a:t>Lunar Lander Module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Reference Crew Module</a:t>
            </a:r>
            <a:endParaRPr lang="en-US" dirty="0"/>
          </a:p>
        </p:txBody>
      </p:sp>
      <p:sp>
        <p:nvSpPr>
          <p:cNvPr id="38915" name="TextBox 2"/>
          <p:cNvSpPr txBox="1">
            <a:spLocks noChangeArrowheads="1"/>
          </p:cNvSpPr>
          <p:nvPr/>
        </p:nvSpPr>
        <p:spPr bwMode="auto">
          <a:xfrm>
            <a:off x="457200" y="1371600"/>
            <a:ext cx="7010400" cy="4492050"/>
          </a:xfrm>
          <a:prstGeom prst="rect">
            <a:avLst/>
          </a:prstGeom>
          <a:noFill/>
          <a:ln w="9525">
            <a:noFill/>
            <a:miter lim="800000"/>
            <a:headEnd/>
            <a:tailEnd/>
          </a:ln>
        </p:spPr>
        <p:txBody>
          <a:bodyPr wrap="square">
            <a:spAutoFit/>
          </a:bodyPr>
          <a:lstStyle/>
          <a:p>
            <a:r>
              <a:rPr lang="en-US" dirty="0">
                <a:latin typeface="Calibri" pitchFamily="34" charset="0"/>
              </a:rPr>
              <a:t>Orion capsule mass = 9525 kg  (5m diameter)</a:t>
            </a:r>
          </a:p>
          <a:p>
            <a:r>
              <a:rPr lang="en-US" dirty="0">
                <a:latin typeface="Calibri" pitchFamily="34" charset="0"/>
              </a:rPr>
              <a:t>Max Dragon capsule mass = 6000 kg  (3.6m diameter)</a:t>
            </a:r>
          </a:p>
          <a:p>
            <a:r>
              <a:rPr lang="en-US" dirty="0">
                <a:latin typeface="Calibri" pitchFamily="34" charset="0"/>
              </a:rPr>
              <a:t>Apollo Command module = 5809 kg  (3.9m diameter</a:t>
            </a:r>
            <a:r>
              <a:rPr lang="en-US" dirty="0" smtClean="0">
                <a:latin typeface="Calibri" pitchFamily="34" charset="0"/>
              </a:rPr>
              <a:t>)</a:t>
            </a:r>
          </a:p>
          <a:p>
            <a:r>
              <a:rPr lang="en-US" dirty="0" smtClean="0">
                <a:latin typeface="Calibri" pitchFamily="34" charset="0"/>
              </a:rPr>
              <a:t>Dream Chaser = ~9000 kg (Horizontal landing)</a:t>
            </a:r>
          </a:p>
          <a:p>
            <a:r>
              <a:rPr lang="en-US" dirty="0" smtClean="0">
                <a:latin typeface="Calibri" pitchFamily="34" charset="0"/>
              </a:rPr>
              <a:t>Boeing CST-100 = “Bigger than Apollo, smaller than Orion”</a:t>
            </a:r>
            <a:endParaRPr lang="en-US" dirty="0">
              <a:latin typeface="Calibri" pitchFamily="34" charset="0"/>
            </a:endParaRPr>
          </a:p>
          <a:p>
            <a:endParaRPr lang="en-US" dirty="0" smtClean="0">
              <a:latin typeface="Calibri" pitchFamily="34" charset="0"/>
            </a:endParaRPr>
          </a:p>
          <a:p>
            <a:pPr>
              <a:buFont typeface="Arial" pitchFamily="34" charset="0"/>
              <a:buChar char="•"/>
            </a:pPr>
            <a:r>
              <a:rPr lang="en-US" sz="2200" dirty="0" smtClean="0">
                <a:latin typeface="Calibri" pitchFamily="34" charset="0"/>
              </a:rPr>
              <a:t>Reference Crew Capsule Chosen to be “Orion </a:t>
            </a:r>
            <a:r>
              <a:rPr lang="en-US" sz="2200" dirty="0" err="1" smtClean="0">
                <a:latin typeface="Calibri" pitchFamily="34" charset="0"/>
              </a:rPr>
              <a:t>Lite</a:t>
            </a:r>
            <a:r>
              <a:rPr lang="en-US" sz="2200" dirty="0" smtClean="0">
                <a:latin typeface="Calibri" pitchFamily="34" charset="0"/>
              </a:rPr>
              <a:t>” in nature, limited as such:</a:t>
            </a:r>
            <a:endParaRPr lang="en-US" sz="2200" dirty="0">
              <a:latin typeface="Calibri" pitchFamily="34" charset="0"/>
            </a:endParaRPr>
          </a:p>
          <a:p>
            <a:pPr lvl="1">
              <a:buFont typeface="Arial" pitchFamily="34" charset="0"/>
              <a:buChar char="•"/>
            </a:pPr>
            <a:r>
              <a:rPr lang="en-US" sz="2000" dirty="0" smtClean="0">
                <a:latin typeface="Calibri" pitchFamily="34" charset="0"/>
              </a:rPr>
              <a:t>Max </a:t>
            </a:r>
            <a:r>
              <a:rPr lang="en-US" sz="2000" dirty="0">
                <a:latin typeface="Calibri" pitchFamily="34" charset="0"/>
              </a:rPr>
              <a:t>diameter payload in a Delta IV Heavy = 4.5m </a:t>
            </a:r>
          </a:p>
          <a:p>
            <a:pPr lvl="1">
              <a:buFont typeface="Arial" pitchFamily="34" charset="0"/>
              <a:buChar char="•"/>
            </a:pPr>
            <a:r>
              <a:rPr lang="en-US" sz="2000" dirty="0">
                <a:latin typeface="Calibri" pitchFamily="34" charset="0"/>
              </a:rPr>
              <a:t>Chosen capsule = 8000 kg </a:t>
            </a:r>
            <a:r>
              <a:rPr lang="en-US" sz="2000" dirty="0" smtClean="0">
                <a:latin typeface="Calibri" pitchFamily="34" charset="0"/>
              </a:rPr>
              <a:t>estimate</a:t>
            </a:r>
          </a:p>
          <a:p>
            <a:pPr lvl="1">
              <a:buFont typeface="Arial" pitchFamily="34" charset="0"/>
              <a:buChar char="•"/>
            </a:pPr>
            <a:r>
              <a:rPr lang="en-US" sz="2000" dirty="0" smtClean="0">
                <a:latin typeface="Calibri" pitchFamily="34" charset="0"/>
              </a:rPr>
              <a:t>Otherwise, similar in layout, sizing, provision, etc. as Orion</a:t>
            </a:r>
          </a:p>
          <a:p>
            <a:pPr>
              <a:buFont typeface="Arial" pitchFamily="34" charset="0"/>
              <a:buChar char="•"/>
            </a:pPr>
            <a:endParaRPr lang="en-US" sz="2000" dirty="0">
              <a:latin typeface="Calibri" pitchFamily="34" charset="0"/>
            </a:endParaRPr>
          </a:p>
          <a:p>
            <a:pPr>
              <a:buFont typeface="Arial" pitchFamily="34" charset="0"/>
              <a:buChar char="•"/>
            </a:pPr>
            <a:r>
              <a:rPr lang="en-US" sz="2200" dirty="0" smtClean="0">
                <a:latin typeface="Calibri" pitchFamily="34" charset="0"/>
              </a:rPr>
              <a:t>Hub Module designed for common docking adaptor, can accommodate any crew module</a:t>
            </a:r>
            <a:endParaRPr lang="en-US" dirty="0">
              <a:latin typeface="Calibri" pitchFamily="34" charset="0"/>
            </a:endParaRPr>
          </a:p>
        </p:txBody>
      </p:sp>
      <p:grpSp>
        <p:nvGrpSpPr>
          <p:cNvPr id="6" name="Group 5"/>
          <p:cNvGrpSpPr/>
          <p:nvPr/>
        </p:nvGrpSpPr>
        <p:grpSpPr>
          <a:xfrm>
            <a:off x="6781800" y="1371600"/>
            <a:ext cx="1676400" cy="1447800"/>
            <a:chOff x="6781800" y="1371600"/>
            <a:chExt cx="1676400" cy="1447800"/>
          </a:xfrm>
        </p:grpSpPr>
        <p:sp>
          <p:nvSpPr>
            <p:cNvPr id="4" name="Trapezoid 3"/>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e 4"/>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Hub Module</a:t>
            </a:r>
            <a:endParaRPr lang="en-US" dirty="0"/>
          </a:p>
        </p:txBody>
      </p:sp>
      <p:pic>
        <p:nvPicPr>
          <p:cNvPr id="77827" name="Picture 3" descr="Faring-Volume-tight-clean.jpg"/>
          <p:cNvPicPr>
            <a:picLocks noChangeAspect="1"/>
          </p:cNvPicPr>
          <p:nvPr/>
        </p:nvPicPr>
        <p:blipFill>
          <a:blip r:embed="rId3" cstate="print"/>
          <a:srcRect/>
          <a:stretch>
            <a:fillRect/>
          </a:stretch>
        </p:blipFill>
        <p:spPr bwMode="auto">
          <a:xfrm>
            <a:off x="381000" y="1371600"/>
            <a:ext cx="3262313" cy="4872038"/>
          </a:xfrm>
          <a:prstGeom prst="rect">
            <a:avLst/>
          </a:prstGeom>
          <a:noFill/>
          <a:ln w="9525">
            <a:noFill/>
            <a:miter lim="800000"/>
            <a:headEnd/>
            <a:tailEnd/>
          </a:ln>
        </p:spPr>
      </p:pic>
      <p:sp>
        <p:nvSpPr>
          <p:cNvPr id="77828" name="TextBox 4"/>
          <p:cNvSpPr txBox="1">
            <a:spLocks noChangeArrowheads="1"/>
          </p:cNvSpPr>
          <p:nvPr/>
        </p:nvSpPr>
        <p:spPr bwMode="auto">
          <a:xfrm>
            <a:off x="3733800" y="1371600"/>
            <a:ext cx="4953000" cy="4524315"/>
          </a:xfrm>
          <a:prstGeom prst="rect">
            <a:avLst/>
          </a:prstGeom>
          <a:noFill/>
          <a:ln w="9525">
            <a:noFill/>
            <a:miter lim="800000"/>
            <a:headEnd/>
            <a:tailEnd/>
          </a:ln>
        </p:spPr>
        <p:txBody>
          <a:bodyPr>
            <a:spAutoFit/>
          </a:bodyPr>
          <a:lstStyle/>
          <a:p>
            <a:pPr>
              <a:buFont typeface="Arial" charset="0"/>
              <a:buChar char="•"/>
            </a:pPr>
            <a:r>
              <a:rPr lang="en-US" dirty="0">
                <a:latin typeface="Calibri" pitchFamily="34" charset="0"/>
              </a:rPr>
              <a:t>Sized as return stage from NEO mission</a:t>
            </a:r>
          </a:p>
          <a:p>
            <a:pPr lvl="1">
              <a:buFont typeface="Arial" charset="0"/>
              <a:buChar char="•"/>
            </a:pPr>
            <a:r>
              <a:rPr lang="en-US" dirty="0">
                <a:latin typeface="Calibri" pitchFamily="34" charset="0"/>
              </a:rPr>
              <a:t>1.7 km/s delta-V for </a:t>
            </a:r>
            <a:r>
              <a:rPr lang="en-US" dirty="0" smtClean="0">
                <a:latin typeface="Calibri" pitchFamily="34" charset="0"/>
              </a:rPr>
              <a:t>Hub </a:t>
            </a:r>
            <a:r>
              <a:rPr lang="en-US" dirty="0">
                <a:latin typeface="Calibri" pitchFamily="34" charset="0"/>
              </a:rPr>
              <a:t>+ Capsule </a:t>
            </a:r>
          </a:p>
          <a:p>
            <a:pPr>
              <a:buFont typeface="Arial" charset="0"/>
              <a:buChar char="•"/>
            </a:pPr>
            <a:r>
              <a:rPr lang="en-US" dirty="0" smtClean="0">
                <a:latin typeface="Calibri" pitchFamily="34" charset="0"/>
              </a:rPr>
              <a:t>Propellant </a:t>
            </a:r>
            <a:r>
              <a:rPr lang="en-US" dirty="0">
                <a:latin typeface="Calibri" pitchFamily="34" charset="0"/>
              </a:rPr>
              <a:t>load</a:t>
            </a:r>
          </a:p>
          <a:p>
            <a:pPr lvl="1">
              <a:buFont typeface="Arial" charset="0"/>
              <a:buChar char="•"/>
            </a:pPr>
            <a:r>
              <a:rPr lang="en-US" dirty="0">
                <a:latin typeface="Calibri" pitchFamily="34" charset="0"/>
              </a:rPr>
              <a:t>5862 kg N2O4</a:t>
            </a:r>
          </a:p>
          <a:p>
            <a:pPr lvl="2">
              <a:buFont typeface="Arial" charset="0"/>
              <a:buChar char="•"/>
            </a:pPr>
            <a:r>
              <a:rPr lang="en-US" dirty="0">
                <a:latin typeface="Calibri" pitchFamily="34" charset="0"/>
              </a:rPr>
              <a:t>2 spherical tanks r =0.784m</a:t>
            </a:r>
          </a:p>
          <a:p>
            <a:pPr lvl="2">
              <a:buFont typeface="Arial" charset="0"/>
              <a:buChar char="•"/>
            </a:pPr>
            <a:r>
              <a:rPr lang="en-US" dirty="0">
                <a:latin typeface="Calibri" pitchFamily="34" charset="0"/>
              </a:rPr>
              <a:t>146 kg of tank mass</a:t>
            </a:r>
          </a:p>
          <a:p>
            <a:pPr lvl="1">
              <a:buFont typeface="Arial" charset="0"/>
              <a:buChar char="•"/>
            </a:pPr>
            <a:r>
              <a:rPr lang="en-US" dirty="0">
                <a:latin typeface="Calibri" pitchFamily="34" charset="0"/>
              </a:rPr>
              <a:t>3257 kg </a:t>
            </a:r>
            <a:r>
              <a:rPr lang="en-US" dirty="0" err="1">
                <a:latin typeface="Calibri" pitchFamily="34" charset="0"/>
              </a:rPr>
              <a:t>Aerozine</a:t>
            </a:r>
            <a:r>
              <a:rPr lang="en-US" dirty="0">
                <a:latin typeface="Calibri" pitchFamily="34" charset="0"/>
              </a:rPr>
              <a:t> 50</a:t>
            </a:r>
          </a:p>
          <a:p>
            <a:pPr lvl="2">
              <a:buFont typeface="Arial" charset="0"/>
              <a:buChar char="•"/>
            </a:pPr>
            <a:r>
              <a:rPr lang="en-US" dirty="0">
                <a:latin typeface="Calibri" pitchFamily="34" charset="0"/>
              </a:rPr>
              <a:t>2 spherical tanks r = 0.756 m</a:t>
            </a:r>
          </a:p>
          <a:p>
            <a:pPr lvl="2">
              <a:buFont typeface="Arial" charset="0"/>
              <a:buChar char="•"/>
            </a:pPr>
            <a:r>
              <a:rPr lang="en-US" dirty="0">
                <a:latin typeface="Calibri" pitchFamily="34" charset="0"/>
              </a:rPr>
              <a:t>132 kg of tank </a:t>
            </a:r>
            <a:r>
              <a:rPr lang="en-US" dirty="0" smtClean="0">
                <a:latin typeface="Calibri" pitchFamily="34" charset="0"/>
              </a:rPr>
              <a:t>mass</a:t>
            </a:r>
          </a:p>
          <a:p>
            <a:pPr>
              <a:buFont typeface="Arial" charset="0"/>
              <a:buChar char="•"/>
            </a:pPr>
            <a:r>
              <a:rPr lang="en-US" dirty="0" smtClean="0">
                <a:latin typeface="Calibri" pitchFamily="34" charset="0"/>
              </a:rPr>
              <a:t>Total Mass – 13,534 kg</a:t>
            </a:r>
          </a:p>
          <a:p>
            <a:pPr lvl="1">
              <a:buFont typeface="Arial" charset="0"/>
              <a:buChar char="•"/>
            </a:pPr>
            <a:r>
              <a:rPr lang="en-US" dirty="0" smtClean="0">
                <a:latin typeface="Calibri" pitchFamily="34" charset="0"/>
              </a:rPr>
              <a:t>Size allows launch from Delta IV M(5,4)</a:t>
            </a:r>
          </a:p>
          <a:p>
            <a:pPr lvl="2">
              <a:buFont typeface="Arial" charset="0"/>
              <a:buChar char="•"/>
            </a:pPr>
            <a:r>
              <a:rPr lang="en-US" dirty="0" smtClean="0">
                <a:latin typeface="Calibri" pitchFamily="34" charset="0"/>
              </a:rPr>
              <a:t>~$170M </a:t>
            </a:r>
            <a:r>
              <a:rPr lang="en-US" dirty="0" err="1" smtClean="0">
                <a:latin typeface="Calibri" pitchFamily="34" charset="0"/>
              </a:rPr>
              <a:t>vs</a:t>
            </a:r>
            <a:r>
              <a:rPr lang="en-US" dirty="0" smtClean="0">
                <a:latin typeface="Calibri" pitchFamily="34" charset="0"/>
              </a:rPr>
              <a:t> $250M per launch</a:t>
            </a:r>
            <a:endParaRPr lang="en-US" dirty="0">
              <a:latin typeface="Calibri" pitchFamily="34" charset="0"/>
            </a:endParaRPr>
          </a:p>
          <a:p>
            <a:pPr>
              <a:buFont typeface="Arial" charset="0"/>
              <a:buChar char="•"/>
            </a:pPr>
            <a:r>
              <a:rPr lang="en-US" dirty="0">
                <a:latin typeface="Calibri" pitchFamily="34" charset="0"/>
              </a:rPr>
              <a:t>Habitable space</a:t>
            </a:r>
          </a:p>
          <a:p>
            <a:pPr lvl="1">
              <a:buFont typeface="Arial" charset="0"/>
              <a:buChar char="•"/>
            </a:pPr>
            <a:r>
              <a:rPr lang="en-US" dirty="0">
                <a:latin typeface="Calibri" pitchFamily="34" charset="0"/>
              </a:rPr>
              <a:t>6 m x 4 m cylinder plus 1.3 m x 4 m x 4 m </a:t>
            </a:r>
            <a:r>
              <a:rPr lang="en-US" dirty="0" err="1">
                <a:latin typeface="Calibri" pitchFamily="34" charset="0"/>
              </a:rPr>
              <a:t>frustrum</a:t>
            </a:r>
            <a:endParaRPr lang="en-US" dirty="0">
              <a:latin typeface="Calibri" pitchFamily="34" charset="0"/>
            </a:endParaRPr>
          </a:p>
          <a:p>
            <a:pPr lvl="1">
              <a:buFont typeface="Arial" charset="0"/>
              <a:buChar char="•"/>
            </a:pPr>
            <a:r>
              <a:rPr lang="en-US" dirty="0">
                <a:latin typeface="Calibri" pitchFamily="34" charset="0"/>
              </a:rPr>
              <a:t>99.33 m</a:t>
            </a:r>
            <a:r>
              <a:rPr lang="en-US" baseline="30000" dirty="0">
                <a:latin typeface="Calibri" pitchFamily="34" charset="0"/>
              </a:rPr>
              <a:t>3</a:t>
            </a:r>
            <a:r>
              <a:rPr lang="en-US" dirty="0">
                <a:latin typeface="Calibri" pitchFamily="34" charset="0"/>
              </a:rPr>
              <a:t> of volume</a:t>
            </a:r>
          </a:p>
        </p:txBody>
      </p:sp>
      <p:sp>
        <p:nvSpPr>
          <p:cNvPr id="7" name="Oval 6"/>
          <p:cNvSpPr/>
          <p:nvPr/>
        </p:nvSpPr>
        <p:spPr>
          <a:xfrm>
            <a:off x="2514600" y="4419600"/>
            <a:ext cx="228600" cy="2286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N2O4</a:t>
            </a:r>
          </a:p>
        </p:txBody>
      </p:sp>
      <p:sp>
        <p:nvSpPr>
          <p:cNvPr id="9" name="Trapezoid 8"/>
          <p:cNvSpPr/>
          <p:nvPr/>
        </p:nvSpPr>
        <p:spPr>
          <a:xfrm>
            <a:off x="2133600" y="4953000"/>
            <a:ext cx="457200" cy="381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1905000" y="4648200"/>
            <a:ext cx="838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dirty="0"/>
              <a:t>Thrust Structure</a:t>
            </a:r>
          </a:p>
        </p:txBody>
      </p:sp>
      <p:sp>
        <p:nvSpPr>
          <p:cNvPr id="10" name="Oval 9"/>
          <p:cNvSpPr/>
          <p:nvPr/>
        </p:nvSpPr>
        <p:spPr>
          <a:xfrm>
            <a:off x="1905000" y="4419600"/>
            <a:ext cx="228600" cy="2286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N2O4</a:t>
            </a:r>
          </a:p>
        </p:txBody>
      </p:sp>
      <p:sp>
        <p:nvSpPr>
          <p:cNvPr id="6" name="Oval 5"/>
          <p:cNvSpPr/>
          <p:nvPr/>
        </p:nvSpPr>
        <p:spPr>
          <a:xfrm>
            <a:off x="2286000" y="4495800"/>
            <a:ext cx="152400" cy="152400"/>
          </a:xfrm>
          <a:prstGeom prst="ellipse">
            <a:avLst/>
          </a:prstGeom>
          <a:solidFill>
            <a:schemeClr val="accent2">
              <a:lumMod val="7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A50</a:t>
            </a:r>
          </a:p>
        </p:txBody>
      </p:sp>
      <p:sp>
        <p:nvSpPr>
          <p:cNvPr id="11" name="Freeform 10"/>
          <p:cNvSpPr/>
          <p:nvPr/>
        </p:nvSpPr>
        <p:spPr>
          <a:xfrm>
            <a:off x="1981200" y="2286000"/>
            <a:ext cx="685800" cy="838200"/>
          </a:xfrm>
          <a:custGeom>
            <a:avLst/>
            <a:gdLst>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838200">
                <a:moveTo>
                  <a:pt x="0" y="838200"/>
                </a:moveTo>
                <a:lnTo>
                  <a:pt x="246463" y="0"/>
                </a:lnTo>
                <a:lnTo>
                  <a:pt x="439337" y="0"/>
                </a:lnTo>
                <a:lnTo>
                  <a:pt x="685800" y="838200"/>
                </a:lnTo>
                <a:lnTo>
                  <a:pt x="0" y="83820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1981200" y="3124200"/>
            <a:ext cx="685800" cy="1295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1981200" y="3200400"/>
            <a:ext cx="762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2590800" y="3200400"/>
            <a:ext cx="762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2209800" y="2286000"/>
            <a:ext cx="2286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ounded Rectangle 15"/>
          <p:cNvSpPr/>
          <p:nvPr/>
        </p:nvSpPr>
        <p:spPr>
          <a:xfrm>
            <a:off x="2286000" y="3200400"/>
            <a:ext cx="152400" cy="3048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2667000" y="3429000"/>
            <a:ext cx="46038"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Rectangle 17"/>
          <p:cNvSpPr/>
          <p:nvPr/>
        </p:nvSpPr>
        <p:spPr>
          <a:xfrm>
            <a:off x="1981200" y="3429000"/>
            <a:ext cx="46038"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Hub Module</a:t>
            </a:r>
            <a:endParaRPr lang="en-US" dirty="0"/>
          </a:p>
        </p:txBody>
      </p:sp>
      <p:pic>
        <p:nvPicPr>
          <p:cNvPr id="3" name="Picture 2" descr="Interior-1.jpg"/>
          <p:cNvPicPr>
            <a:picLocks noChangeAspect="1"/>
          </p:cNvPicPr>
          <p:nvPr/>
        </p:nvPicPr>
        <p:blipFill>
          <a:blip r:embed="rId3" cstate="print">
            <a:lum/>
          </a:blip>
          <a:stretch>
            <a:fillRect/>
          </a:stretch>
        </p:blipFill>
        <p:spPr>
          <a:xfrm>
            <a:off x="1143000" y="1371600"/>
            <a:ext cx="6858000" cy="4929564"/>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3564</TotalTime>
  <Words>3739</Words>
  <Application>Microsoft Office PowerPoint</Application>
  <PresentationFormat>On-screen Show (4:3)</PresentationFormat>
  <Paragraphs>673</Paragraphs>
  <Slides>51</Slides>
  <Notes>23</Notes>
  <HiddenSlides>0</HiddenSlides>
  <MMClips>0</MMClips>
  <ScaleCrop>false</ScaleCrop>
  <HeadingPairs>
    <vt:vector size="4" baseType="variant">
      <vt:variant>
        <vt:lpstr>Theme</vt:lpstr>
      </vt:variant>
      <vt:variant>
        <vt:i4>2</vt:i4>
      </vt:variant>
      <vt:variant>
        <vt:lpstr>Slide Titles</vt:lpstr>
      </vt:variant>
      <vt:variant>
        <vt:i4>51</vt:i4>
      </vt:variant>
    </vt:vector>
  </HeadingPairs>
  <TitlesOfParts>
    <vt:vector size="53" baseType="lpstr">
      <vt:lpstr>Office Theme</vt:lpstr>
      <vt:lpstr>Custom Design</vt:lpstr>
      <vt:lpstr>CAVS: Common Adaptable Vehicle System</vt:lpstr>
      <vt:lpstr>Philosophy</vt:lpstr>
      <vt:lpstr>Launch Vehicles</vt:lpstr>
      <vt:lpstr>Delta IV Heavy</vt:lpstr>
      <vt:lpstr>Delta IV Heavy Human-Rating</vt:lpstr>
      <vt:lpstr>Spacecraft</vt:lpstr>
      <vt:lpstr>Reference Crew Module</vt:lpstr>
      <vt:lpstr>Hub Module</vt:lpstr>
      <vt:lpstr>Hub Module</vt:lpstr>
      <vt:lpstr>Hub Module</vt:lpstr>
      <vt:lpstr>Propulsion and Propellant Module (PnP Module)</vt:lpstr>
      <vt:lpstr>Hypergolic Propellants</vt:lpstr>
      <vt:lpstr>PnP Module</vt:lpstr>
      <vt:lpstr>Lander Module</vt:lpstr>
      <vt:lpstr>Potential Missions</vt:lpstr>
      <vt:lpstr>LEO Mission Profile</vt:lpstr>
      <vt:lpstr>Ground to ISS/LEO</vt:lpstr>
      <vt:lpstr>Earth-Moon Libration Point Mission</vt:lpstr>
      <vt:lpstr>E-M Libration Point Mission</vt:lpstr>
      <vt:lpstr>LEO to Near Earth Object</vt:lpstr>
      <vt:lpstr>NEO Mission</vt:lpstr>
      <vt:lpstr>Lunar Exploration</vt:lpstr>
      <vt:lpstr>Low Lunar Orbit</vt:lpstr>
      <vt:lpstr>LLO Mission</vt:lpstr>
      <vt:lpstr>Lunar Landing</vt:lpstr>
      <vt:lpstr>Lunar Surface Mission</vt:lpstr>
      <vt:lpstr>LEO to GEO</vt:lpstr>
      <vt:lpstr>LEO to Earth-Sun Libration Points</vt:lpstr>
      <vt:lpstr>Mars / Deimos Mission</vt:lpstr>
      <vt:lpstr>Mission Breakout</vt:lpstr>
      <vt:lpstr>Spares</vt:lpstr>
      <vt:lpstr>Resiliency</vt:lpstr>
      <vt:lpstr>High Level Integrated Master Schedule</vt:lpstr>
      <vt:lpstr>Cost Breakout</vt:lpstr>
      <vt:lpstr>Cost Summary</vt:lpstr>
      <vt:lpstr>Space Enviroment</vt:lpstr>
      <vt:lpstr>Space Life Support Systems</vt:lpstr>
      <vt:lpstr>CO2 Scrubbing</vt:lpstr>
      <vt:lpstr>Oxygen/Nitrogen Needs</vt:lpstr>
      <vt:lpstr>Overall Consumables</vt:lpstr>
      <vt:lpstr>Power Generation</vt:lpstr>
      <vt:lpstr>Power Storage</vt:lpstr>
      <vt:lpstr>Thermal Management</vt:lpstr>
      <vt:lpstr>Habitable Volume</vt:lpstr>
      <vt:lpstr>Habitable Volume</vt:lpstr>
      <vt:lpstr>Avionics, Comms, and GNC</vt:lpstr>
      <vt:lpstr>System Capability</vt:lpstr>
      <vt:lpstr>Questions?</vt:lpstr>
      <vt:lpstr>References</vt:lpstr>
      <vt:lpstr>References</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dc:creator>
  <cp:lastModifiedBy>David</cp:lastModifiedBy>
  <cp:revision>338</cp:revision>
  <dcterms:created xsi:type="dcterms:W3CDTF">2010-11-30T23:42:14Z</dcterms:created>
  <dcterms:modified xsi:type="dcterms:W3CDTF">2010-12-07T06:39:40Z</dcterms:modified>
</cp:coreProperties>
</file>